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71" r:id="rId4"/>
    <p:sldId id="274" r:id="rId5"/>
    <p:sldId id="275" r:id="rId6"/>
    <p:sldId id="276" r:id="rId7"/>
    <p:sldId id="277" r:id="rId8"/>
    <p:sldId id="258" r:id="rId9"/>
    <p:sldId id="278" r:id="rId10"/>
    <p:sldId id="280" r:id="rId11"/>
    <p:sldId id="279" r:id="rId12"/>
    <p:sldId id="281" r:id="rId13"/>
    <p:sldId id="259" r:id="rId14"/>
    <p:sldId id="260" r:id="rId15"/>
    <p:sldId id="282" r:id="rId16"/>
    <p:sldId id="284" r:id="rId17"/>
    <p:sldId id="267" r:id="rId18"/>
    <p:sldId id="285" r:id="rId19"/>
    <p:sldId id="286" r:id="rId20"/>
    <p:sldId id="287" r:id="rId21"/>
    <p:sldId id="290" r:id="rId22"/>
    <p:sldId id="265" r:id="rId23"/>
  </p:sldIdLst>
  <p:sldSz cx="9144000" cy="6858000" type="overhead"/>
  <p:notesSz cx="6858000" cy="9144000"/>
  <p:defaultTextStyle>
    <a:defPPr>
      <a:defRPr lang="en-US"/>
    </a:defPPr>
    <a:lvl1pPr algn="l" rtl="0" eaLnBrk="0" fontAlgn="base" hangingPunct="0">
      <a:spcBef>
        <a:spcPct val="0"/>
      </a:spcBef>
      <a:spcAft>
        <a:spcPct val="0"/>
      </a:spcAft>
      <a:defRPr kumimoji="1" kern="1200">
        <a:solidFill>
          <a:schemeClr val="tx1"/>
        </a:solidFill>
        <a:latin typeface="Times New Roman" pitchFamily="18" charset="-18"/>
        <a:ea typeface="+mn-ea"/>
        <a:cs typeface="+mn-cs"/>
      </a:defRPr>
    </a:lvl1pPr>
    <a:lvl2pPr marL="457200" algn="l" rtl="0" eaLnBrk="0" fontAlgn="base" hangingPunct="0">
      <a:spcBef>
        <a:spcPct val="0"/>
      </a:spcBef>
      <a:spcAft>
        <a:spcPct val="0"/>
      </a:spcAft>
      <a:defRPr kumimoji="1" kern="1200">
        <a:solidFill>
          <a:schemeClr val="tx1"/>
        </a:solidFill>
        <a:latin typeface="Times New Roman" pitchFamily="18" charset="-18"/>
        <a:ea typeface="+mn-ea"/>
        <a:cs typeface="+mn-cs"/>
      </a:defRPr>
    </a:lvl2pPr>
    <a:lvl3pPr marL="914400" algn="l" rtl="0" eaLnBrk="0" fontAlgn="base" hangingPunct="0">
      <a:spcBef>
        <a:spcPct val="0"/>
      </a:spcBef>
      <a:spcAft>
        <a:spcPct val="0"/>
      </a:spcAft>
      <a:defRPr kumimoji="1" kern="1200">
        <a:solidFill>
          <a:schemeClr val="tx1"/>
        </a:solidFill>
        <a:latin typeface="Times New Roman" pitchFamily="18" charset="-18"/>
        <a:ea typeface="+mn-ea"/>
        <a:cs typeface="+mn-cs"/>
      </a:defRPr>
    </a:lvl3pPr>
    <a:lvl4pPr marL="1371600" algn="l" rtl="0" eaLnBrk="0" fontAlgn="base" hangingPunct="0">
      <a:spcBef>
        <a:spcPct val="0"/>
      </a:spcBef>
      <a:spcAft>
        <a:spcPct val="0"/>
      </a:spcAft>
      <a:defRPr kumimoji="1" kern="1200">
        <a:solidFill>
          <a:schemeClr val="tx1"/>
        </a:solidFill>
        <a:latin typeface="Times New Roman" pitchFamily="18" charset="-18"/>
        <a:ea typeface="+mn-ea"/>
        <a:cs typeface="+mn-cs"/>
      </a:defRPr>
    </a:lvl4pPr>
    <a:lvl5pPr marL="1828800" algn="l" rtl="0" eaLnBrk="0" fontAlgn="base" hangingPunct="0">
      <a:spcBef>
        <a:spcPct val="0"/>
      </a:spcBef>
      <a:spcAft>
        <a:spcPct val="0"/>
      </a:spcAft>
      <a:defRPr kumimoji="1" kern="1200">
        <a:solidFill>
          <a:schemeClr val="tx1"/>
        </a:solidFill>
        <a:latin typeface="Times New Roman" pitchFamily="18" charset="-18"/>
        <a:ea typeface="+mn-ea"/>
        <a:cs typeface="+mn-cs"/>
      </a:defRPr>
    </a:lvl5pPr>
    <a:lvl6pPr marL="2286000" algn="l" defTabSz="914400" rtl="0" eaLnBrk="1" latinLnBrk="0" hangingPunct="1">
      <a:defRPr kumimoji="1" kern="1200">
        <a:solidFill>
          <a:schemeClr val="tx1"/>
        </a:solidFill>
        <a:latin typeface="Times New Roman" pitchFamily="18" charset="-18"/>
        <a:ea typeface="+mn-ea"/>
        <a:cs typeface="+mn-cs"/>
      </a:defRPr>
    </a:lvl6pPr>
    <a:lvl7pPr marL="2743200" algn="l" defTabSz="914400" rtl="0" eaLnBrk="1" latinLnBrk="0" hangingPunct="1">
      <a:defRPr kumimoji="1" kern="1200">
        <a:solidFill>
          <a:schemeClr val="tx1"/>
        </a:solidFill>
        <a:latin typeface="Times New Roman" pitchFamily="18" charset="-18"/>
        <a:ea typeface="+mn-ea"/>
        <a:cs typeface="+mn-cs"/>
      </a:defRPr>
    </a:lvl7pPr>
    <a:lvl8pPr marL="3200400" algn="l" defTabSz="914400" rtl="0" eaLnBrk="1" latinLnBrk="0" hangingPunct="1">
      <a:defRPr kumimoji="1" kern="1200">
        <a:solidFill>
          <a:schemeClr val="tx1"/>
        </a:solidFill>
        <a:latin typeface="Times New Roman" pitchFamily="18" charset="-18"/>
        <a:ea typeface="+mn-ea"/>
        <a:cs typeface="+mn-cs"/>
      </a:defRPr>
    </a:lvl8pPr>
    <a:lvl9pPr marL="3657600" algn="l" defTabSz="914400" rtl="0" eaLnBrk="1" latinLnBrk="0" hangingPunct="1">
      <a:defRPr kumimoji="1" kern="1200">
        <a:solidFill>
          <a:schemeClr val="tx1"/>
        </a:solidFill>
        <a:latin typeface="Times New Roman" pitchFamily="18" charset="-18"/>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FF00"/>
    <a:srgbClr val="003399"/>
    <a:srgbClr val="336699"/>
    <a:srgbClr val="008080"/>
    <a:srgbClr val="009999"/>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6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770"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6" Type="http://schemas.openxmlformats.org/officeDocument/2006/relationships/image" Target="../media/image26.wmf"/><Relationship Id="rId5" Type="http://schemas.openxmlformats.org/officeDocument/2006/relationships/image" Target="../media/image25.wmf"/><Relationship Id="rId4" Type="http://schemas.openxmlformats.org/officeDocument/2006/relationships/image" Target="../media/image2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image" Target="../media/image10.wmf"/><Relationship Id="rId7" Type="http://schemas.openxmlformats.org/officeDocument/2006/relationships/image" Target="../media/image14.wmf"/><Relationship Id="rId2" Type="http://schemas.openxmlformats.org/officeDocument/2006/relationships/image" Target="../media/image9.wmf"/><Relationship Id="rId1" Type="http://schemas.openxmlformats.org/officeDocument/2006/relationships/image" Target="../media/image8.wmf"/><Relationship Id="rId6" Type="http://schemas.openxmlformats.org/officeDocument/2006/relationships/image" Target="../media/image13.wmf"/><Relationship Id="rId5" Type="http://schemas.openxmlformats.org/officeDocument/2006/relationships/image" Target="../media/image12.wmf"/><Relationship Id="rId4"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kumimoji="0" sz="1200"/>
            </a:lvl1pPr>
          </a:lstStyle>
          <a:p>
            <a:r>
              <a:rPr lang="en-US"/>
              <a:t>Tomasz W. Wojtatowicz</a:t>
            </a:r>
          </a:p>
        </p:txBody>
      </p:sp>
      <p:sp>
        <p:nvSpPr>
          <p:cNvPr id="14339" name="Rectangle 1027"/>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kumimoji="0" sz="1200"/>
            </a:lvl1pPr>
          </a:lstStyle>
          <a:p>
            <a:fld id="{8914E403-D485-4570-9590-B5E48F777A9B}" type="datetime1">
              <a:rPr lang="en-US"/>
              <a:pPr/>
              <a:t>12/4/2014</a:t>
            </a:fld>
            <a:endParaRPr lang="en-US"/>
          </a:p>
        </p:txBody>
      </p:sp>
      <p:sp>
        <p:nvSpPr>
          <p:cNvPr id="14340" name="Rectangle 1028"/>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kumimoji="0" sz="1200"/>
            </a:lvl1pPr>
          </a:lstStyle>
          <a:p>
            <a:r>
              <a:rPr lang="en-US"/>
              <a:t>Metody Analizy Danych Doświadczalnych Wykład 1 "Na dobry początek"</a:t>
            </a:r>
          </a:p>
        </p:txBody>
      </p:sp>
      <p:sp>
        <p:nvSpPr>
          <p:cNvPr id="14341" name="Rectangle 1029"/>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kumimoji="0" sz="1200"/>
            </a:lvl1pPr>
          </a:lstStyle>
          <a:p>
            <a:fld id="{8EC11743-6348-4BA1-9B6E-E04974A5DBE2}" type="slidenum">
              <a:rPr lang="en-US"/>
              <a:pPr/>
              <a:t>‹#›</a:t>
            </a:fld>
            <a:endParaRPr lang="en-US"/>
          </a:p>
        </p:txBody>
      </p:sp>
    </p:spTree>
    <p:extLst>
      <p:ext uri="{BB962C8B-B14F-4D97-AF65-F5344CB8AC3E}">
        <p14:creationId xmlns:p14="http://schemas.microsoft.com/office/powerpoint/2010/main" val="18783616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kumimoji="0" sz="1200"/>
            </a:lvl1pPr>
          </a:lstStyle>
          <a:p>
            <a:endParaRPr lang="pl-PL"/>
          </a:p>
        </p:txBody>
      </p:sp>
      <p:sp>
        <p:nvSpPr>
          <p:cNvPr id="2057" name="Rectangle 9"/>
          <p:cNvSpPr>
            <a:spLocks noGrp="1" noRot="1" noChangeAspect="1" noChangeArrowheads="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58" name="Rectangle 10"/>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tekstu z Wzorca</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2059" name="Rectangle 11"/>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kumimoji="0" sz="1200"/>
            </a:lvl1pPr>
          </a:lstStyle>
          <a:p>
            <a:fld id="{852FD2FD-9D4F-49BE-9352-E0D84E8B23AD}" type="datetime1">
              <a:rPr lang="pl-PL"/>
              <a:pPr/>
              <a:t>2014-12-04</a:t>
            </a:fld>
            <a:endParaRPr lang="pl-PL"/>
          </a:p>
        </p:txBody>
      </p:sp>
      <p:sp>
        <p:nvSpPr>
          <p:cNvPr id="2060" name="Rectangle 12"/>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kumimoji="0" sz="1200"/>
            </a:lvl1pPr>
          </a:lstStyle>
          <a:p>
            <a:endParaRPr lang="pl-PL"/>
          </a:p>
        </p:txBody>
      </p:sp>
      <p:sp>
        <p:nvSpPr>
          <p:cNvPr id="2061" name="Rectangle 13"/>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kumimoji="0" sz="1200"/>
            </a:lvl1pPr>
          </a:lstStyle>
          <a:p>
            <a:fld id="{8F3AA305-E0E2-4E82-B57B-815702164161}" type="slidenum">
              <a:rPr lang="pl-PL"/>
              <a:pPr/>
              <a:t>‹#›</a:t>
            </a:fld>
            <a:endParaRPr lang="pl-PL"/>
          </a:p>
        </p:txBody>
      </p:sp>
    </p:spTree>
    <p:extLst>
      <p:ext uri="{BB962C8B-B14F-4D97-AF65-F5344CB8AC3E}">
        <p14:creationId xmlns:p14="http://schemas.microsoft.com/office/powerpoint/2010/main" val="3804965761"/>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3074" name="Line 2"/>
          <p:cNvSpPr>
            <a:spLocks noChangeShapeType="1"/>
          </p:cNvSpPr>
          <p:nvPr/>
        </p:nvSpPr>
        <p:spPr bwMode="auto">
          <a:xfrm>
            <a:off x="0" y="1708150"/>
            <a:ext cx="9147175" cy="0"/>
          </a:xfrm>
          <a:prstGeom prst="line">
            <a:avLst/>
          </a:prstGeom>
          <a:noFill/>
          <a:ln w="12700" cap="sq">
            <a:solidFill>
              <a:schemeClr val="bg2"/>
            </a:solidFill>
            <a:round/>
            <a:headEnd type="none" w="sm" len="sm"/>
            <a:tailEnd type="none" w="sm" len="sm"/>
          </a:ln>
          <a:effectLst/>
        </p:spPr>
        <p:txBody>
          <a:bodyPr/>
          <a:lstStyle/>
          <a:p>
            <a:endParaRPr lang="pl-PL"/>
          </a:p>
        </p:txBody>
      </p:sp>
      <p:sp>
        <p:nvSpPr>
          <p:cNvPr id="3075" name="Arc 3"/>
          <p:cNvSpPr>
            <a:spLocks/>
          </p:cNvSpPr>
          <p:nvPr/>
        </p:nvSpPr>
        <p:spPr bwMode="auto">
          <a:xfrm>
            <a:off x="0" y="842963"/>
            <a:ext cx="2895600" cy="6018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accent1"/>
              </a:gs>
              <a:gs pos="100000">
                <a:schemeClr val="accent2"/>
              </a:gs>
            </a:gsLst>
            <a:lin ang="5400000" scaled="1"/>
          </a:gradFill>
          <a:ln w="9525">
            <a:noFill/>
            <a:round/>
            <a:headEnd type="none" w="sm" len="sm"/>
            <a:tailEnd type="none" w="sm" len="sm"/>
          </a:ln>
          <a:effectLst/>
        </p:spPr>
        <p:txBody>
          <a:bodyPr/>
          <a:lstStyle/>
          <a:p>
            <a:endParaRPr lang="pl-PL"/>
          </a:p>
        </p:txBody>
      </p:sp>
      <p:sp>
        <p:nvSpPr>
          <p:cNvPr id="3076" name="Rectangle 4"/>
          <p:cNvSpPr>
            <a:spLocks noGrp="1" noChangeArrowheads="1"/>
          </p:cNvSpPr>
          <p:nvPr>
            <p:ph type="ctrTitle" sz="quarter"/>
          </p:nvPr>
        </p:nvSpPr>
        <p:spPr>
          <a:xfrm>
            <a:off x="2743200" y="427038"/>
            <a:ext cx="6399213" cy="1401762"/>
          </a:xfrm>
        </p:spPr>
        <p:txBody>
          <a:bodyPr/>
          <a:lstStyle>
            <a:lvl1pPr>
              <a:lnSpc>
                <a:spcPct val="80000"/>
              </a:lnSpc>
              <a:defRPr/>
            </a:lvl1pPr>
          </a:lstStyle>
          <a:p>
            <a:r>
              <a:rPr lang="pl-PL"/>
              <a:t>Kliknij, aby edytować styl tytułu z Wzorca</a:t>
            </a:r>
          </a:p>
        </p:txBody>
      </p:sp>
      <p:sp>
        <p:nvSpPr>
          <p:cNvPr id="3077" name="Rectangle 5"/>
          <p:cNvSpPr>
            <a:spLocks noGrp="1" noChangeArrowheads="1"/>
          </p:cNvSpPr>
          <p:nvPr>
            <p:ph type="subTitle" sz="quarter" idx="1"/>
          </p:nvPr>
        </p:nvSpPr>
        <p:spPr>
          <a:xfrm>
            <a:off x="4191000" y="1752600"/>
            <a:ext cx="4572000" cy="1752600"/>
          </a:xfrm>
        </p:spPr>
        <p:txBody>
          <a:bodyPr/>
          <a:lstStyle>
            <a:lvl1pPr marL="0" indent="0">
              <a:buFont typeface="Monotype Sorts" pitchFamily="2" charset="2"/>
              <a:buNone/>
              <a:defRPr sz="2400"/>
            </a:lvl1pPr>
          </a:lstStyle>
          <a:p>
            <a:r>
              <a:rPr lang="pl-PL"/>
              <a:t>Kliknij, aby edytować styl podtytułu z Wzorca</a:t>
            </a:r>
          </a:p>
        </p:txBody>
      </p:sp>
      <p:sp>
        <p:nvSpPr>
          <p:cNvPr id="3078" name="Rectangle 6"/>
          <p:cNvSpPr>
            <a:spLocks noGrp="1" noChangeArrowheads="1"/>
          </p:cNvSpPr>
          <p:nvPr>
            <p:ph type="dt" sz="quarter" idx="2"/>
          </p:nvPr>
        </p:nvSpPr>
        <p:spPr>
          <a:xfrm>
            <a:off x="304800" y="6248400"/>
            <a:ext cx="2514600" cy="457200"/>
          </a:xfrm>
        </p:spPr>
        <p:txBody>
          <a:bodyPr/>
          <a:lstStyle>
            <a:lvl1pPr>
              <a:defRPr/>
            </a:lvl1pPr>
          </a:lstStyle>
          <a:p>
            <a:endParaRPr lang="pl-PL"/>
          </a:p>
        </p:txBody>
      </p:sp>
      <p:sp>
        <p:nvSpPr>
          <p:cNvPr id="3079" name="Rectangle 7"/>
          <p:cNvSpPr>
            <a:spLocks noGrp="1" noChangeArrowheads="1"/>
          </p:cNvSpPr>
          <p:nvPr>
            <p:ph type="ftr" sz="quarter" idx="3"/>
          </p:nvPr>
        </p:nvSpPr>
        <p:spPr>
          <a:xfrm>
            <a:off x="3200400" y="6248400"/>
            <a:ext cx="3505200" cy="457200"/>
          </a:xfrm>
        </p:spPr>
        <p:txBody>
          <a:bodyPr/>
          <a:lstStyle>
            <a:lvl1pPr>
              <a:defRPr/>
            </a:lvl1pPr>
          </a:lstStyle>
          <a:p>
            <a:endParaRPr lang="pl-PL"/>
          </a:p>
        </p:txBody>
      </p:sp>
      <p:sp>
        <p:nvSpPr>
          <p:cNvPr id="3080" name="Rectangle 8"/>
          <p:cNvSpPr>
            <a:spLocks noGrp="1" noChangeArrowheads="1"/>
          </p:cNvSpPr>
          <p:nvPr>
            <p:ph type="sldNum" sz="quarter" idx="4"/>
          </p:nvPr>
        </p:nvSpPr>
        <p:spPr/>
        <p:txBody>
          <a:bodyPr/>
          <a:lstStyle>
            <a:lvl1pPr>
              <a:defRPr/>
            </a:lvl1pPr>
          </a:lstStyle>
          <a:p>
            <a:fld id="{C3CE6A5E-19F3-41E7-B770-615BFA769167}" type="slidenum">
              <a:rPr lang="pl-PL"/>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endParaRPr lang="pl-PL"/>
          </a:p>
        </p:txBody>
      </p:sp>
      <p:sp>
        <p:nvSpPr>
          <p:cNvPr id="5" name="Symbol zastępczy stopki 4"/>
          <p:cNvSpPr>
            <a:spLocks noGrp="1"/>
          </p:cNvSpPr>
          <p:nvPr>
            <p:ph type="ftr" sz="quarter" idx="11"/>
          </p:nvPr>
        </p:nvSpPr>
        <p:spPr/>
        <p:txBody>
          <a:bodyPr/>
          <a:lstStyle>
            <a:lvl1pPr>
              <a:defRPr/>
            </a:lvl1pPr>
          </a:lstStyle>
          <a:p>
            <a:endParaRPr lang="pl-PL"/>
          </a:p>
        </p:txBody>
      </p:sp>
      <p:sp>
        <p:nvSpPr>
          <p:cNvPr id="6" name="Symbol zastępczy numeru slajdu 5"/>
          <p:cNvSpPr>
            <a:spLocks noGrp="1"/>
          </p:cNvSpPr>
          <p:nvPr>
            <p:ph type="sldNum" sz="quarter" idx="12"/>
          </p:nvPr>
        </p:nvSpPr>
        <p:spPr/>
        <p:txBody>
          <a:bodyPr/>
          <a:lstStyle>
            <a:lvl1pPr>
              <a:defRPr/>
            </a:lvl1pPr>
          </a:lstStyle>
          <a:p>
            <a:fld id="{63DD47C4-3006-4495-9EE7-71C1052E1FF2}" type="slidenum">
              <a:rPr lang="pl-PL"/>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7391400" y="457200"/>
            <a:ext cx="1524000" cy="5638800"/>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2819400" y="457200"/>
            <a:ext cx="4419600" cy="5638800"/>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endParaRPr lang="pl-PL"/>
          </a:p>
        </p:txBody>
      </p:sp>
      <p:sp>
        <p:nvSpPr>
          <p:cNvPr id="5" name="Symbol zastępczy stopki 4"/>
          <p:cNvSpPr>
            <a:spLocks noGrp="1"/>
          </p:cNvSpPr>
          <p:nvPr>
            <p:ph type="ftr" sz="quarter" idx="11"/>
          </p:nvPr>
        </p:nvSpPr>
        <p:spPr/>
        <p:txBody>
          <a:bodyPr/>
          <a:lstStyle>
            <a:lvl1pPr>
              <a:defRPr/>
            </a:lvl1pPr>
          </a:lstStyle>
          <a:p>
            <a:endParaRPr lang="pl-PL"/>
          </a:p>
        </p:txBody>
      </p:sp>
      <p:sp>
        <p:nvSpPr>
          <p:cNvPr id="6" name="Symbol zastępczy numeru slajdu 5"/>
          <p:cNvSpPr>
            <a:spLocks noGrp="1"/>
          </p:cNvSpPr>
          <p:nvPr>
            <p:ph type="sldNum" sz="quarter" idx="12"/>
          </p:nvPr>
        </p:nvSpPr>
        <p:spPr/>
        <p:txBody>
          <a:bodyPr/>
          <a:lstStyle>
            <a:lvl1pPr>
              <a:defRPr/>
            </a:lvl1pPr>
          </a:lstStyle>
          <a:p>
            <a:fld id="{A929FDD5-625C-4629-9CA0-0BBBA8DE2410}" type="slidenum">
              <a:rPr lang="pl-PL"/>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endParaRPr lang="pl-PL"/>
          </a:p>
        </p:txBody>
      </p:sp>
      <p:sp>
        <p:nvSpPr>
          <p:cNvPr id="5" name="Symbol zastępczy stopki 4"/>
          <p:cNvSpPr>
            <a:spLocks noGrp="1"/>
          </p:cNvSpPr>
          <p:nvPr>
            <p:ph type="ftr" sz="quarter" idx="11"/>
          </p:nvPr>
        </p:nvSpPr>
        <p:spPr/>
        <p:txBody>
          <a:bodyPr/>
          <a:lstStyle>
            <a:lvl1pPr>
              <a:defRPr/>
            </a:lvl1pPr>
          </a:lstStyle>
          <a:p>
            <a:endParaRPr lang="pl-PL"/>
          </a:p>
        </p:txBody>
      </p:sp>
      <p:sp>
        <p:nvSpPr>
          <p:cNvPr id="6" name="Symbol zastępczy numeru slajdu 5"/>
          <p:cNvSpPr>
            <a:spLocks noGrp="1"/>
          </p:cNvSpPr>
          <p:nvPr>
            <p:ph type="sldNum" sz="quarter" idx="12"/>
          </p:nvPr>
        </p:nvSpPr>
        <p:spPr/>
        <p:txBody>
          <a:bodyPr/>
          <a:lstStyle>
            <a:lvl1pPr>
              <a:defRPr/>
            </a:lvl1pPr>
          </a:lstStyle>
          <a:p>
            <a:fld id="{62A4331C-6918-4BD3-9A1E-06090AC7AFA3}" type="slidenum">
              <a:rPr lang="pl-PL"/>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endParaRPr lang="pl-PL"/>
          </a:p>
        </p:txBody>
      </p:sp>
      <p:sp>
        <p:nvSpPr>
          <p:cNvPr id="5" name="Symbol zastępczy stopki 4"/>
          <p:cNvSpPr>
            <a:spLocks noGrp="1"/>
          </p:cNvSpPr>
          <p:nvPr>
            <p:ph type="ftr" sz="quarter" idx="11"/>
          </p:nvPr>
        </p:nvSpPr>
        <p:spPr/>
        <p:txBody>
          <a:bodyPr/>
          <a:lstStyle>
            <a:lvl1pPr>
              <a:defRPr/>
            </a:lvl1pPr>
          </a:lstStyle>
          <a:p>
            <a:endParaRPr lang="pl-PL"/>
          </a:p>
        </p:txBody>
      </p:sp>
      <p:sp>
        <p:nvSpPr>
          <p:cNvPr id="6" name="Symbol zastępczy numeru slajdu 5"/>
          <p:cNvSpPr>
            <a:spLocks noGrp="1"/>
          </p:cNvSpPr>
          <p:nvPr>
            <p:ph type="sldNum" sz="quarter" idx="12"/>
          </p:nvPr>
        </p:nvSpPr>
        <p:spPr/>
        <p:txBody>
          <a:bodyPr/>
          <a:lstStyle>
            <a:lvl1pPr>
              <a:defRPr/>
            </a:lvl1pPr>
          </a:lstStyle>
          <a:p>
            <a:fld id="{ACAD5E1E-8EB4-4415-8554-6E0A1F863DF5}" type="slidenum">
              <a:rPr lang="pl-PL"/>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28194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59436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lvl1pPr>
              <a:defRPr/>
            </a:lvl1pPr>
          </a:lstStyle>
          <a:p>
            <a:endParaRPr lang="pl-PL"/>
          </a:p>
        </p:txBody>
      </p:sp>
      <p:sp>
        <p:nvSpPr>
          <p:cNvPr id="6" name="Symbol zastępczy stopki 5"/>
          <p:cNvSpPr>
            <a:spLocks noGrp="1"/>
          </p:cNvSpPr>
          <p:nvPr>
            <p:ph type="ftr" sz="quarter" idx="11"/>
          </p:nvPr>
        </p:nvSpPr>
        <p:spPr/>
        <p:txBody>
          <a:bodyPr/>
          <a:lstStyle>
            <a:lvl1pPr>
              <a:defRPr/>
            </a:lvl1pPr>
          </a:lstStyle>
          <a:p>
            <a:endParaRPr lang="pl-PL"/>
          </a:p>
        </p:txBody>
      </p:sp>
      <p:sp>
        <p:nvSpPr>
          <p:cNvPr id="7" name="Symbol zastępczy numeru slajdu 6"/>
          <p:cNvSpPr>
            <a:spLocks noGrp="1"/>
          </p:cNvSpPr>
          <p:nvPr>
            <p:ph type="sldNum" sz="quarter" idx="12"/>
          </p:nvPr>
        </p:nvSpPr>
        <p:spPr/>
        <p:txBody>
          <a:bodyPr/>
          <a:lstStyle>
            <a:lvl1pPr>
              <a:defRPr/>
            </a:lvl1pPr>
          </a:lstStyle>
          <a:p>
            <a:fld id="{026054E2-9D46-4682-9C09-EA7070FC760D}" type="slidenum">
              <a:rPr lang="pl-PL"/>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lvl1pPr>
              <a:defRPr/>
            </a:lvl1pPr>
          </a:lstStyle>
          <a:p>
            <a:endParaRPr lang="pl-PL"/>
          </a:p>
        </p:txBody>
      </p:sp>
      <p:sp>
        <p:nvSpPr>
          <p:cNvPr id="8" name="Symbol zastępczy stopki 7"/>
          <p:cNvSpPr>
            <a:spLocks noGrp="1"/>
          </p:cNvSpPr>
          <p:nvPr>
            <p:ph type="ftr" sz="quarter" idx="11"/>
          </p:nvPr>
        </p:nvSpPr>
        <p:spPr/>
        <p:txBody>
          <a:bodyPr/>
          <a:lstStyle>
            <a:lvl1pPr>
              <a:defRPr/>
            </a:lvl1pPr>
          </a:lstStyle>
          <a:p>
            <a:endParaRPr lang="pl-PL"/>
          </a:p>
        </p:txBody>
      </p:sp>
      <p:sp>
        <p:nvSpPr>
          <p:cNvPr id="9" name="Symbol zastępczy numeru slajdu 8"/>
          <p:cNvSpPr>
            <a:spLocks noGrp="1"/>
          </p:cNvSpPr>
          <p:nvPr>
            <p:ph type="sldNum" sz="quarter" idx="12"/>
          </p:nvPr>
        </p:nvSpPr>
        <p:spPr/>
        <p:txBody>
          <a:bodyPr/>
          <a:lstStyle>
            <a:lvl1pPr>
              <a:defRPr/>
            </a:lvl1pPr>
          </a:lstStyle>
          <a:p>
            <a:fld id="{AA6F650B-523D-4CC6-AF25-634840A4B8FE}" type="slidenum">
              <a:rPr lang="pl-PL"/>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lvl1pPr>
              <a:defRPr/>
            </a:lvl1pPr>
          </a:lstStyle>
          <a:p>
            <a:endParaRPr lang="pl-PL"/>
          </a:p>
        </p:txBody>
      </p:sp>
      <p:sp>
        <p:nvSpPr>
          <p:cNvPr id="4" name="Symbol zastępczy stopki 3"/>
          <p:cNvSpPr>
            <a:spLocks noGrp="1"/>
          </p:cNvSpPr>
          <p:nvPr>
            <p:ph type="ftr" sz="quarter" idx="11"/>
          </p:nvPr>
        </p:nvSpPr>
        <p:spPr/>
        <p:txBody>
          <a:bodyPr/>
          <a:lstStyle>
            <a:lvl1pPr>
              <a:defRPr/>
            </a:lvl1pPr>
          </a:lstStyle>
          <a:p>
            <a:endParaRPr lang="pl-PL"/>
          </a:p>
        </p:txBody>
      </p:sp>
      <p:sp>
        <p:nvSpPr>
          <p:cNvPr id="5" name="Symbol zastępczy numeru slajdu 4"/>
          <p:cNvSpPr>
            <a:spLocks noGrp="1"/>
          </p:cNvSpPr>
          <p:nvPr>
            <p:ph type="sldNum" sz="quarter" idx="12"/>
          </p:nvPr>
        </p:nvSpPr>
        <p:spPr/>
        <p:txBody>
          <a:bodyPr/>
          <a:lstStyle>
            <a:lvl1pPr>
              <a:defRPr/>
            </a:lvl1pPr>
          </a:lstStyle>
          <a:p>
            <a:fld id="{7B719DA0-940B-4D67-861E-E2E9DC5CF685}" type="slidenum">
              <a:rPr lang="pl-PL"/>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lvl1pPr>
              <a:defRPr/>
            </a:lvl1pPr>
          </a:lstStyle>
          <a:p>
            <a:endParaRPr lang="pl-PL"/>
          </a:p>
        </p:txBody>
      </p:sp>
      <p:sp>
        <p:nvSpPr>
          <p:cNvPr id="3" name="Symbol zastępczy stopki 2"/>
          <p:cNvSpPr>
            <a:spLocks noGrp="1"/>
          </p:cNvSpPr>
          <p:nvPr>
            <p:ph type="ftr" sz="quarter" idx="11"/>
          </p:nvPr>
        </p:nvSpPr>
        <p:spPr/>
        <p:txBody>
          <a:bodyPr/>
          <a:lstStyle>
            <a:lvl1pPr>
              <a:defRPr/>
            </a:lvl1pPr>
          </a:lstStyle>
          <a:p>
            <a:endParaRPr lang="pl-PL"/>
          </a:p>
        </p:txBody>
      </p:sp>
      <p:sp>
        <p:nvSpPr>
          <p:cNvPr id="4" name="Symbol zastępczy numeru slajdu 3"/>
          <p:cNvSpPr>
            <a:spLocks noGrp="1"/>
          </p:cNvSpPr>
          <p:nvPr>
            <p:ph type="sldNum" sz="quarter" idx="12"/>
          </p:nvPr>
        </p:nvSpPr>
        <p:spPr/>
        <p:txBody>
          <a:bodyPr/>
          <a:lstStyle>
            <a:lvl1pPr>
              <a:defRPr/>
            </a:lvl1pPr>
          </a:lstStyle>
          <a:p>
            <a:fld id="{98A5E23C-3C48-49C7-8BEC-59323EBD2575}" type="slidenum">
              <a:rPr lang="pl-PL"/>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lvl1pPr>
              <a:defRPr/>
            </a:lvl1pPr>
          </a:lstStyle>
          <a:p>
            <a:endParaRPr lang="pl-PL"/>
          </a:p>
        </p:txBody>
      </p:sp>
      <p:sp>
        <p:nvSpPr>
          <p:cNvPr id="6" name="Symbol zastępczy stopki 5"/>
          <p:cNvSpPr>
            <a:spLocks noGrp="1"/>
          </p:cNvSpPr>
          <p:nvPr>
            <p:ph type="ftr" sz="quarter" idx="11"/>
          </p:nvPr>
        </p:nvSpPr>
        <p:spPr/>
        <p:txBody>
          <a:bodyPr/>
          <a:lstStyle>
            <a:lvl1pPr>
              <a:defRPr/>
            </a:lvl1pPr>
          </a:lstStyle>
          <a:p>
            <a:endParaRPr lang="pl-PL"/>
          </a:p>
        </p:txBody>
      </p:sp>
      <p:sp>
        <p:nvSpPr>
          <p:cNvPr id="7" name="Symbol zastępczy numeru slajdu 6"/>
          <p:cNvSpPr>
            <a:spLocks noGrp="1"/>
          </p:cNvSpPr>
          <p:nvPr>
            <p:ph type="sldNum" sz="quarter" idx="12"/>
          </p:nvPr>
        </p:nvSpPr>
        <p:spPr/>
        <p:txBody>
          <a:bodyPr/>
          <a:lstStyle>
            <a:lvl1pPr>
              <a:defRPr/>
            </a:lvl1pPr>
          </a:lstStyle>
          <a:p>
            <a:fld id="{B62DFFD2-1193-4793-8FFB-718620519A33}" type="slidenum">
              <a:rPr lang="pl-PL"/>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lvl1pPr>
              <a:defRPr/>
            </a:lvl1pPr>
          </a:lstStyle>
          <a:p>
            <a:endParaRPr lang="pl-PL"/>
          </a:p>
        </p:txBody>
      </p:sp>
      <p:sp>
        <p:nvSpPr>
          <p:cNvPr id="6" name="Symbol zastępczy stopki 5"/>
          <p:cNvSpPr>
            <a:spLocks noGrp="1"/>
          </p:cNvSpPr>
          <p:nvPr>
            <p:ph type="ftr" sz="quarter" idx="11"/>
          </p:nvPr>
        </p:nvSpPr>
        <p:spPr/>
        <p:txBody>
          <a:bodyPr/>
          <a:lstStyle>
            <a:lvl1pPr>
              <a:defRPr/>
            </a:lvl1pPr>
          </a:lstStyle>
          <a:p>
            <a:endParaRPr lang="pl-PL"/>
          </a:p>
        </p:txBody>
      </p:sp>
      <p:sp>
        <p:nvSpPr>
          <p:cNvPr id="7" name="Symbol zastępczy numeru slajdu 6"/>
          <p:cNvSpPr>
            <a:spLocks noGrp="1"/>
          </p:cNvSpPr>
          <p:nvPr>
            <p:ph type="sldNum" sz="quarter" idx="12"/>
          </p:nvPr>
        </p:nvSpPr>
        <p:spPr/>
        <p:txBody>
          <a:bodyPr/>
          <a:lstStyle>
            <a:lvl1pPr>
              <a:defRPr/>
            </a:lvl1pPr>
          </a:lstStyle>
          <a:p>
            <a:fld id="{84324B23-1338-4641-8CEA-10CCEAE8A11F}" type="slidenum">
              <a:rPr lang="pl-PL"/>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rc 2"/>
          <p:cNvSpPr>
            <a:spLocks/>
          </p:cNvSpPr>
          <p:nvPr/>
        </p:nvSpPr>
        <p:spPr bwMode="auto">
          <a:xfrm>
            <a:off x="0" y="842963"/>
            <a:ext cx="2895600" cy="6018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accent1"/>
              </a:gs>
              <a:gs pos="100000">
                <a:schemeClr val="accent2"/>
              </a:gs>
            </a:gsLst>
            <a:lin ang="5400000" scaled="1"/>
          </a:gradFill>
          <a:ln w="9525">
            <a:noFill/>
            <a:round/>
            <a:headEnd type="none" w="sm" len="sm"/>
            <a:tailEnd type="none" w="sm" len="sm"/>
          </a:ln>
          <a:effectLst/>
        </p:spPr>
        <p:txBody>
          <a:bodyPr/>
          <a:lstStyle/>
          <a:p>
            <a:endParaRPr lang="pl-PL"/>
          </a:p>
        </p:txBody>
      </p:sp>
      <p:sp>
        <p:nvSpPr>
          <p:cNvPr id="1027" name="Rectangle 3"/>
          <p:cNvSpPr>
            <a:spLocks noGrp="1" noChangeArrowheads="1"/>
          </p:cNvSpPr>
          <p:nvPr>
            <p:ph type="title"/>
          </p:nvPr>
        </p:nvSpPr>
        <p:spPr bwMode="auto">
          <a:xfrm>
            <a:off x="2819400" y="457200"/>
            <a:ext cx="6096000" cy="1219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r>
              <a:rPr lang="pl-PL" smtClean="0"/>
              <a:t>Kliknij, aby edytować styl tytułu z Wzorca</a:t>
            </a:r>
          </a:p>
        </p:txBody>
      </p:sp>
      <p:sp>
        <p:nvSpPr>
          <p:cNvPr id="1028" name="Rectangle 4"/>
          <p:cNvSpPr>
            <a:spLocks noGrp="1" noChangeArrowheads="1"/>
          </p:cNvSpPr>
          <p:nvPr>
            <p:ph type="body" idx="1"/>
          </p:nvPr>
        </p:nvSpPr>
        <p:spPr bwMode="auto">
          <a:xfrm>
            <a:off x="2819400" y="1981200"/>
            <a:ext cx="60960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pl-PL" smtClean="0"/>
              <a:t>Kliknij, aby edytować style tekstu</a:t>
            </a:r>
            <a:br>
              <a:rPr lang="pl-PL" smtClean="0"/>
            </a:br>
            <a:r>
              <a:rPr lang="pl-PL" smtClean="0"/>
              <a:t>z Wzorca</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1029" name="Rectangle 5"/>
          <p:cNvSpPr>
            <a:spLocks noGrp="1" noChangeArrowheads="1"/>
          </p:cNvSpPr>
          <p:nvPr>
            <p:ph type="dt" sz="half" idx="2"/>
          </p:nvPr>
        </p:nvSpPr>
        <p:spPr bwMode="auto">
          <a:xfrm>
            <a:off x="304800" y="6248400"/>
            <a:ext cx="24384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solidFill>
                  <a:schemeClr val="hlink"/>
                </a:solidFill>
                <a:latin typeface="+mn-lt"/>
              </a:defRPr>
            </a:lvl1pPr>
          </a:lstStyle>
          <a:p>
            <a:endParaRPr lang="pl-PL"/>
          </a:p>
        </p:txBody>
      </p:sp>
      <p:sp>
        <p:nvSpPr>
          <p:cNvPr id="1030" name="Rectangle 6"/>
          <p:cNvSpPr>
            <a:spLocks noGrp="1" noChangeArrowheads="1"/>
          </p:cNvSpPr>
          <p:nvPr>
            <p:ph type="ftr" sz="quarter" idx="3"/>
          </p:nvPr>
        </p:nvSpPr>
        <p:spPr bwMode="auto">
          <a:xfrm>
            <a:off x="3429000" y="6248400"/>
            <a:ext cx="32004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solidFill>
                  <a:schemeClr val="hlink"/>
                </a:solidFill>
                <a:latin typeface="+mn-lt"/>
              </a:defRPr>
            </a:lvl1pPr>
          </a:lstStyle>
          <a:p>
            <a:endParaRPr lang="pl-PL"/>
          </a:p>
        </p:txBody>
      </p:sp>
      <p:sp>
        <p:nvSpPr>
          <p:cNvPr id="1031" name="Rectangle 7"/>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solidFill>
                  <a:schemeClr val="hlink"/>
                </a:solidFill>
                <a:latin typeface="+mn-lt"/>
              </a:defRPr>
            </a:lvl1pPr>
          </a:lstStyle>
          <a:p>
            <a:fld id="{CA718AD9-00EE-4D7D-A26F-31B2DCBF869E}" type="slidenum">
              <a:rPr lang="pl-PL"/>
              <a:pPr/>
              <a:t>‹#›</a:t>
            </a:fld>
            <a:endParaRPr lang="pl-PL"/>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70000"/>
        </a:lnSpc>
        <a:spcBef>
          <a:spcPct val="0"/>
        </a:spcBef>
        <a:spcAft>
          <a:spcPct val="0"/>
        </a:spcAft>
        <a:defRPr kumimoji="1" sz="4800" b="1">
          <a:solidFill>
            <a:schemeClr val="tx2"/>
          </a:solidFill>
          <a:latin typeface="+mj-lt"/>
          <a:ea typeface="+mj-ea"/>
          <a:cs typeface="+mj-cs"/>
        </a:defRPr>
      </a:lvl1pPr>
      <a:lvl2pPr algn="l" rtl="0" eaLnBrk="0" fontAlgn="base" hangingPunct="0">
        <a:lnSpc>
          <a:spcPct val="70000"/>
        </a:lnSpc>
        <a:spcBef>
          <a:spcPct val="0"/>
        </a:spcBef>
        <a:spcAft>
          <a:spcPct val="0"/>
        </a:spcAft>
        <a:defRPr kumimoji="1" sz="4800" b="1">
          <a:solidFill>
            <a:schemeClr val="tx2"/>
          </a:solidFill>
          <a:latin typeface="Arial Narrow" pitchFamily="34" charset="0"/>
        </a:defRPr>
      </a:lvl2pPr>
      <a:lvl3pPr algn="l" rtl="0" eaLnBrk="0" fontAlgn="base" hangingPunct="0">
        <a:lnSpc>
          <a:spcPct val="70000"/>
        </a:lnSpc>
        <a:spcBef>
          <a:spcPct val="0"/>
        </a:spcBef>
        <a:spcAft>
          <a:spcPct val="0"/>
        </a:spcAft>
        <a:defRPr kumimoji="1" sz="4800" b="1">
          <a:solidFill>
            <a:schemeClr val="tx2"/>
          </a:solidFill>
          <a:latin typeface="Arial Narrow" pitchFamily="34" charset="0"/>
        </a:defRPr>
      </a:lvl3pPr>
      <a:lvl4pPr algn="l" rtl="0" eaLnBrk="0" fontAlgn="base" hangingPunct="0">
        <a:lnSpc>
          <a:spcPct val="70000"/>
        </a:lnSpc>
        <a:spcBef>
          <a:spcPct val="0"/>
        </a:spcBef>
        <a:spcAft>
          <a:spcPct val="0"/>
        </a:spcAft>
        <a:defRPr kumimoji="1" sz="4800" b="1">
          <a:solidFill>
            <a:schemeClr val="tx2"/>
          </a:solidFill>
          <a:latin typeface="Arial Narrow" pitchFamily="34" charset="0"/>
        </a:defRPr>
      </a:lvl4pPr>
      <a:lvl5pPr algn="l" rtl="0" eaLnBrk="0" fontAlgn="base" hangingPunct="0">
        <a:lnSpc>
          <a:spcPct val="70000"/>
        </a:lnSpc>
        <a:spcBef>
          <a:spcPct val="0"/>
        </a:spcBef>
        <a:spcAft>
          <a:spcPct val="0"/>
        </a:spcAft>
        <a:defRPr kumimoji="1" sz="4800" b="1">
          <a:solidFill>
            <a:schemeClr val="tx2"/>
          </a:solidFill>
          <a:latin typeface="Arial Narrow" pitchFamily="34" charset="0"/>
        </a:defRPr>
      </a:lvl5pPr>
      <a:lvl6pPr marL="457200" algn="l" rtl="0" eaLnBrk="0" fontAlgn="base" hangingPunct="0">
        <a:lnSpc>
          <a:spcPct val="70000"/>
        </a:lnSpc>
        <a:spcBef>
          <a:spcPct val="0"/>
        </a:spcBef>
        <a:spcAft>
          <a:spcPct val="0"/>
        </a:spcAft>
        <a:defRPr kumimoji="1" sz="4800" b="1">
          <a:solidFill>
            <a:schemeClr val="tx2"/>
          </a:solidFill>
          <a:latin typeface="Arial Narrow" pitchFamily="34" charset="0"/>
        </a:defRPr>
      </a:lvl6pPr>
      <a:lvl7pPr marL="914400" algn="l" rtl="0" eaLnBrk="0" fontAlgn="base" hangingPunct="0">
        <a:lnSpc>
          <a:spcPct val="70000"/>
        </a:lnSpc>
        <a:spcBef>
          <a:spcPct val="0"/>
        </a:spcBef>
        <a:spcAft>
          <a:spcPct val="0"/>
        </a:spcAft>
        <a:defRPr kumimoji="1" sz="4800" b="1">
          <a:solidFill>
            <a:schemeClr val="tx2"/>
          </a:solidFill>
          <a:latin typeface="Arial Narrow" pitchFamily="34" charset="0"/>
        </a:defRPr>
      </a:lvl7pPr>
      <a:lvl8pPr marL="1371600" algn="l" rtl="0" eaLnBrk="0" fontAlgn="base" hangingPunct="0">
        <a:lnSpc>
          <a:spcPct val="70000"/>
        </a:lnSpc>
        <a:spcBef>
          <a:spcPct val="0"/>
        </a:spcBef>
        <a:spcAft>
          <a:spcPct val="0"/>
        </a:spcAft>
        <a:defRPr kumimoji="1" sz="4800" b="1">
          <a:solidFill>
            <a:schemeClr val="tx2"/>
          </a:solidFill>
          <a:latin typeface="Arial Narrow" pitchFamily="34" charset="0"/>
        </a:defRPr>
      </a:lvl8pPr>
      <a:lvl9pPr marL="1828800" algn="l" rtl="0" eaLnBrk="0" fontAlgn="base" hangingPunct="0">
        <a:lnSpc>
          <a:spcPct val="70000"/>
        </a:lnSpc>
        <a:spcBef>
          <a:spcPct val="0"/>
        </a:spcBef>
        <a:spcAft>
          <a:spcPct val="0"/>
        </a:spcAft>
        <a:defRPr kumimoji="1" sz="4800" b="1">
          <a:solidFill>
            <a:schemeClr val="tx2"/>
          </a:solidFill>
          <a:latin typeface="Arial Narrow" pitchFamily="34" charset="0"/>
        </a:defRPr>
      </a:lvl9pPr>
    </p:titleStyle>
    <p:bodyStyle>
      <a:lvl1pPr marL="342900" indent="-342900" algn="l" rtl="0" eaLnBrk="0" fontAlgn="base" hangingPunct="0">
        <a:spcBef>
          <a:spcPct val="20000"/>
        </a:spcBef>
        <a:spcAft>
          <a:spcPct val="0"/>
        </a:spcAft>
        <a:buClr>
          <a:schemeClr val="hlink"/>
        </a:buClr>
        <a:buSzPct val="50000"/>
        <a:buFont typeface="Monotype Sorts" pitchFamily="2" charset="2"/>
        <a:buChar char="n"/>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Monotype Sorts" pitchFamily="2" charset="2"/>
        <a:buChar char="u"/>
        <a:defRPr kumimoji="1" sz="2600">
          <a:solidFill>
            <a:schemeClr val="tx1"/>
          </a:solidFill>
          <a:latin typeface="+mn-lt"/>
        </a:defRPr>
      </a:lvl2pPr>
      <a:lvl3pPr marL="1143000" indent="-228600" algn="l" rtl="0" eaLnBrk="0" fontAlgn="base" hangingPunct="0">
        <a:spcBef>
          <a:spcPct val="20000"/>
        </a:spcBef>
        <a:spcAft>
          <a:spcPct val="0"/>
        </a:spcAft>
        <a:buClr>
          <a:schemeClr val="hlink"/>
        </a:buClr>
        <a:buSzPct val="65000"/>
        <a:buFont typeface="Monotype Sorts" pitchFamily="2" charset="2"/>
        <a:buChar char="F"/>
        <a:defRPr kumimoji="1" sz="2400">
          <a:solidFill>
            <a:schemeClr val="tx1"/>
          </a:solidFill>
          <a:latin typeface="+mn-lt"/>
        </a:defRPr>
      </a:lvl3pPr>
      <a:lvl4pPr marL="1600200" indent="-228600" algn="l" rtl="0" eaLnBrk="0" fontAlgn="base" hangingPunct="0">
        <a:spcBef>
          <a:spcPct val="20000"/>
        </a:spcBef>
        <a:spcAft>
          <a:spcPct val="0"/>
        </a:spcAft>
        <a:buClr>
          <a:schemeClr val="tx2"/>
        </a:buClr>
        <a:buSzPct val="100000"/>
        <a:buChar char="•"/>
        <a:defRPr kumimoji="1" sz="2000">
          <a:solidFill>
            <a:schemeClr val="tx1"/>
          </a:solidFill>
          <a:latin typeface="+mn-lt"/>
        </a:defRPr>
      </a:lvl4pPr>
      <a:lvl5pPr marL="2057400" indent="-228600" algn="l" rtl="0" eaLnBrk="0" fontAlgn="base" hangingPunct="0">
        <a:spcBef>
          <a:spcPct val="20000"/>
        </a:spcBef>
        <a:spcAft>
          <a:spcPct val="0"/>
        </a:spcAft>
        <a:buClr>
          <a:schemeClr val="hlink"/>
        </a:buClr>
        <a:buSzPct val="100000"/>
        <a:buChar char="–"/>
        <a:defRPr kumimoji="1" sz="2000">
          <a:solidFill>
            <a:schemeClr val="tx1"/>
          </a:solidFill>
          <a:latin typeface="+mn-lt"/>
        </a:defRPr>
      </a:lvl5pPr>
      <a:lvl6pPr marL="2514600" indent="-228600" algn="l" rtl="0" eaLnBrk="0" fontAlgn="base" hangingPunct="0">
        <a:spcBef>
          <a:spcPct val="20000"/>
        </a:spcBef>
        <a:spcAft>
          <a:spcPct val="0"/>
        </a:spcAft>
        <a:buClr>
          <a:schemeClr val="hlink"/>
        </a:buClr>
        <a:buSzPct val="100000"/>
        <a:buChar char="–"/>
        <a:defRPr kumimoji="1" sz="2000">
          <a:solidFill>
            <a:schemeClr val="tx1"/>
          </a:solidFill>
          <a:latin typeface="+mn-lt"/>
        </a:defRPr>
      </a:lvl6pPr>
      <a:lvl7pPr marL="2971800" indent="-228600" algn="l" rtl="0" eaLnBrk="0" fontAlgn="base" hangingPunct="0">
        <a:spcBef>
          <a:spcPct val="20000"/>
        </a:spcBef>
        <a:spcAft>
          <a:spcPct val="0"/>
        </a:spcAft>
        <a:buClr>
          <a:schemeClr val="hlink"/>
        </a:buClr>
        <a:buSzPct val="100000"/>
        <a:buChar char="–"/>
        <a:defRPr kumimoji="1" sz="2000">
          <a:solidFill>
            <a:schemeClr val="tx1"/>
          </a:solidFill>
          <a:latin typeface="+mn-lt"/>
        </a:defRPr>
      </a:lvl7pPr>
      <a:lvl8pPr marL="3429000" indent="-228600" algn="l" rtl="0" eaLnBrk="0" fontAlgn="base" hangingPunct="0">
        <a:spcBef>
          <a:spcPct val="20000"/>
        </a:spcBef>
        <a:spcAft>
          <a:spcPct val="0"/>
        </a:spcAft>
        <a:buClr>
          <a:schemeClr val="hlink"/>
        </a:buClr>
        <a:buSzPct val="100000"/>
        <a:buChar char="–"/>
        <a:defRPr kumimoji="1" sz="2000">
          <a:solidFill>
            <a:schemeClr val="tx1"/>
          </a:solidFill>
          <a:latin typeface="+mn-lt"/>
        </a:defRPr>
      </a:lvl8pPr>
      <a:lvl9pPr marL="3886200" indent="-228600" algn="l" rtl="0" eaLnBrk="0" fontAlgn="base" hangingPunct="0">
        <a:spcBef>
          <a:spcPct val="20000"/>
        </a:spcBef>
        <a:spcAft>
          <a:spcPct val="0"/>
        </a:spcAft>
        <a:buClr>
          <a:schemeClr val="hlink"/>
        </a:buClr>
        <a:buSzPct val="100000"/>
        <a:buChar char="–"/>
        <a:defRPr kumimoji="1" sz="20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4.wmf"/><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5.wmf"/><Relationship Id="rId4" Type="http://schemas.openxmlformats.org/officeDocument/2006/relationships/oleObject" Target="../embeddings/oleObject4.bin"/></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6.bin"/><Relationship Id="rId5" Type="http://schemas.openxmlformats.org/officeDocument/2006/relationships/image" Target="../media/image6.wmf"/><Relationship Id="rId4" Type="http://schemas.openxmlformats.org/officeDocument/2006/relationships/oleObject" Target="../embeddings/oleObject5.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9.bin"/><Relationship Id="rId13" Type="http://schemas.openxmlformats.org/officeDocument/2006/relationships/image" Target="../media/image12.wmf"/><Relationship Id="rId18" Type="http://schemas.openxmlformats.org/officeDocument/2006/relationships/oleObject" Target="../embeddings/oleObject14.bin"/><Relationship Id="rId3" Type="http://schemas.openxmlformats.org/officeDocument/2006/relationships/image" Target="../media/image1.png"/><Relationship Id="rId7" Type="http://schemas.openxmlformats.org/officeDocument/2006/relationships/image" Target="../media/image9.wmf"/><Relationship Id="rId12" Type="http://schemas.openxmlformats.org/officeDocument/2006/relationships/oleObject" Target="../embeddings/oleObject11.bin"/><Relationship Id="rId17" Type="http://schemas.openxmlformats.org/officeDocument/2006/relationships/image" Target="../media/image14.wmf"/><Relationship Id="rId2" Type="http://schemas.openxmlformats.org/officeDocument/2006/relationships/slideLayout" Target="../slideLayouts/slideLayout2.xml"/><Relationship Id="rId16" Type="http://schemas.openxmlformats.org/officeDocument/2006/relationships/oleObject" Target="../embeddings/oleObject13.bin"/><Relationship Id="rId1" Type="http://schemas.openxmlformats.org/officeDocument/2006/relationships/vmlDrawing" Target="../drawings/vmlDrawing6.vml"/><Relationship Id="rId6" Type="http://schemas.openxmlformats.org/officeDocument/2006/relationships/oleObject" Target="../embeddings/oleObject8.bin"/><Relationship Id="rId11" Type="http://schemas.openxmlformats.org/officeDocument/2006/relationships/image" Target="../media/image11.wmf"/><Relationship Id="rId5" Type="http://schemas.openxmlformats.org/officeDocument/2006/relationships/image" Target="../media/image8.wmf"/><Relationship Id="rId15" Type="http://schemas.openxmlformats.org/officeDocument/2006/relationships/image" Target="../media/image13.wmf"/><Relationship Id="rId10" Type="http://schemas.openxmlformats.org/officeDocument/2006/relationships/oleObject" Target="../embeddings/oleObject10.bin"/><Relationship Id="rId19" Type="http://schemas.openxmlformats.org/officeDocument/2006/relationships/image" Target="../media/image15.wmf"/><Relationship Id="rId4" Type="http://schemas.openxmlformats.org/officeDocument/2006/relationships/oleObject" Target="../embeddings/oleObject7.bin"/><Relationship Id="rId9" Type="http://schemas.openxmlformats.org/officeDocument/2006/relationships/image" Target="../media/image10.wmf"/><Relationship Id="rId14" Type="http://schemas.openxmlformats.org/officeDocument/2006/relationships/oleObject" Target="../embeddings/oleObject12.bin"/></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17.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6.bin"/><Relationship Id="rId5" Type="http://schemas.openxmlformats.org/officeDocument/2006/relationships/image" Target="../media/image16.wmf"/><Relationship Id="rId4" Type="http://schemas.openxmlformats.org/officeDocument/2006/relationships/oleObject" Target="../embeddings/oleObject15.bin"/></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19.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8.bin"/><Relationship Id="rId5" Type="http://schemas.openxmlformats.org/officeDocument/2006/relationships/image" Target="../media/image18.wmf"/><Relationship Id="rId4" Type="http://schemas.openxmlformats.org/officeDocument/2006/relationships/oleObject" Target="../embeddings/oleObject17.bin"/></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20.wmf"/><Relationship Id="rId4" Type="http://schemas.openxmlformats.org/officeDocument/2006/relationships/oleObject" Target="../embeddings/oleObject19.bin"/></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22.bin"/><Relationship Id="rId13" Type="http://schemas.openxmlformats.org/officeDocument/2006/relationships/image" Target="../media/image25.wmf"/><Relationship Id="rId3" Type="http://schemas.openxmlformats.org/officeDocument/2006/relationships/image" Target="../media/image1.png"/><Relationship Id="rId7" Type="http://schemas.openxmlformats.org/officeDocument/2006/relationships/image" Target="../media/image22.wmf"/><Relationship Id="rId12"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21.bin"/><Relationship Id="rId11" Type="http://schemas.openxmlformats.org/officeDocument/2006/relationships/image" Target="../media/image24.wmf"/><Relationship Id="rId5" Type="http://schemas.openxmlformats.org/officeDocument/2006/relationships/image" Target="../media/image21.wmf"/><Relationship Id="rId15" Type="http://schemas.openxmlformats.org/officeDocument/2006/relationships/image" Target="../media/image26.wmf"/><Relationship Id="rId10" Type="http://schemas.openxmlformats.org/officeDocument/2006/relationships/oleObject" Target="../embeddings/oleObject23.bin"/><Relationship Id="rId4" Type="http://schemas.openxmlformats.org/officeDocument/2006/relationships/oleObject" Target="../embeddings/oleObject20.bin"/><Relationship Id="rId9" Type="http://schemas.openxmlformats.org/officeDocument/2006/relationships/image" Target="../media/image23.wmf"/><Relationship Id="rId14" Type="http://schemas.openxmlformats.org/officeDocument/2006/relationships/oleObject" Target="../embeddings/oleObject25.bin"/></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wmf"/><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744788" y="838200"/>
            <a:ext cx="6399212" cy="4191000"/>
          </a:xfrm>
          <a:noFill/>
          <a:ln/>
        </p:spPr>
        <p:txBody>
          <a:bodyPr/>
          <a:lstStyle/>
          <a:p>
            <a:pPr algn="ctr"/>
            <a:r>
              <a:rPr lang="pl-PL" dirty="0" smtClean="0"/>
              <a:t>Fundamentals of Data Analysis</a:t>
            </a:r>
            <a:r>
              <a:rPr lang="pl-PL" dirty="0"/>
              <a:t/>
            </a:r>
            <a:br>
              <a:rPr lang="pl-PL" dirty="0"/>
            </a:br>
            <a:r>
              <a:rPr lang="pl-PL" dirty="0"/>
              <a:t/>
            </a:r>
            <a:br>
              <a:rPr lang="pl-PL" dirty="0"/>
            </a:br>
            <a:r>
              <a:rPr lang="pl-PL" dirty="0"/>
              <a:t> </a:t>
            </a:r>
            <a:r>
              <a:rPr lang="pl-PL" dirty="0" err="1" smtClean="0">
                <a:solidFill>
                  <a:srgbClr val="009999"/>
                </a:solidFill>
              </a:rPr>
              <a:t>Lecture</a:t>
            </a:r>
            <a:r>
              <a:rPr lang="pl-PL" dirty="0" smtClean="0">
                <a:solidFill>
                  <a:srgbClr val="009999"/>
                </a:solidFill>
              </a:rPr>
              <a:t> 6</a:t>
            </a:r>
            <a:r>
              <a:rPr lang="pl-PL" dirty="0">
                <a:solidFill>
                  <a:srgbClr val="009999"/>
                </a:solidFill>
              </a:rPr>
              <a:t/>
            </a:r>
            <a:br>
              <a:rPr lang="pl-PL" dirty="0">
                <a:solidFill>
                  <a:srgbClr val="009999"/>
                </a:solidFill>
              </a:rPr>
            </a:br>
            <a:r>
              <a:rPr lang="pl-PL" dirty="0" smtClean="0"/>
              <a:t>ANOVA</a:t>
            </a:r>
            <a:r>
              <a:rPr lang="en-US" dirty="0" smtClean="0"/>
              <a:t/>
            </a:r>
            <a:br>
              <a:rPr lang="en-US" dirty="0" smtClean="0"/>
            </a:br>
            <a:r>
              <a:rPr lang="en-US" dirty="0" smtClean="0"/>
              <a:t>pt. 1</a:t>
            </a:r>
            <a:endParaRPr lang="pl-PL" dirty="0"/>
          </a:p>
        </p:txBody>
      </p:sp>
      <p:pic>
        <p:nvPicPr>
          <p:cNvPr id="4100" name="Picture 4"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514600" y="228600"/>
            <a:ext cx="6096000" cy="1143000"/>
          </a:xfrm>
          <a:noFill/>
          <a:ln/>
        </p:spPr>
        <p:txBody>
          <a:bodyPr anchor="ctr"/>
          <a:lstStyle/>
          <a:p>
            <a:r>
              <a:rPr lang="pl-PL" dirty="0" smtClean="0"/>
              <a:t>One </a:t>
            </a:r>
            <a:r>
              <a:rPr lang="pl-PL" dirty="0" err="1" smtClean="0"/>
              <a:t>factor</a:t>
            </a:r>
            <a:r>
              <a:rPr lang="pl-PL" dirty="0" smtClean="0"/>
              <a:t> design</a:t>
            </a:r>
            <a:endParaRPr lang="pl-PL" dirty="0"/>
          </a:p>
        </p:txBody>
      </p:sp>
      <p:pic>
        <p:nvPicPr>
          <p:cNvPr id="6148" name="Picture 4" descr="C:\Documents and Settings\Tomasz Wojtatowicz\Moje dokumenty\Dydaktyka\Madd-logo.gif"/>
          <p:cNvPicPr>
            <a:picLocks noChangeAspect="1" noChangeArrowheads="1"/>
          </p:cNvPicPr>
          <p:nvPr/>
        </p:nvPicPr>
        <p:blipFill>
          <a:blip r:embed="rId3" cstate="print"/>
          <a:srcRect/>
          <a:stretch>
            <a:fillRect/>
          </a:stretch>
        </p:blipFill>
        <p:spPr bwMode="auto">
          <a:xfrm>
            <a:off x="533400" y="5257800"/>
            <a:ext cx="1323975" cy="666750"/>
          </a:xfrm>
          <a:prstGeom prst="rect">
            <a:avLst/>
          </a:prstGeom>
          <a:noFill/>
        </p:spPr>
      </p:pic>
      <p:sp>
        <p:nvSpPr>
          <p:cNvPr id="6154" name="Text Box 10"/>
          <p:cNvSpPr txBox="1">
            <a:spLocks noChangeArrowheads="1"/>
          </p:cNvSpPr>
          <p:nvPr/>
        </p:nvSpPr>
        <p:spPr bwMode="auto">
          <a:xfrm>
            <a:off x="2843808" y="1556792"/>
            <a:ext cx="6096000" cy="2308324"/>
          </a:xfrm>
          <a:prstGeom prst="rect">
            <a:avLst/>
          </a:prstGeom>
          <a:noFill/>
          <a:ln w="9525">
            <a:noFill/>
            <a:miter lim="800000"/>
            <a:headEnd/>
            <a:tailEnd/>
          </a:ln>
        </p:spPr>
        <p:txBody>
          <a:bodyPr>
            <a:spAutoFit/>
          </a:bodyPr>
          <a:lstStyle/>
          <a:p>
            <a:r>
              <a:rPr lang="en-US" sz="2400" dirty="0" smtClean="0">
                <a:latin typeface="+mn-lt"/>
              </a:rPr>
              <a:t>Overall variance can be estimated as the average of the samples variance. Therefore, the variance estimated from the samples variance (</a:t>
            </a:r>
            <a:r>
              <a:rPr lang="en-US" sz="2400" dirty="0" err="1" smtClean="0">
                <a:latin typeface="+mn-lt"/>
              </a:rPr>
              <a:t>ie</a:t>
            </a:r>
            <a:r>
              <a:rPr lang="en-US" sz="2400" dirty="0" smtClean="0">
                <a:latin typeface="+mn-lt"/>
              </a:rPr>
              <a:t> the variance within groups) is N</a:t>
            </a:r>
            <a:r>
              <a:rPr lang="pl-PL" sz="2400" dirty="0" smtClean="0">
                <a:latin typeface="+mn-lt"/>
              </a:rPr>
              <a:t>-</a:t>
            </a:r>
            <a:r>
              <a:rPr lang="en-US" sz="2400" dirty="0" smtClean="0">
                <a:latin typeface="+mn-lt"/>
              </a:rPr>
              <a:t>k degrees of freedom and is described relationship</a:t>
            </a:r>
            <a:r>
              <a:rPr lang="en-GB" sz="2000" dirty="0" smtClean="0">
                <a:latin typeface="Arial" charset="0"/>
              </a:rPr>
              <a:t>:</a:t>
            </a:r>
            <a:endParaRPr lang="en-GB" dirty="0"/>
          </a:p>
        </p:txBody>
      </p:sp>
      <p:graphicFrame>
        <p:nvGraphicFramePr>
          <p:cNvPr id="6155" name="Object 11"/>
          <p:cNvGraphicFramePr>
            <a:graphicFrameLocks noChangeAspect="1"/>
          </p:cNvGraphicFramePr>
          <p:nvPr/>
        </p:nvGraphicFramePr>
        <p:xfrm>
          <a:off x="3347864" y="4149080"/>
          <a:ext cx="5626100" cy="1560513"/>
        </p:xfrm>
        <a:graphic>
          <a:graphicData uri="http://schemas.openxmlformats.org/presentationml/2006/ole">
            <mc:AlternateContent xmlns:mc="http://schemas.openxmlformats.org/markup-compatibility/2006">
              <mc:Choice xmlns:v="urn:schemas-microsoft-com:vml" Requires="v">
                <p:oleObj spid="_x0000_s51205" name="Equation" r:id="rId4" imgW="3340080" imgH="927000" progId="Equation.3">
                  <p:embed/>
                </p:oleObj>
              </mc:Choice>
              <mc:Fallback>
                <p:oleObj name="Equation" r:id="rId4" imgW="3340080" imgH="927000" progId="Equation.3">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47864" y="4149080"/>
                        <a:ext cx="5626100" cy="1560513"/>
                      </a:xfrm>
                      <a:prstGeom prst="rect">
                        <a:avLst/>
                      </a:prstGeom>
                      <a:solidFill>
                        <a:srgbClr val="FFFF99"/>
                      </a:solidFill>
                      <a:ln>
                        <a:noFill/>
                      </a:ln>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514600" y="228600"/>
            <a:ext cx="6096000" cy="1143000"/>
          </a:xfrm>
          <a:noFill/>
          <a:ln/>
        </p:spPr>
        <p:txBody>
          <a:bodyPr anchor="ctr"/>
          <a:lstStyle/>
          <a:p>
            <a:r>
              <a:rPr lang="pl-PL" dirty="0" smtClean="0"/>
              <a:t>One </a:t>
            </a:r>
            <a:r>
              <a:rPr lang="pl-PL" dirty="0" err="1" smtClean="0"/>
              <a:t>factor</a:t>
            </a:r>
            <a:r>
              <a:rPr lang="pl-PL" dirty="0" smtClean="0"/>
              <a:t> design</a:t>
            </a:r>
            <a:endParaRPr lang="pl-PL" dirty="0"/>
          </a:p>
        </p:txBody>
      </p:sp>
      <p:pic>
        <p:nvPicPr>
          <p:cNvPr id="6148" name="Picture 4" descr="C:\Documents and Settings\Tomasz Wojtatowicz\Moje dokumenty\Dydaktyka\Madd-logo.gif"/>
          <p:cNvPicPr>
            <a:picLocks noChangeAspect="1" noChangeArrowheads="1"/>
          </p:cNvPicPr>
          <p:nvPr/>
        </p:nvPicPr>
        <p:blipFill>
          <a:blip r:embed="rId3" cstate="print"/>
          <a:srcRect/>
          <a:stretch>
            <a:fillRect/>
          </a:stretch>
        </p:blipFill>
        <p:spPr bwMode="auto">
          <a:xfrm>
            <a:off x="533400" y="5257800"/>
            <a:ext cx="1323975" cy="666750"/>
          </a:xfrm>
          <a:prstGeom prst="rect">
            <a:avLst/>
          </a:prstGeom>
          <a:noFill/>
        </p:spPr>
      </p:pic>
      <p:sp>
        <p:nvSpPr>
          <p:cNvPr id="6156" name="Text Box 12"/>
          <p:cNvSpPr txBox="1">
            <a:spLocks noChangeArrowheads="1"/>
          </p:cNvSpPr>
          <p:nvPr/>
        </p:nvSpPr>
        <p:spPr bwMode="auto">
          <a:xfrm>
            <a:off x="3275856" y="1772816"/>
            <a:ext cx="5881738" cy="754053"/>
          </a:xfrm>
          <a:prstGeom prst="rect">
            <a:avLst/>
          </a:prstGeom>
          <a:noFill/>
          <a:ln w="9525">
            <a:noFill/>
            <a:miter lim="800000"/>
            <a:headEnd/>
            <a:tailEnd/>
          </a:ln>
        </p:spPr>
        <p:txBody>
          <a:bodyPr wrap="none">
            <a:spAutoFit/>
          </a:bodyPr>
          <a:lstStyle/>
          <a:p>
            <a:pPr>
              <a:spcAft>
                <a:spcPts val="600"/>
              </a:spcAft>
            </a:pPr>
            <a:r>
              <a:rPr lang="en-US" sz="2000" dirty="0" smtClean="0">
                <a:latin typeface="+mn-lt"/>
              </a:rPr>
              <a:t>The variance between the two groups is given by </a:t>
            </a:r>
            <a:r>
              <a:rPr lang="pl-PL" sz="2000" dirty="0" smtClean="0">
                <a:latin typeface="Arial" charset="0"/>
              </a:rPr>
              <a:t>:</a:t>
            </a:r>
            <a:endParaRPr lang="pl-PL" sz="2400" dirty="0"/>
          </a:p>
          <a:p>
            <a:endParaRPr kumimoji="0" lang="en-GB" dirty="0"/>
          </a:p>
        </p:txBody>
      </p:sp>
      <p:graphicFrame>
        <p:nvGraphicFramePr>
          <p:cNvPr id="6157" name="Object 13"/>
          <p:cNvGraphicFramePr>
            <a:graphicFrameLocks noChangeAspect="1"/>
          </p:cNvGraphicFramePr>
          <p:nvPr/>
        </p:nvGraphicFramePr>
        <p:xfrm>
          <a:off x="4644008" y="2492896"/>
          <a:ext cx="2362200" cy="1309688"/>
        </p:xfrm>
        <a:graphic>
          <a:graphicData uri="http://schemas.openxmlformats.org/presentationml/2006/ole">
            <mc:AlternateContent xmlns:mc="http://schemas.openxmlformats.org/markup-compatibility/2006">
              <mc:Choice xmlns:v="urn:schemas-microsoft-com:vml" Requires="v">
                <p:oleObj spid="_x0000_s50182" name="Equation" r:id="rId4" imgW="1143000" imgH="634680" progId="Equation.3">
                  <p:embed/>
                </p:oleObj>
              </mc:Choice>
              <mc:Fallback>
                <p:oleObj name="Equation" r:id="rId4" imgW="1143000" imgH="634680" progId="Equation.3">
                  <p:embed/>
                  <p:pic>
                    <p:nvPicPr>
                      <p:cNvPr id="0" name="Object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44008" y="2492896"/>
                        <a:ext cx="2362200" cy="1309688"/>
                      </a:xfrm>
                      <a:prstGeom prst="rect">
                        <a:avLst/>
                      </a:prstGeom>
                      <a:solidFill>
                        <a:srgbClr val="FFFF99"/>
                      </a:solidFill>
                      <a:ln>
                        <a:noFill/>
                      </a:ln>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514600" y="228600"/>
            <a:ext cx="6096000" cy="1143000"/>
          </a:xfrm>
          <a:noFill/>
          <a:ln/>
        </p:spPr>
        <p:txBody>
          <a:bodyPr anchor="ctr"/>
          <a:lstStyle/>
          <a:p>
            <a:r>
              <a:rPr lang="pl-PL" dirty="0" smtClean="0"/>
              <a:t>One </a:t>
            </a:r>
            <a:r>
              <a:rPr lang="pl-PL" dirty="0" err="1" smtClean="0"/>
              <a:t>factor</a:t>
            </a:r>
            <a:r>
              <a:rPr lang="pl-PL" dirty="0" smtClean="0"/>
              <a:t> design</a:t>
            </a:r>
            <a:endParaRPr lang="pl-PL" dirty="0"/>
          </a:p>
        </p:txBody>
      </p:sp>
      <p:pic>
        <p:nvPicPr>
          <p:cNvPr id="6148" name="Picture 4" descr="C:\Documents and Settings\Tomasz Wojtatowicz\Moje dokumenty\Dydaktyka\Madd-logo.gif"/>
          <p:cNvPicPr>
            <a:picLocks noChangeAspect="1" noChangeArrowheads="1"/>
          </p:cNvPicPr>
          <p:nvPr/>
        </p:nvPicPr>
        <p:blipFill>
          <a:blip r:embed="rId3" cstate="print"/>
          <a:srcRect/>
          <a:stretch>
            <a:fillRect/>
          </a:stretch>
        </p:blipFill>
        <p:spPr bwMode="auto">
          <a:xfrm>
            <a:off x="533400" y="5257800"/>
            <a:ext cx="1323975" cy="666750"/>
          </a:xfrm>
          <a:prstGeom prst="rect">
            <a:avLst/>
          </a:prstGeom>
          <a:noFill/>
        </p:spPr>
      </p:pic>
      <p:sp>
        <p:nvSpPr>
          <p:cNvPr id="6158" name="Text Box 14"/>
          <p:cNvSpPr txBox="1">
            <a:spLocks noChangeArrowheads="1"/>
          </p:cNvSpPr>
          <p:nvPr/>
        </p:nvSpPr>
        <p:spPr bwMode="auto">
          <a:xfrm>
            <a:off x="2483768" y="1700808"/>
            <a:ext cx="6248400" cy="2246769"/>
          </a:xfrm>
          <a:prstGeom prst="rect">
            <a:avLst/>
          </a:prstGeom>
          <a:noFill/>
          <a:ln w="9525">
            <a:noFill/>
            <a:miter lim="800000"/>
            <a:headEnd/>
            <a:tailEnd/>
          </a:ln>
        </p:spPr>
        <p:txBody>
          <a:bodyPr>
            <a:spAutoFit/>
          </a:bodyPr>
          <a:lstStyle/>
          <a:p>
            <a:r>
              <a:rPr lang="en-US" sz="2000" dirty="0" smtClean="0">
                <a:latin typeface="+mn-lt"/>
              </a:rPr>
              <a:t>F statistic is calculated so that it is larger than unity</a:t>
            </a:r>
            <a:r>
              <a:rPr lang="pl-PL" sz="2000" dirty="0" smtClean="0">
                <a:latin typeface="+mn-lt"/>
              </a:rPr>
              <a:t>, </a:t>
            </a:r>
            <a:r>
              <a:rPr lang="pl-PL" sz="2000" dirty="0" err="1" smtClean="0"/>
              <a:t>th</a:t>
            </a:r>
            <a:r>
              <a:rPr lang="pl-PL" sz="2000" dirty="0" err="1" smtClean="0">
                <a:latin typeface="+mn-lt"/>
              </a:rPr>
              <a:t>at</a:t>
            </a:r>
            <a:r>
              <a:rPr lang="pl-PL" sz="2000" dirty="0" smtClean="0">
                <a:latin typeface="+mn-lt"/>
              </a:rPr>
              <a:t> </a:t>
            </a:r>
            <a:r>
              <a:rPr lang="pl-PL" sz="2000" dirty="0" err="1" smtClean="0">
                <a:latin typeface="+mn-lt"/>
              </a:rPr>
              <a:t>is</a:t>
            </a:r>
            <a:r>
              <a:rPr lang="pl-PL" sz="2000" dirty="0" smtClean="0">
                <a:latin typeface="+mn-lt"/>
              </a:rPr>
              <a:t>, for </a:t>
            </a:r>
            <a:r>
              <a:rPr lang="pl-PL" sz="2000" dirty="0" smtClean="0">
                <a:latin typeface="Arial" charset="0"/>
                <a:sym typeface="Symbol" pitchFamily="18" charset="2"/>
              </a:rPr>
              <a:t></a:t>
            </a:r>
            <a:r>
              <a:rPr lang="pl-PL" sz="2000" baseline="-25000" dirty="0">
                <a:latin typeface="Arial" charset="0"/>
              </a:rPr>
              <a:t>w</a:t>
            </a:r>
            <a:r>
              <a:rPr lang="pl-PL" sz="2000" baseline="30000" dirty="0">
                <a:latin typeface="Arial" charset="0"/>
              </a:rPr>
              <a:t>2</a:t>
            </a:r>
            <a:r>
              <a:rPr lang="pl-PL" sz="2000" dirty="0">
                <a:latin typeface="Arial" charset="0"/>
              </a:rPr>
              <a:t> &gt; </a:t>
            </a:r>
            <a:r>
              <a:rPr lang="pl-PL" sz="2000" dirty="0">
                <a:latin typeface="Arial" charset="0"/>
                <a:sym typeface="Symbol" pitchFamily="18" charset="2"/>
              </a:rPr>
              <a:t></a:t>
            </a:r>
            <a:r>
              <a:rPr lang="pl-PL" sz="2000" baseline="-25000" dirty="0">
                <a:latin typeface="Arial" charset="0"/>
              </a:rPr>
              <a:t>m</a:t>
            </a:r>
            <a:r>
              <a:rPr lang="pl-PL" sz="2000" baseline="30000" dirty="0">
                <a:latin typeface="Arial" charset="0"/>
              </a:rPr>
              <a:t>2</a:t>
            </a:r>
            <a:r>
              <a:rPr lang="pl-PL" sz="2000" dirty="0">
                <a:latin typeface="Arial" charset="0"/>
              </a:rPr>
              <a:t> </a:t>
            </a:r>
            <a:r>
              <a:rPr lang="pl-PL" sz="2000" dirty="0" smtClean="0">
                <a:latin typeface="Arial" charset="0"/>
              </a:rPr>
              <a:t>we </a:t>
            </a:r>
            <a:r>
              <a:rPr lang="pl-PL" sz="2000" dirty="0" err="1" smtClean="0">
                <a:latin typeface="Arial" charset="0"/>
              </a:rPr>
              <a:t>have</a:t>
            </a:r>
            <a:endParaRPr lang="pl-PL" sz="2000" dirty="0" smtClean="0">
              <a:latin typeface="Arial" charset="0"/>
            </a:endParaRPr>
          </a:p>
          <a:p>
            <a:endParaRPr lang="pl-PL" sz="2000" dirty="0">
              <a:latin typeface="Arial" charset="0"/>
            </a:endParaRPr>
          </a:p>
          <a:p>
            <a:endParaRPr lang="pl-PL" sz="2000" dirty="0">
              <a:latin typeface="Arial" charset="0"/>
            </a:endParaRPr>
          </a:p>
          <a:p>
            <a:endParaRPr lang="pl-PL" sz="2000" dirty="0">
              <a:latin typeface="Arial" charset="0"/>
            </a:endParaRPr>
          </a:p>
          <a:p>
            <a:endParaRPr lang="pl-PL" sz="2000" dirty="0">
              <a:latin typeface="Arial" charset="0"/>
            </a:endParaRPr>
          </a:p>
          <a:p>
            <a:r>
              <a:rPr lang="pl-PL" sz="2000" dirty="0" smtClean="0">
                <a:latin typeface="Arial" charset="0"/>
              </a:rPr>
              <a:t>and </a:t>
            </a:r>
            <a:r>
              <a:rPr lang="pl-PL" sz="2000" dirty="0" err="1" smtClean="0">
                <a:latin typeface="Arial" charset="0"/>
              </a:rPr>
              <a:t>when</a:t>
            </a:r>
            <a:r>
              <a:rPr lang="pl-PL" sz="2000" dirty="0" smtClean="0">
                <a:latin typeface="Arial" charset="0"/>
              </a:rPr>
              <a:t> </a:t>
            </a:r>
            <a:r>
              <a:rPr lang="pl-PL" sz="2000" dirty="0" smtClean="0">
                <a:latin typeface="Arial" charset="0"/>
                <a:sym typeface="Symbol" pitchFamily="18" charset="2"/>
              </a:rPr>
              <a:t></a:t>
            </a:r>
            <a:r>
              <a:rPr lang="pl-PL" sz="2000" baseline="-25000" dirty="0">
                <a:latin typeface="Arial" charset="0"/>
              </a:rPr>
              <a:t>w</a:t>
            </a:r>
            <a:r>
              <a:rPr lang="pl-PL" sz="2000" baseline="30000" dirty="0">
                <a:latin typeface="Arial" charset="0"/>
              </a:rPr>
              <a:t>2</a:t>
            </a:r>
            <a:r>
              <a:rPr lang="pl-PL" sz="2000" dirty="0">
                <a:latin typeface="Arial" charset="0"/>
              </a:rPr>
              <a:t> &lt; </a:t>
            </a:r>
            <a:r>
              <a:rPr lang="pl-PL" sz="2000" dirty="0">
                <a:latin typeface="Arial" charset="0"/>
                <a:sym typeface="Symbol" pitchFamily="18" charset="2"/>
              </a:rPr>
              <a:t></a:t>
            </a:r>
            <a:r>
              <a:rPr lang="pl-PL" sz="2000" baseline="-25000" dirty="0">
                <a:latin typeface="Arial" charset="0"/>
              </a:rPr>
              <a:t>m</a:t>
            </a:r>
            <a:r>
              <a:rPr lang="pl-PL" sz="2000" baseline="30000" dirty="0">
                <a:latin typeface="Arial" charset="0"/>
              </a:rPr>
              <a:t>2</a:t>
            </a:r>
            <a:r>
              <a:rPr lang="pl-PL" sz="2000" dirty="0">
                <a:latin typeface="Arial" charset="0"/>
              </a:rPr>
              <a:t> </a:t>
            </a:r>
            <a:r>
              <a:rPr lang="pl-PL" sz="2000" dirty="0" smtClean="0">
                <a:latin typeface="Arial" charset="0"/>
              </a:rPr>
              <a:t> we </a:t>
            </a:r>
            <a:r>
              <a:rPr lang="pl-PL" sz="2000" dirty="0" err="1" smtClean="0">
                <a:latin typeface="Arial" charset="0"/>
              </a:rPr>
              <a:t>have</a:t>
            </a:r>
            <a:endParaRPr lang="en-GB" sz="2000" dirty="0">
              <a:latin typeface="Arial" charset="0"/>
            </a:endParaRPr>
          </a:p>
        </p:txBody>
      </p:sp>
      <p:graphicFrame>
        <p:nvGraphicFramePr>
          <p:cNvPr id="6159" name="Object 15"/>
          <p:cNvGraphicFramePr>
            <a:graphicFrameLocks noChangeAspect="1"/>
          </p:cNvGraphicFramePr>
          <p:nvPr/>
        </p:nvGraphicFramePr>
        <p:xfrm>
          <a:off x="4932040" y="2564904"/>
          <a:ext cx="1008112" cy="912647"/>
        </p:xfrm>
        <a:graphic>
          <a:graphicData uri="http://schemas.openxmlformats.org/presentationml/2006/ole">
            <mc:AlternateContent xmlns:mc="http://schemas.openxmlformats.org/markup-compatibility/2006">
              <mc:Choice xmlns:v="urn:schemas-microsoft-com:vml" Requires="v">
                <p:oleObj spid="_x0000_s52231" name="Equation" r:id="rId4" imgW="533160" imgH="482400" progId="Equation.3">
                  <p:embed/>
                </p:oleObj>
              </mc:Choice>
              <mc:Fallback>
                <p:oleObj name="Equation" r:id="rId4" imgW="533160" imgH="482400" progId="Equation.3">
                  <p:embed/>
                  <p:pic>
                    <p:nvPicPr>
                      <p:cNvPr id="0" name="Object 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32040" y="2564904"/>
                        <a:ext cx="1008112" cy="912647"/>
                      </a:xfrm>
                      <a:prstGeom prst="rect">
                        <a:avLst/>
                      </a:prstGeom>
                      <a:solidFill>
                        <a:srgbClr val="FFFF99"/>
                      </a:solidFill>
                      <a:ln>
                        <a:noFill/>
                      </a:ln>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6160" name="Object 16"/>
          <p:cNvGraphicFramePr>
            <a:graphicFrameLocks noChangeAspect="1"/>
          </p:cNvGraphicFramePr>
          <p:nvPr/>
        </p:nvGraphicFramePr>
        <p:xfrm>
          <a:off x="4860032" y="4077072"/>
          <a:ext cx="1113563" cy="1008112"/>
        </p:xfrm>
        <a:graphic>
          <a:graphicData uri="http://schemas.openxmlformats.org/presentationml/2006/ole">
            <mc:AlternateContent xmlns:mc="http://schemas.openxmlformats.org/markup-compatibility/2006">
              <mc:Choice xmlns:v="urn:schemas-microsoft-com:vml" Requires="v">
                <p:oleObj spid="_x0000_s52232" name="Equation" r:id="rId6" imgW="533160" imgH="482400" progId="Equation.3">
                  <p:embed/>
                </p:oleObj>
              </mc:Choice>
              <mc:Fallback>
                <p:oleObj name="Equation" r:id="rId6" imgW="533160" imgH="482400" progId="Equation.3">
                  <p:embed/>
                  <p:pic>
                    <p:nvPicPr>
                      <p:cNvPr id="0" name="Object 1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60032" y="4077072"/>
                        <a:ext cx="1113563" cy="1008112"/>
                      </a:xfrm>
                      <a:prstGeom prst="rect">
                        <a:avLst/>
                      </a:prstGeom>
                      <a:solidFill>
                        <a:srgbClr val="FFFF99"/>
                      </a:solidFill>
                      <a:ln>
                        <a:noFill/>
                      </a:ln>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143000" y="228600"/>
            <a:ext cx="8001000" cy="1143000"/>
          </a:xfrm>
          <a:noFill/>
          <a:ln/>
        </p:spPr>
        <p:txBody>
          <a:bodyPr anchor="ctr"/>
          <a:lstStyle/>
          <a:p>
            <a:r>
              <a:rPr lang="pl-PL" dirty="0" smtClean="0"/>
              <a:t>One </a:t>
            </a:r>
            <a:r>
              <a:rPr lang="pl-PL" dirty="0" err="1" smtClean="0"/>
              <a:t>factor</a:t>
            </a:r>
            <a:r>
              <a:rPr lang="pl-PL" dirty="0" smtClean="0"/>
              <a:t> design – </a:t>
            </a:r>
            <a:r>
              <a:rPr lang="pl-PL" dirty="0" err="1" smtClean="0"/>
              <a:t>null</a:t>
            </a:r>
            <a:r>
              <a:rPr lang="pl-PL" dirty="0" smtClean="0"/>
              <a:t> </a:t>
            </a:r>
            <a:r>
              <a:rPr lang="pl-PL" dirty="0" err="1" smtClean="0"/>
              <a:t>hypotehesis</a:t>
            </a:r>
            <a:endParaRPr lang="pl-PL" dirty="0"/>
          </a:p>
        </p:txBody>
      </p:sp>
      <p:pic>
        <p:nvPicPr>
          <p:cNvPr id="7172" name="Picture 4" descr="C:\Documents and Settings\Tomasz Wojtatowicz\Moje dokumenty\Dydaktyka\Madd-logo.gif"/>
          <p:cNvPicPr>
            <a:picLocks noChangeAspect="1" noChangeArrowheads="1"/>
          </p:cNvPicPr>
          <p:nvPr/>
        </p:nvPicPr>
        <p:blipFill>
          <a:blip r:embed="rId3" cstate="print"/>
          <a:srcRect/>
          <a:stretch>
            <a:fillRect/>
          </a:stretch>
        </p:blipFill>
        <p:spPr bwMode="auto">
          <a:xfrm>
            <a:off x="533400" y="5257800"/>
            <a:ext cx="1323975" cy="666750"/>
          </a:xfrm>
          <a:prstGeom prst="rect">
            <a:avLst/>
          </a:prstGeom>
          <a:noFill/>
        </p:spPr>
      </p:pic>
      <p:sp>
        <p:nvSpPr>
          <p:cNvPr id="7181" name="Text Box 13"/>
          <p:cNvSpPr txBox="1">
            <a:spLocks noChangeArrowheads="1"/>
          </p:cNvSpPr>
          <p:nvPr/>
        </p:nvSpPr>
        <p:spPr bwMode="auto">
          <a:xfrm>
            <a:off x="2667000" y="1641475"/>
            <a:ext cx="6477000" cy="5395913"/>
          </a:xfrm>
          <a:prstGeom prst="rect">
            <a:avLst/>
          </a:prstGeom>
          <a:noFill/>
          <a:ln w="9525">
            <a:noFill/>
            <a:miter lim="800000"/>
            <a:headEnd/>
            <a:tailEnd/>
          </a:ln>
        </p:spPr>
        <p:txBody>
          <a:bodyPr>
            <a:spAutoFit/>
          </a:bodyPr>
          <a:lstStyle/>
          <a:p>
            <a:pPr>
              <a:lnSpc>
                <a:spcPct val="125000"/>
              </a:lnSpc>
            </a:pPr>
            <a:r>
              <a:rPr lang="pl-PL" sz="2400" dirty="0"/>
              <a:t>1°. H</a:t>
            </a:r>
            <a:r>
              <a:rPr lang="pl-PL" sz="2400" baseline="-25000" dirty="0"/>
              <a:t>0</a:t>
            </a:r>
            <a:r>
              <a:rPr lang="pl-PL" sz="2400" dirty="0"/>
              <a:t> :  		H</a:t>
            </a:r>
            <a:r>
              <a:rPr lang="pl-PL" sz="2400" baseline="-25000" dirty="0"/>
              <a:t>1</a:t>
            </a:r>
            <a:r>
              <a:rPr lang="pl-PL" sz="2400" dirty="0"/>
              <a:t> :  </a:t>
            </a:r>
          </a:p>
          <a:p>
            <a:pPr>
              <a:lnSpc>
                <a:spcPct val="125000"/>
              </a:lnSpc>
            </a:pPr>
            <a:endParaRPr lang="pl-PL" sz="2400" dirty="0"/>
          </a:p>
          <a:p>
            <a:pPr>
              <a:lnSpc>
                <a:spcPct val="125000"/>
              </a:lnSpc>
            </a:pPr>
            <a:r>
              <a:rPr lang="pl-PL" sz="2400" dirty="0"/>
              <a:t>2°. H</a:t>
            </a:r>
            <a:r>
              <a:rPr lang="pl-PL" sz="2400" baseline="-25000" dirty="0"/>
              <a:t>0</a:t>
            </a:r>
            <a:r>
              <a:rPr lang="pl-PL" sz="2400" dirty="0"/>
              <a:t> : 		H</a:t>
            </a:r>
            <a:r>
              <a:rPr lang="pl-PL" sz="2400" baseline="-25000" dirty="0"/>
              <a:t>1</a:t>
            </a:r>
            <a:r>
              <a:rPr lang="pl-PL" sz="2400" dirty="0"/>
              <a:t> : </a:t>
            </a:r>
          </a:p>
          <a:p>
            <a:pPr>
              <a:lnSpc>
                <a:spcPct val="125000"/>
              </a:lnSpc>
            </a:pPr>
            <a:endParaRPr lang="pl-PL" sz="2400" dirty="0"/>
          </a:p>
          <a:p>
            <a:pPr>
              <a:lnSpc>
                <a:spcPct val="125000"/>
              </a:lnSpc>
            </a:pPr>
            <a:r>
              <a:rPr lang="pl-PL" sz="2400" dirty="0"/>
              <a:t>3°. H</a:t>
            </a:r>
            <a:r>
              <a:rPr lang="pl-PL" sz="2400" baseline="-25000" dirty="0"/>
              <a:t>0</a:t>
            </a:r>
            <a:r>
              <a:rPr lang="pl-PL" sz="2400" dirty="0"/>
              <a:t> : 		H</a:t>
            </a:r>
            <a:r>
              <a:rPr lang="pl-PL" sz="2400" baseline="-25000" dirty="0"/>
              <a:t>1</a:t>
            </a:r>
            <a:r>
              <a:rPr lang="pl-PL" sz="2400" dirty="0"/>
              <a:t> :  </a:t>
            </a:r>
          </a:p>
          <a:p>
            <a:pPr>
              <a:lnSpc>
                <a:spcPct val="125000"/>
              </a:lnSpc>
            </a:pPr>
            <a:endParaRPr lang="pl-PL" sz="2400" dirty="0"/>
          </a:p>
          <a:p>
            <a:pPr>
              <a:lnSpc>
                <a:spcPct val="125000"/>
              </a:lnSpc>
            </a:pPr>
            <a:r>
              <a:rPr lang="pl-PL" sz="2400" dirty="0"/>
              <a:t>4°. H</a:t>
            </a:r>
            <a:r>
              <a:rPr lang="pl-PL" sz="2400" baseline="-25000" dirty="0"/>
              <a:t>0</a:t>
            </a:r>
            <a:r>
              <a:rPr lang="pl-PL" sz="2400" dirty="0"/>
              <a:t> : 		H</a:t>
            </a:r>
            <a:r>
              <a:rPr lang="pl-PL" sz="2400" baseline="-25000" dirty="0"/>
              <a:t>1</a:t>
            </a:r>
            <a:r>
              <a:rPr lang="pl-PL" sz="2400" dirty="0"/>
              <a:t> : </a:t>
            </a:r>
          </a:p>
          <a:p>
            <a:pPr>
              <a:lnSpc>
                <a:spcPct val="125000"/>
              </a:lnSpc>
            </a:pPr>
            <a:r>
              <a:rPr lang="pl-PL" sz="2400" dirty="0"/>
              <a:t> </a:t>
            </a:r>
          </a:p>
          <a:p>
            <a:pPr marL="381000" lvl="2">
              <a:lnSpc>
                <a:spcPct val="125000"/>
              </a:lnSpc>
            </a:pPr>
            <a:r>
              <a:rPr lang="pl-PL" sz="2400" dirty="0" err="1" smtClean="0">
                <a:latin typeface="+mn-lt"/>
              </a:rPr>
              <a:t>where</a:t>
            </a:r>
            <a:r>
              <a:rPr lang="pl-PL" sz="2400" dirty="0" smtClean="0"/>
              <a:t> </a:t>
            </a:r>
            <a:r>
              <a:rPr lang="pl-PL" sz="2400" dirty="0" err="1">
                <a:latin typeface="Symbol" pitchFamily="18" charset="2"/>
              </a:rPr>
              <a:t>a</a:t>
            </a:r>
            <a:r>
              <a:rPr lang="pl-PL" sz="2400" baseline="-25000" dirty="0" err="1"/>
              <a:t>i</a:t>
            </a:r>
            <a:r>
              <a:rPr lang="pl-PL" sz="2400" dirty="0"/>
              <a:t> </a:t>
            </a:r>
            <a:r>
              <a:rPr lang="pl-PL" sz="2400" dirty="0" err="1" smtClean="0">
                <a:latin typeface="+mn-lt"/>
              </a:rPr>
              <a:t>means</a:t>
            </a:r>
            <a:r>
              <a:rPr lang="pl-PL" sz="2400" dirty="0" smtClean="0">
                <a:latin typeface="+mn-lt"/>
              </a:rPr>
              <a:t> </a:t>
            </a:r>
            <a:r>
              <a:rPr lang="pl-PL" sz="2400" dirty="0" err="1" smtClean="0">
                <a:latin typeface="+mn-lt"/>
              </a:rPr>
              <a:t>the</a:t>
            </a:r>
            <a:r>
              <a:rPr lang="pl-PL" sz="2400" dirty="0" smtClean="0"/>
              <a:t> </a:t>
            </a:r>
            <a:r>
              <a:rPr lang="pl-PL" sz="2400" dirty="0" err="1" smtClean="0"/>
              <a:t>i-th</a:t>
            </a:r>
            <a:r>
              <a:rPr lang="pl-PL" sz="2400" dirty="0" smtClean="0"/>
              <a:t> </a:t>
            </a:r>
            <a:r>
              <a:rPr lang="pl-PL" sz="2400" dirty="0" err="1" smtClean="0">
                <a:latin typeface="+mn-lt"/>
              </a:rPr>
              <a:t>effect</a:t>
            </a:r>
            <a:r>
              <a:rPr lang="pl-PL" sz="2400" dirty="0" smtClean="0">
                <a:latin typeface="+mn-lt"/>
              </a:rPr>
              <a:t> of </a:t>
            </a:r>
            <a:r>
              <a:rPr lang="pl-PL" sz="2400" dirty="0" err="1" smtClean="0">
                <a:latin typeface="+mn-lt"/>
              </a:rPr>
              <a:t>factor</a:t>
            </a:r>
            <a:r>
              <a:rPr lang="pl-PL" sz="2400" dirty="0" smtClean="0">
                <a:latin typeface="+mn-lt"/>
              </a:rPr>
              <a:t> </a:t>
            </a:r>
            <a:r>
              <a:rPr lang="pl-PL" sz="2400" dirty="0"/>
              <a:t>A </a:t>
            </a:r>
            <a:r>
              <a:rPr lang="pl-PL" sz="2400" dirty="0" err="1" smtClean="0">
                <a:latin typeface="+mn-lt"/>
              </a:rPr>
              <a:t>affecting</a:t>
            </a:r>
            <a:r>
              <a:rPr lang="pl-PL" sz="2400" dirty="0" smtClean="0">
                <a:latin typeface="+mn-lt"/>
              </a:rPr>
              <a:t> </a:t>
            </a:r>
            <a:r>
              <a:rPr lang="pl-PL" sz="2400" dirty="0" err="1" smtClean="0">
                <a:latin typeface="+mn-lt"/>
              </a:rPr>
              <a:t>the</a:t>
            </a:r>
            <a:r>
              <a:rPr lang="pl-PL" sz="2400" dirty="0" smtClean="0">
                <a:latin typeface="+mn-lt"/>
              </a:rPr>
              <a:t> </a:t>
            </a:r>
            <a:r>
              <a:rPr lang="pl-PL" sz="2400" dirty="0" err="1" smtClean="0">
                <a:latin typeface="+mn-lt"/>
              </a:rPr>
              <a:t>studied</a:t>
            </a:r>
            <a:r>
              <a:rPr lang="pl-PL" sz="2400" dirty="0" smtClean="0">
                <a:latin typeface="+mn-lt"/>
              </a:rPr>
              <a:t> </a:t>
            </a:r>
            <a:r>
              <a:rPr lang="pl-PL" sz="2400" dirty="0" err="1" smtClean="0">
                <a:latin typeface="+mn-lt"/>
              </a:rPr>
              <a:t>feature</a:t>
            </a:r>
            <a:r>
              <a:rPr lang="pl-PL" sz="2400" dirty="0" smtClean="0">
                <a:latin typeface="+mn-lt"/>
              </a:rPr>
              <a:t> </a:t>
            </a:r>
            <a:r>
              <a:rPr lang="pl-PL" sz="2400" dirty="0" smtClean="0"/>
              <a:t>X  </a:t>
            </a:r>
            <a:r>
              <a:rPr lang="pl-PL" sz="2400" dirty="0" smtClean="0">
                <a:latin typeface="+mn-lt"/>
              </a:rPr>
              <a:t>and</a:t>
            </a:r>
            <a:endParaRPr lang="pl-PL" sz="2400" dirty="0">
              <a:latin typeface="+mn-lt"/>
            </a:endParaRPr>
          </a:p>
          <a:p>
            <a:pPr marL="381000" lvl="2">
              <a:lnSpc>
                <a:spcPct val="125000"/>
              </a:lnSpc>
            </a:pPr>
            <a:r>
              <a:rPr lang="pl-PL" sz="2400" dirty="0" err="1">
                <a:latin typeface="Symbol" pitchFamily="18" charset="2"/>
              </a:rPr>
              <a:t>a</a:t>
            </a:r>
            <a:r>
              <a:rPr lang="pl-PL" sz="2400" baseline="-25000" dirty="0" err="1"/>
              <a:t>i</a:t>
            </a:r>
            <a:r>
              <a:rPr lang="pl-PL" sz="2400" dirty="0"/>
              <a:t> = (m</a:t>
            </a:r>
            <a:r>
              <a:rPr lang="pl-PL" sz="2400" baseline="-25000" dirty="0"/>
              <a:t>i</a:t>
            </a:r>
            <a:r>
              <a:rPr lang="pl-PL" sz="2400" dirty="0"/>
              <a:t> - m);</a:t>
            </a:r>
          </a:p>
          <a:p>
            <a:endParaRPr kumimoji="0" lang="en-GB" dirty="0"/>
          </a:p>
        </p:txBody>
      </p:sp>
      <p:graphicFrame>
        <p:nvGraphicFramePr>
          <p:cNvPr id="7182" name="Object 14"/>
          <p:cNvGraphicFramePr>
            <a:graphicFrameLocks noChangeAspect="1"/>
          </p:cNvGraphicFramePr>
          <p:nvPr/>
        </p:nvGraphicFramePr>
        <p:xfrm>
          <a:off x="3733800" y="1752600"/>
          <a:ext cx="1498600" cy="504825"/>
        </p:xfrm>
        <a:graphic>
          <a:graphicData uri="http://schemas.openxmlformats.org/presentationml/2006/ole">
            <mc:AlternateContent xmlns:mc="http://schemas.openxmlformats.org/markup-compatibility/2006">
              <mc:Choice xmlns:v="urn:schemas-microsoft-com:vml" Requires="v">
                <p:oleObj spid="_x0000_s7198" name="Equation" r:id="rId4" imgW="863280" imgH="291960" progId="Equation.3">
                  <p:embed/>
                </p:oleObj>
              </mc:Choice>
              <mc:Fallback>
                <p:oleObj name="Equation" r:id="rId4" imgW="863280" imgH="291960" progId="Equation.3">
                  <p:embed/>
                  <p:pic>
                    <p:nvPicPr>
                      <p:cNvPr id="0"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3800" y="1752600"/>
                        <a:ext cx="1498600" cy="504825"/>
                      </a:xfrm>
                      <a:prstGeom prst="rect">
                        <a:avLst/>
                      </a:prstGeom>
                      <a:solidFill>
                        <a:srgbClr val="FFFF99"/>
                      </a:solidFill>
                      <a:ln>
                        <a:noFill/>
                      </a:ln>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7183" name="Object 15"/>
          <p:cNvGraphicFramePr>
            <a:graphicFrameLocks noChangeAspect="1"/>
          </p:cNvGraphicFramePr>
          <p:nvPr/>
        </p:nvGraphicFramePr>
        <p:xfrm>
          <a:off x="6096000" y="1752600"/>
          <a:ext cx="1524000" cy="534988"/>
        </p:xfrm>
        <a:graphic>
          <a:graphicData uri="http://schemas.openxmlformats.org/presentationml/2006/ole">
            <mc:AlternateContent xmlns:mc="http://schemas.openxmlformats.org/markup-compatibility/2006">
              <mc:Choice xmlns:v="urn:schemas-microsoft-com:vml" Requires="v">
                <p:oleObj spid="_x0000_s7199" name="Equation" r:id="rId6" imgW="901440" imgH="317160" progId="Equation.3">
                  <p:embed/>
                </p:oleObj>
              </mc:Choice>
              <mc:Fallback>
                <p:oleObj name="Equation" r:id="rId6" imgW="901440" imgH="317160" progId="Equation.3">
                  <p:embed/>
                  <p:pic>
                    <p:nvPicPr>
                      <p:cNvPr id="0" name="Picture 1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96000" y="1752600"/>
                        <a:ext cx="1524000" cy="534988"/>
                      </a:xfrm>
                      <a:prstGeom prst="rect">
                        <a:avLst/>
                      </a:prstGeom>
                      <a:solidFill>
                        <a:srgbClr val="CCFFFF"/>
                      </a:solidFill>
                      <a:ln>
                        <a:noFill/>
                      </a:ln>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7184" name="Object 16"/>
          <p:cNvGraphicFramePr>
            <a:graphicFrameLocks noChangeAspect="1"/>
          </p:cNvGraphicFramePr>
          <p:nvPr/>
        </p:nvGraphicFramePr>
        <p:xfrm>
          <a:off x="3733800" y="2514600"/>
          <a:ext cx="1676400" cy="736600"/>
        </p:xfrm>
        <a:graphic>
          <a:graphicData uri="http://schemas.openxmlformats.org/presentationml/2006/ole">
            <mc:AlternateContent xmlns:mc="http://schemas.openxmlformats.org/markup-compatibility/2006">
              <mc:Choice xmlns:v="urn:schemas-microsoft-com:vml" Requires="v">
                <p:oleObj spid="_x0000_s7200" name="Equation" r:id="rId8" imgW="1041120" imgH="457200" progId="Equation.3">
                  <p:embed/>
                </p:oleObj>
              </mc:Choice>
              <mc:Fallback>
                <p:oleObj name="Equation" r:id="rId8" imgW="1041120" imgH="457200" progId="Equation.3">
                  <p:embed/>
                  <p:pic>
                    <p:nvPicPr>
                      <p:cNvPr id="0" name="Picture 1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733800" y="2514600"/>
                        <a:ext cx="1676400" cy="736600"/>
                      </a:xfrm>
                      <a:prstGeom prst="rect">
                        <a:avLst/>
                      </a:prstGeom>
                      <a:solidFill>
                        <a:srgbClr val="FFFF99"/>
                      </a:solidFill>
                      <a:ln>
                        <a:noFill/>
                      </a:ln>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7185" name="Object 17"/>
          <p:cNvGraphicFramePr>
            <a:graphicFrameLocks noChangeAspect="1"/>
          </p:cNvGraphicFramePr>
          <p:nvPr/>
        </p:nvGraphicFramePr>
        <p:xfrm>
          <a:off x="6096000" y="2514600"/>
          <a:ext cx="1670050" cy="723900"/>
        </p:xfrm>
        <a:graphic>
          <a:graphicData uri="http://schemas.openxmlformats.org/presentationml/2006/ole">
            <mc:AlternateContent xmlns:mc="http://schemas.openxmlformats.org/markup-compatibility/2006">
              <mc:Choice xmlns:v="urn:schemas-microsoft-com:vml" Requires="v">
                <p:oleObj spid="_x0000_s7201" name="Equation" r:id="rId10" imgW="1054080" imgH="457200" progId="Equation.3">
                  <p:embed/>
                </p:oleObj>
              </mc:Choice>
              <mc:Fallback>
                <p:oleObj name="Equation" r:id="rId10" imgW="1054080" imgH="457200" progId="Equation.3">
                  <p:embed/>
                  <p:pic>
                    <p:nvPicPr>
                      <p:cNvPr id="0" name="Picture 1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096000" y="2514600"/>
                        <a:ext cx="1670050" cy="723900"/>
                      </a:xfrm>
                      <a:prstGeom prst="rect">
                        <a:avLst/>
                      </a:prstGeom>
                      <a:solidFill>
                        <a:srgbClr val="CCFFFF"/>
                      </a:solidFill>
                      <a:ln>
                        <a:noFill/>
                      </a:ln>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7186" name="Object 18"/>
          <p:cNvGraphicFramePr>
            <a:graphicFrameLocks noChangeAspect="1"/>
          </p:cNvGraphicFramePr>
          <p:nvPr/>
        </p:nvGraphicFramePr>
        <p:xfrm>
          <a:off x="3733800" y="3581400"/>
          <a:ext cx="952500" cy="542925"/>
        </p:xfrm>
        <a:graphic>
          <a:graphicData uri="http://schemas.openxmlformats.org/presentationml/2006/ole">
            <mc:AlternateContent xmlns:mc="http://schemas.openxmlformats.org/markup-compatibility/2006">
              <mc:Choice xmlns:v="urn:schemas-microsoft-com:vml" Requires="v">
                <p:oleObj spid="_x0000_s7202" name="Equation" r:id="rId12" imgW="533160" imgH="304560" progId="Equation.3">
                  <p:embed/>
                </p:oleObj>
              </mc:Choice>
              <mc:Fallback>
                <p:oleObj name="Equation" r:id="rId12" imgW="533160" imgH="304560" progId="Equation.3">
                  <p:embed/>
                  <p:pic>
                    <p:nvPicPr>
                      <p:cNvPr id="0" name="Picture 1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733800" y="3581400"/>
                        <a:ext cx="952500" cy="542925"/>
                      </a:xfrm>
                      <a:prstGeom prst="rect">
                        <a:avLst/>
                      </a:prstGeom>
                      <a:solidFill>
                        <a:srgbClr val="FFFF99"/>
                      </a:solidFill>
                      <a:ln>
                        <a:noFill/>
                      </a:ln>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7187" name="Object 19"/>
          <p:cNvGraphicFramePr>
            <a:graphicFrameLocks noChangeAspect="1"/>
          </p:cNvGraphicFramePr>
          <p:nvPr/>
        </p:nvGraphicFramePr>
        <p:xfrm>
          <a:off x="6096000" y="3581400"/>
          <a:ext cx="990600" cy="560388"/>
        </p:xfrm>
        <a:graphic>
          <a:graphicData uri="http://schemas.openxmlformats.org/presentationml/2006/ole">
            <mc:AlternateContent xmlns:mc="http://schemas.openxmlformats.org/markup-compatibility/2006">
              <mc:Choice xmlns:v="urn:schemas-microsoft-com:vml" Requires="v">
                <p:oleObj spid="_x0000_s7203" name="Equation" r:id="rId14" imgW="558720" imgH="317160" progId="Equation.3">
                  <p:embed/>
                </p:oleObj>
              </mc:Choice>
              <mc:Fallback>
                <p:oleObj name="Equation" r:id="rId14" imgW="558720" imgH="317160" progId="Equation.3">
                  <p:embed/>
                  <p:pic>
                    <p:nvPicPr>
                      <p:cNvPr id="0" name="Picture 19"/>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96000" y="3581400"/>
                        <a:ext cx="990600" cy="560388"/>
                      </a:xfrm>
                      <a:prstGeom prst="rect">
                        <a:avLst/>
                      </a:prstGeom>
                      <a:solidFill>
                        <a:srgbClr val="CCFFFF"/>
                      </a:solidFill>
                      <a:ln>
                        <a:noFill/>
                      </a:ln>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7188" name="Object 20"/>
          <p:cNvGraphicFramePr>
            <a:graphicFrameLocks noChangeAspect="1"/>
          </p:cNvGraphicFramePr>
          <p:nvPr/>
        </p:nvGraphicFramePr>
        <p:xfrm>
          <a:off x="3810000" y="4419600"/>
          <a:ext cx="1066800" cy="784225"/>
        </p:xfrm>
        <a:graphic>
          <a:graphicData uri="http://schemas.openxmlformats.org/presentationml/2006/ole">
            <mc:AlternateContent xmlns:mc="http://schemas.openxmlformats.org/markup-compatibility/2006">
              <mc:Choice xmlns:v="urn:schemas-microsoft-com:vml" Requires="v">
                <p:oleObj spid="_x0000_s7204" name="Equation" r:id="rId16" imgW="622080" imgH="457200" progId="Equation.3">
                  <p:embed/>
                </p:oleObj>
              </mc:Choice>
              <mc:Fallback>
                <p:oleObj name="Equation" r:id="rId16" imgW="622080" imgH="457200" progId="Equation.3">
                  <p:embed/>
                  <p:pic>
                    <p:nvPicPr>
                      <p:cNvPr id="0" name="Picture 20"/>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810000" y="4419600"/>
                        <a:ext cx="1066800" cy="784225"/>
                      </a:xfrm>
                      <a:prstGeom prst="rect">
                        <a:avLst/>
                      </a:prstGeom>
                      <a:solidFill>
                        <a:srgbClr val="FFFF99"/>
                      </a:solidFill>
                      <a:ln>
                        <a:noFill/>
                      </a:ln>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7189" name="Object 21"/>
          <p:cNvGraphicFramePr>
            <a:graphicFrameLocks noChangeAspect="1"/>
          </p:cNvGraphicFramePr>
          <p:nvPr/>
        </p:nvGraphicFramePr>
        <p:xfrm>
          <a:off x="6096000" y="4419600"/>
          <a:ext cx="1066800" cy="785813"/>
        </p:xfrm>
        <a:graphic>
          <a:graphicData uri="http://schemas.openxmlformats.org/presentationml/2006/ole">
            <mc:AlternateContent xmlns:mc="http://schemas.openxmlformats.org/markup-compatibility/2006">
              <mc:Choice xmlns:v="urn:schemas-microsoft-com:vml" Requires="v">
                <p:oleObj spid="_x0000_s7205" name="Equation" r:id="rId18" imgW="622080" imgH="457200" progId="Equation.3">
                  <p:embed/>
                </p:oleObj>
              </mc:Choice>
              <mc:Fallback>
                <p:oleObj name="Equation" r:id="rId18" imgW="622080" imgH="457200" progId="Equation.3">
                  <p:embed/>
                  <p:pic>
                    <p:nvPicPr>
                      <p:cNvPr id="0" name="Picture 21"/>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096000" y="4419600"/>
                        <a:ext cx="1066800" cy="785813"/>
                      </a:xfrm>
                      <a:prstGeom prst="rect">
                        <a:avLst/>
                      </a:prstGeom>
                      <a:solidFill>
                        <a:srgbClr val="CCFFFF"/>
                      </a:solidFill>
                      <a:ln>
                        <a:noFill/>
                      </a:ln>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62000" y="228600"/>
            <a:ext cx="8382000" cy="1143000"/>
          </a:xfrm>
          <a:noFill/>
          <a:ln/>
        </p:spPr>
        <p:txBody>
          <a:bodyPr anchor="ctr"/>
          <a:lstStyle/>
          <a:p>
            <a:r>
              <a:rPr lang="pl-PL" sz="4400" dirty="0" smtClean="0"/>
              <a:t>One </a:t>
            </a:r>
            <a:r>
              <a:rPr lang="pl-PL" sz="4400" dirty="0" err="1" smtClean="0"/>
              <a:t>factor</a:t>
            </a:r>
            <a:r>
              <a:rPr lang="pl-PL" sz="4400" dirty="0" smtClean="0"/>
              <a:t> design - </a:t>
            </a:r>
            <a:r>
              <a:rPr lang="en-US" sz="4400" dirty="0" smtClean="0"/>
              <a:t>verification of the hypothesis of equality of average</a:t>
            </a:r>
            <a:endParaRPr lang="pl-PL" dirty="0"/>
          </a:p>
        </p:txBody>
      </p:sp>
      <p:pic>
        <p:nvPicPr>
          <p:cNvPr id="8198" name="Picture 6" descr="C:\Documents and Settings\Tomasz Wojtatowicz\Moje dokumenty\Dydaktyka\Madd-logo.gif"/>
          <p:cNvPicPr>
            <a:picLocks noChangeAspect="1" noChangeArrowheads="1"/>
          </p:cNvPicPr>
          <p:nvPr/>
        </p:nvPicPr>
        <p:blipFill>
          <a:blip r:embed="rId3" cstate="print"/>
          <a:srcRect/>
          <a:stretch>
            <a:fillRect/>
          </a:stretch>
        </p:blipFill>
        <p:spPr bwMode="auto">
          <a:xfrm>
            <a:off x="533400" y="5257800"/>
            <a:ext cx="1323975" cy="666750"/>
          </a:xfrm>
          <a:prstGeom prst="rect">
            <a:avLst/>
          </a:prstGeom>
          <a:noFill/>
        </p:spPr>
      </p:pic>
      <p:sp>
        <p:nvSpPr>
          <p:cNvPr id="8216" name="Text Box 24"/>
          <p:cNvSpPr txBox="1">
            <a:spLocks noChangeArrowheads="1"/>
          </p:cNvSpPr>
          <p:nvPr/>
        </p:nvSpPr>
        <p:spPr bwMode="auto">
          <a:xfrm>
            <a:off x="2987824" y="1556792"/>
            <a:ext cx="5891213" cy="1908215"/>
          </a:xfrm>
          <a:prstGeom prst="rect">
            <a:avLst/>
          </a:prstGeom>
          <a:noFill/>
          <a:ln w="9525">
            <a:noFill/>
            <a:miter lim="800000"/>
            <a:headEnd/>
            <a:tailEnd/>
          </a:ln>
        </p:spPr>
        <p:txBody>
          <a:bodyPr>
            <a:spAutoFit/>
          </a:bodyPr>
          <a:lstStyle/>
          <a:p>
            <a:pPr>
              <a:lnSpc>
                <a:spcPct val="125000"/>
              </a:lnSpc>
            </a:pPr>
            <a:r>
              <a:rPr lang="en-US" sz="2000" dirty="0" smtClean="0">
                <a:latin typeface="+mn-lt"/>
              </a:rPr>
              <a:t>From each of the tested populations </a:t>
            </a:r>
            <a:r>
              <a:rPr lang="pl-PL" sz="2000" dirty="0" smtClean="0">
                <a:latin typeface="+mn-lt"/>
              </a:rPr>
              <a:t>we </a:t>
            </a:r>
            <a:r>
              <a:rPr lang="en-US" sz="2000" dirty="0" smtClean="0">
                <a:latin typeface="+mn-lt"/>
              </a:rPr>
              <a:t>grab the sample,</a:t>
            </a:r>
            <a:r>
              <a:rPr lang="pl-PL" sz="2000" dirty="0" smtClean="0">
                <a:latin typeface="+mn-lt"/>
              </a:rPr>
              <a:t> </a:t>
            </a:r>
            <a:r>
              <a:rPr lang="pl-PL" sz="2000" dirty="0" err="1" smtClean="0">
                <a:latin typeface="+mn-lt"/>
              </a:rPr>
              <a:t>with</a:t>
            </a:r>
            <a:r>
              <a:rPr lang="pl-PL" sz="2000" dirty="0" smtClean="0">
                <a:latin typeface="+mn-lt"/>
              </a:rPr>
              <a:t> </a:t>
            </a:r>
            <a:r>
              <a:rPr lang="en-US" sz="2000" dirty="0" smtClean="0">
                <a:latin typeface="+mn-lt"/>
              </a:rPr>
              <a:t>size </a:t>
            </a:r>
            <a:r>
              <a:rPr lang="pl-PL" sz="2000" dirty="0" smtClean="0">
                <a:latin typeface="Arial" charset="0"/>
              </a:rPr>
              <a:t>n</a:t>
            </a:r>
            <a:r>
              <a:rPr lang="pl-PL" sz="2000" baseline="-25000" dirty="0" smtClean="0">
                <a:latin typeface="Arial" charset="0"/>
              </a:rPr>
              <a:t>i</a:t>
            </a:r>
            <a:r>
              <a:rPr lang="pl-PL" sz="2000" dirty="0" smtClean="0">
                <a:latin typeface="Arial" charset="0"/>
              </a:rPr>
              <a:t> </a:t>
            </a:r>
            <a:r>
              <a:rPr lang="pl-PL" sz="2000" dirty="0">
                <a:latin typeface="Arial" charset="0"/>
              </a:rPr>
              <a:t>(i = 1, ..., k). </a:t>
            </a:r>
            <a:r>
              <a:rPr lang="pl-PL" sz="2000" dirty="0" err="1" smtClean="0">
                <a:latin typeface="Arial" charset="0"/>
              </a:rPr>
              <a:t>Therefore</a:t>
            </a:r>
            <a:r>
              <a:rPr lang="pl-PL" sz="2000" dirty="0" smtClean="0">
                <a:latin typeface="Arial" charset="0"/>
              </a:rPr>
              <a:t> </a:t>
            </a:r>
            <a:r>
              <a:rPr lang="pl-PL" sz="2000" i="1" dirty="0" err="1"/>
              <a:t>x</a:t>
            </a:r>
            <a:r>
              <a:rPr lang="pl-PL" sz="2000" i="1" baseline="-25000" dirty="0" err="1"/>
              <a:t>ij</a:t>
            </a:r>
            <a:r>
              <a:rPr lang="pl-PL" sz="2000" dirty="0"/>
              <a:t> </a:t>
            </a:r>
            <a:r>
              <a:rPr lang="pl-PL" sz="2000" dirty="0" smtClean="0">
                <a:latin typeface="Arial" charset="0"/>
              </a:rPr>
              <a:t>was  </a:t>
            </a:r>
            <a:r>
              <a:rPr lang="pl-PL" sz="2000" dirty="0" err="1" smtClean="0">
                <a:latin typeface="Arial" charset="0"/>
              </a:rPr>
              <a:t>j-th</a:t>
            </a:r>
            <a:r>
              <a:rPr lang="pl-PL" sz="2000" dirty="0" smtClean="0">
                <a:latin typeface="Arial" charset="0"/>
              </a:rPr>
              <a:t> </a:t>
            </a:r>
            <a:r>
              <a:rPr lang="pl-PL" sz="2000" dirty="0" err="1" smtClean="0">
                <a:latin typeface="Arial" charset="0"/>
              </a:rPr>
              <a:t>result</a:t>
            </a:r>
            <a:r>
              <a:rPr lang="pl-PL" sz="2000" dirty="0" smtClean="0">
                <a:latin typeface="Arial" charset="0"/>
              </a:rPr>
              <a:t> </a:t>
            </a:r>
            <a:r>
              <a:rPr lang="pl-PL" sz="2000" dirty="0" err="1" smtClean="0">
                <a:latin typeface="Arial" charset="0"/>
              </a:rPr>
              <a:t>in</a:t>
            </a:r>
            <a:r>
              <a:rPr lang="pl-PL" sz="2000" dirty="0" smtClean="0">
                <a:latin typeface="Arial" charset="0"/>
              </a:rPr>
              <a:t> </a:t>
            </a:r>
            <a:r>
              <a:rPr lang="pl-PL" sz="2000" dirty="0" err="1" smtClean="0">
                <a:latin typeface="Arial" charset="0"/>
              </a:rPr>
              <a:t>i-th</a:t>
            </a:r>
            <a:r>
              <a:rPr lang="pl-PL" sz="2000" dirty="0" smtClean="0">
                <a:latin typeface="Arial" charset="0"/>
              </a:rPr>
              <a:t> </a:t>
            </a:r>
            <a:r>
              <a:rPr lang="pl-PL" sz="2000" dirty="0" err="1" smtClean="0">
                <a:latin typeface="Arial" charset="0"/>
              </a:rPr>
              <a:t>sample</a:t>
            </a:r>
            <a:r>
              <a:rPr lang="pl-PL" sz="2000" dirty="0" smtClean="0">
                <a:latin typeface="Arial" charset="0"/>
              </a:rPr>
              <a:t>, </a:t>
            </a:r>
            <a:r>
              <a:rPr lang="pl-PL" sz="2000" dirty="0" err="1" smtClean="0">
                <a:latin typeface="Arial" charset="0"/>
              </a:rPr>
              <a:t>the</a:t>
            </a:r>
            <a:r>
              <a:rPr lang="pl-PL" sz="2000" dirty="0" smtClean="0">
                <a:latin typeface="Arial" charset="0"/>
              </a:rPr>
              <a:t> </a:t>
            </a:r>
            <a:r>
              <a:rPr lang="pl-PL" sz="2000" dirty="0" err="1" smtClean="0">
                <a:latin typeface="Arial" charset="0"/>
              </a:rPr>
              <a:t>mean</a:t>
            </a:r>
            <a:r>
              <a:rPr lang="pl-PL" sz="2000" dirty="0" smtClean="0">
                <a:latin typeface="Arial" charset="0"/>
              </a:rPr>
              <a:t> </a:t>
            </a:r>
            <a:r>
              <a:rPr lang="pl-PL" sz="2000" dirty="0" err="1" smtClean="0">
                <a:latin typeface="Arial" charset="0"/>
              </a:rPr>
              <a:t>value</a:t>
            </a:r>
            <a:r>
              <a:rPr lang="pl-PL" sz="2000" dirty="0" smtClean="0">
                <a:latin typeface="Arial" charset="0"/>
              </a:rPr>
              <a:t> of  </a:t>
            </a:r>
            <a:r>
              <a:rPr lang="pl-PL" sz="2000" dirty="0" err="1" smtClean="0">
                <a:latin typeface="Arial" charset="0"/>
              </a:rPr>
              <a:t>i-th</a:t>
            </a:r>
            <a:r>
              <a:rPr lang="pl-PL" sz="2000" dirty="0" smtClean="0">
                <a:latin typeface="Arial" charset="0"/>
              </a:rPr>
              <a:t> </a:t>
            </a:r>
            <a:r>
              <a:rPr lang="pl-PL" sz="2000" dirty="0" err="1" smtClean="0">
                <a:latin typeface="Arial" charset="0"/>
              </a:rPr>
              <a:t>sample</a:t>
            </a:r>
            <a:r>
              <a:rPr lang="pl-PL" sz="2000" dirty="0" smtClean="0">
                <a:latin typeface="Arial" charset="0"/>
              </a:rPr>
              <a:t> </a:t>
            </a:r>
            <a:r>
              <a:rPr lang="pl-PL" sz="2000" dirty="0" err="1" smtClean="0">
                <a:latin typeface="Arial" charset="0"/>
              </a:rPr>
              <a:t>is</a:t>
            </a:r>
            <a:r>
              <a:rPr lang="pl-PL" sz="2000" dirty="0" smtClean="0">
                <a:latin typeface="Arial" charset="0"/>
              </a:rPr>
              <a:t> </a:t>
            </a:r>
            <a:r>
              <a:rPr lang="pl-PL" sz="2000" dirty="0" err="1" smtClean="0">
                <a:latin typeface="Arial" charset="0"/>
              </a:rPr>
              <a:t>equal</a:t>
            </a:r>
            <a:r>
              <a:rPr lang="pl-PL" sz="2000" dirty="0" smtClean="0">
                <a:latin typeface="Arial" charset="0"/>
              </a:rPr>
              <a:t> to:</a:t>
            </a:r>
            <a:endParaRPr lang="pl-PL" sz="2400" dirty="0"/>
          </a:p>
          <a:p>
            <a:endParaRPr kumimoji="0" lang="en-GB" dirty="0"/>
          </a:p>
        </p:txBody>
      </p:sp>
      <p:graphicFrame>
        <p:nvGraphicFramePr>
          <p:cNvPr id="8217" name="Object 25"/>
          <p:cNvGraphicFramePr>
            <a:graphicFrameLocks noChangeAspect="1"/>
          </p:cNvGraphicFramePr>
          <p:nvPr/>
        </p:nvGraphicFramePr>
        <p:xfrm>
          <a:off x="4191000" y="3733800"/>
          <a:ext cx="1600200" cy="955675"/>
        </p:xfrm>
        <a:graphic>
          <a:graphicData uri="http://schemas.openxmlformats.org/presentationml/2006/ole">
            <mc:AlternateContent xmlns:mc="http://schemas.openxmlformats.org/markup-compatibility/2006">
              <mc:Choice xmlns:v="urn:schemas-microsoft-com:vml" Requires="v">
                <p:oleObj spid="_x0000_s8222" name="Equation" r:id="rId4" imgW="825480" imgH="495000" progId="Equation.3">
                  <p:embed/>
                </p:oleObj>
              </mc:Choice>
              <mc:Fallback>
                <p:oleObj name="Equation" r:id="rId4" imgW="825480" imgH="495000" progId="Equation.3">
                  <p:embed/>
                  <p:pic>
                    <p:nvPicPr>
                      <p:cNvPr id="0" name="Picture 2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91000" y="3733800"/>
                        <a:ext cx="1600200" cy="955675"/>
                      </a:xfrm>
                      <a:prstGeom prst="rect">
                        <a:avLst/>
                      </a:prstGeom>
                      <a:solidFill>
                        <a:srgbClr val="FFFF99"/>
                      </a:solidFill>
                      <a:ln>
                        <a:noFill/>
                      </a:ln>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8218" name="Text Box 26"/>
          <p:cNvSpPr txBox="1">
            <a:spLocks noChangeArrowheads="1"/>
          </p:cNvSpPr>
          <p:nvPr/>
        </p:nvSpPr>
        <p:spPr bwMode="auto">
          <a:xfrm>
            <a:off x="2971800" y="4800600"/>
            <a:ext cx="3546164" cy="677108"/>
          </a:xfrm>
          <a:prstGeom prst="rect">
            <a:avLst/>
          </a:prstGeom>
          <a:noFill/>
          <a:ln w="9525">
            <a:noFill/>
            <a:miter lim="800000"/>
            <a:headEnd/>
            <a:tailEnd/>
          </a:ln>
        </p:spPr>
        <p:txBody>
          <a:bodyPr wrap="none">
            <a:spAutoFit/>
          </a:bodyPr>
          <a:lstStyle/>
          <a:p>
            <a:r>
              <a:rPr lang="pl-PL" sz="2000" dirty="0" err="1" smtClean="0">
                <a:latin typeface="+mn-lt"/>
              </a:rPr>
              <a:t>whereas</a:t>
            </a:r>
            <a:r>
              <a:rPr lang="pl-PL" sz="2000" dirty="0" smtClean="0">
                <a:latin typeface="+mn-lt"/>
              </a:rPr>
              <a:t> </a:t>
            </a:r>
            <a:r>
              <a:rPr lang="pl-PL" sz="2000" dirty="0" err="1" smtClean="0">
                <a:latin typeface="+mn-lt"/>
              </a:rPr>
              <a:t>the</a:t>
            </a:r>
            <a:r>
              <a:rPr lang="pl-PL" sz="2000" dirty="0" smtClean="0">
                <a:latin typeface="+mn-lt"/>
              </a:rPr>
              <a:t> </a:t>
            </a:r>
            <a:r>
              <a:rPr lang="pl-PL" sz="2000" dirty="0" err="1" smtClean="0">
                <a:latin typeface="+mn-lt"/>
              </a:rPr>
              <a:t>overall</a:t>
            </a:r>
            <a:r>
              <a:rPr lang="pl-PL" sz="2000" dirty="0" smtClean="0">
                <a:latin typeface="+mn-lt"/>
              </a:rPr>
              <a:t> </a:t>
            </a:r>
            <a:r>
              <a:rPr lang="pl-PL" sz="2000" dirty="0" err="1" smtClean="0">
                <a:latin typeface="+mn-lt"/>
              </a:rPr>
              <a:t>average</a:t>
            </a:r>
            <a:r>
              <a:rPr lang="pl-PL" sz="2000" dirty="0" smtClean="0">
                <a:latin typeface="+mn-lt"/>
              </a:rPr>
              <a:t> </a:t>
            </a:r>
            <a:r>
              <a:rPr lang="pl-PL" sz="2000" dirty="0" smtClean="0">
                <a:latin typeface="Arial" charset="0"/>
              </a:rPr>
              <a:t>:</a:t>
            </a:r>
            <a:endParaRPr lang="pl-PL" sz="2400" dirty="0"/>
          </a:p>
          <a:p>
            <a:endParaRPr kumimoji="0" lang="en-GB" dirty="0"/>
          </a:p>
        </p:txBody>
      </p:sp>
      <p:graphicFrame>
        <p:nvGraphicFramePr>
          <p:cNvPr id="8219" name="Object 27"/>
          <p:cNvGraphicFramePr>
            <a:graphicFrameLocks noChangeAspect="1"/>
          </p:cNvGraphicFramePr>
          <p:nvPr/>
        </p:nvGraphicFramePr>
        <p:xfrm>
          <a:off x="4191000" y="5410200"/>
          <a:ext cx="3810000" cy="1057275"/>
        </p:xfrm>
        <a:graphic>
          <a:graphicData uri="http://schemas.openxmlformats.org/presentationml/2006/ole">
            <mc:AlternateContent xmlns:mc="http://schemas.openxmlformats.org/markup-compatibility/2006">
              <mc:Choice xmlns:v="urn:schemas-microsoft-com:vml" Requires="v">
                <p:oleObj spid="_x0000_s8223" name="Equation" r:id="rId6" imgW="1777680" imgH="495000" progId="Equation.3">
                  <p:embed/>
                </p:oleObj>
              </mc:Choice>
              <mc:Fallback>
                <p:oleObj name="Equation" r:id="rId6" imgW="1777680" imgH="495000" progId="Equation.3">
                  <p:embed/>
                  <p:pic>
                    <p:nvPicPr>
                      <p:cNvPr id="0" name="Picture 2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91000" y="5410200"/>
                        <a:ext cx="3810000" cy="1057275"/>
                      </a:xfrm>
                      <a:prstGeom prst="rect">
                        <a:avLst/>
                      </a:prstGeom>
                      <a:solidFill>
                        <a:srgbClr val="FFFF99"/>
                      </a:solidFill>
                      <a:ln>
                        <a:noFill/>
                      </a:ln>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62000" y="228600"/>
            <a:ext cx="8382000" cy="1143000"/>
          </a:xfrm>
          <a:noFill/>
          <a:ln/>
        </p:spPr>
        <p:txBody>
          <a:bodyPr anchor="ctr"/>
          <a:lstStyle/>
          <a:p>
            <a:r>
              <a:rPr lang="pl-PL" sz="4400" dirty="0" smtClean="0"/>
              <a:t>One </a:t>
            </a:r>
            <a:r>
              <a:rPr lang="pl-PL" sz="4400" dirty="0" err="1" smtClean="0"/>
              <a:t>factor</a:t>
            </a:r>
            <a:r>
              <a:rPr lang="pl-PL" sz="4400" dirty="0" smtClean="0"/>
              <a:t> design - </a:t>
            </a:r>
            <a:r>
              <a:rPr lang="en-US" sz="4400" dirty="0" smtClean="0"/>
              <a:t>verification of the hypothesis of equality of average</a:t>
            </a:r>
            <a:endParaRPr lang="pl-PL" dirty="0"/>
          </a:p>
        </p:txBody>
      </p:sp>
      <p:pic>
        <p:nvPicPr>
          <p:cNvPr id="8198" name="Picture 6" descr="C:\Documents and Settings\Tomasz Wojtatowicz\Moje dokumenty\Dydaktyka\Madd-logo.gif"/>
          <p:cNvPicPr>
            <a:picLocks noChangeAspect="1" noChangeArrowheads="1"/>
          </p:cNvPicPr>
          <p:nvPr/>
        </p:nvPicPr>
        <p:blipFill>
          <a:blip r:embed="rId3" cstate="print"/>
          <a:srcRect/>
          <a:stretch>
            <a:fillRect/>
          </a:stretch>
        </p:blipFill>
        <p:spPr bwMode="auto">
          <a:xfrm>
            <a:off x="533400" y="5257800"/>
            <a:ext cx="1323975" cy="666750"/>
          </a:xfrm>
          <a:prstGeom prst="rect">
            <a:avLst/>
          </a:prstGeom>
          <a:noFill/>
        </p:spPr>
      </p:pic>
      <p:sp>
        <p:nvSpPr>
          <p:cNvPr id="8220" name="Text Box 28"/>
          <p:cNvSpPr txBox="1">
            <a:spLocks noChangeArrowheads="1"/>
          </p:cNvSpPr>
          <p:nvPr/>
        </p:nvSpPr>
        <p:spPr bwMode="auto">
          <a:xfrm>
            <a:off x="2267744" y="1484784"/>
            <a:ext cx="6629400" cy="1235075"/>
          </a:xfrm>
          <a:prstGeom prst="rect">
            <a:avLst/>
          </a:prstGeom>
          <a:noFill/>
          <a:ln w="9525">
            <a:noFill/>
            <a:miter lim="800000"/>
            <a:headEnd/>
            <a:tailEnd/>
          </a:ln>
        </p:spPr>
        <p:txBody>
          <a:bodyPr>
            <a:spAutoFit/>
          </a:bodyPr>
          <a:lstStyle/>
          <a:p>
            <a:pPr>
              <a:lnSpc>
                <a:spcPct val="125000"/>
              </a:lnSpc>
            </a:pPr>
            <a:r>
              <a:rPr lang="en-US" sz="2000" dirty="0" smtClean="0">
                <a:latin typeface="+mn-lt"/>
              </a:rPr>
              <a:t>The sum of squared deviations of each observation</a:t>
            </a:r>
            <a:r>
              <a:rPr lang="pl-PL" sz="2000" dirty="0" smtClean="0">
                <a:latin typeface="+mn-lt"/>
              </a:rPr>
              <a:t> </a:t>
            </a:r>
            <a:r>
              <a:rPr lang="pl-PL" sz="2000" dirty="0" err="1" smtClean="0"/>
              <a:t>x</a:t>
            </a:r>
            <a:r>
              <a:rPr lang="pl-PL" sz="2000" baseline="-25000" dirty="0" err="1" smtClean="0"/>
              <a:t>ij</a:t>
            </a:r>
            <a:r>
              <a:rPr lang="pl-PL" sz="2000" dirty="0" smtClean="0">
                <a:latin typeface="Arial" charset="0"/>
              </a:rPr>
              <a:t> </a:t>
            </a:r>
            <a:r>
              <a:rPr lang="en-US" sz="2000" dirty="0" smtClean="0">
                <a:latin typeface="+mn-lt"/>
              </a:rPr>
              <a:t>of the total average (denoted by the symbol</a:t>
            </a:r>
            <a:r>
              <a:rPr lang="pl-PL" sz="2000" dirty="0" smtClean="0">
                <a:latin typeface="Arial" charset="0"/>
              </a:rPr>
              <a:t> </a:t>
            </a:r>
            <a:r>
              <a:rPr lang="pl-PL" sz="2000" dirty="0">
                <a:latin typeface="Arial" charset="0"/>
              </a:rPr>
              <a:t>q) </a:t>
            </a:r>
            <a:r>
              <a:rPr lang="en-US" sz="2000" dirty="0" smtClean="0">
                <a:latin typeface="+mn-lt"/>
              </a:rPr>
              <a:t>can be expressed as a sum of two components</a:t>
            </a:r>
            <a:r>
              <a:rPr lang="pl-PL" sz="2000" dirty="0" smtClean="0">
                <a:latin typeface="Arial" charset="0"/>
              </a:rPr>
              <a:t>:</a:t>
            </a:r>
            <a:endParaRPr lang="en-GB" sz="2400" dirty="0"/>
          </a:p>
        </p:txBody>
      </p:sp>
      <p:graphicFrame>
        <p:nvGraphicFramePr>
          <p:cNvPr id="8221" name="Object 29"/>
          <p:cNvGraphicFramePr>
            <a:graphicFrameLocks noChangeAspect="1"/>
          </p:cNvGraphicFramePr>
          <p:nvPr/>
        </p:nvGraphicFramePr>
        <p:xfrm>
          <a:off x="2987824" y="2780928"/>
          <a:ext cx="5689600" cy="987425"/>
        </p:xfrm>
        <a:graphic>
          <a:graphicData uri="http://schemas.openxmlformats.org/presentationml/2006/ole">
            <mc:AlternateContent xmlns:mc="http://schemas.openxmlformats.org/markup-compatibility/2006">
              <mc:Choice xmlns:v="urn:schemas-microsoft-com:vml" Requires="v">
                <p:oleObj spid="_x0000_s53256" name="Equation" r:id="rId4" imgW="2844720" imgH="495000" progId="Equation.3">
                  <p:embed/>
                </p:oleObj>
              </mc:Choice>
              <mc:Fallback>
                <p:oleObj name="Equation" r:id="rId4" imgW="2844720" imgH="495000" progId="Equation.3">
                  <p:embed/>
                  <p:pic>
                    <p:nvPicPr>
                      <p:cNvPr id="0" name="Object 2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87824" y="2780928"/>
                        <a:ext cx="5689600" cy="987425"/>
                      </a:xfrm>
                      <a:prstGeom prst="rect">
                        <a:avLst/>
                      </a:prstGeom>
                      <a:solidFill>
                        <a:srgbClr val="FFFF99"/>
                      </a:solidFill>
                      <a:ln>
                        <a:noFill/>
                      </a:ln>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8222" name="Object 30"/>
          <p:cNvGraphicFramePr>
            <a:graphicFrameLocks noChangeAspect="1"/>
          </p:cNvGraphicFramePr>
          <p:nvPr/>
        </p:nvGraphicFramePr>
        <p:xfrm>
          <a:off x="2987824" y="3933056"/>
          <a:ext cx="4114800" cy="1011238"/>
        </p:xfrm>
        <a:graphic>
          <a:graphicData uri="http://schemas.openxmlformats.org/presentationml/2006/ole">
            <mc:AlternateContent xmlns:mc="http://schemas.openxmlformats.org/markup-compatibility/2006">
              <mc:Choice xmlns:v="urn:schemas-microsoft-com:vml" Requires="v">
                <p:oleObj spid="_x0000_s53257" name="Equation" r:id="rId6" imgW="2006280" imgH="495000" progId="Equation.3">
                  <p:embed/>
                </p:oleObj>
              </mc:Choice>
              <mc:Fallback>
                <p:oleObj name="Equation" r:id="rId6" imgW="2006280" imgH="495000" progId="Equation.3">
                  <p:embed/>
                  <p:pic>
                    <p:nvPicPr>
                      <p:cNvPr id="0" name="Object 3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87824" y="3933056"/>
                        <a:ext cx="4114800" cy="1011238"/>
                      </a:xfrm>
                      <a:prstGeom prst="rect">
                        <a:avLst/>
                      </a:prstGeom>
                      <a:solidFill>
                        <a:srgbClr val="FFFF99"/>
                      </a:solidFill>
                      <a:ln>
                        <a:noFill/>
                      </a:ln>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8223" name="Text Box 31"/>
          <p:cNvSpPr txBox="1">
            <a:spLocks noChangeArrowheads="1"/>
          </p:cNvSpPr>
          <p:nvPr/>
        </p:nvSpPr>
        <p:spPr bwMode="auto">
          <a:xfrm>
            <a:off x="2771800" y="5085184"/>
            <a:ext cx="6172200" cy="1631216"/>
          </a:xfrm>
          <a:prstGeom prst="rect">
            <a:avLst/>
          </a:prstGeom>
          <a:noFill/>
          <a:ln w="9525">
            <a:noFill/>
            <a:miter lim="800000"/>
            <a:headEnd/>
            <a:tailEnd/>
          </a:ln>
        </p:spPr>
        <p:txBody>
          <a:bodyPr>
            <a:spAutoFit/>
          </a:bodyPr>
          <a:lstStyle/>
          <a:p>
            <a:r>
              <a:rPr lang="pl-PL" sz="2000" dirty="0" smtClean="0">
                <a:solidFill>
                  <a:srgbClr val="FF3300"/>
                </a:solidFill>
                <a:latin typeface="Arial" charset="0"/>
              </a:rPr>
              <a:t>First </a:t>
            </a:r>
            <a:r>
              <a:rPr lang="pl-PL" sz="2000" dirty="0" err="1" smtClean="0">
                <a:solidFill>
                  <a:srgbClr val="FF3300"/>
                </a:solidFill>
                <a:latin typeface="Arial" charset="0"/>
              </a:rPr>
              <a:t>component</a:t>
            </a:r>
            <a:r>
              <a:rPr lang="pl-PL" sz="2000" dirty="0" smtClean="0">
                <a:solidFill>
                  <a:srgbClr val="FF3300"/>
                </a:solidFill>
                <a:latin typeface="Arial" charset="0"/>
              </a:rPr>
              <a:t> (</a:t>
            </a:r>
            <a:r>
              <a:rPr lang="pl-PL" sz="2000" dirty="0" err="1" smtClean="0">
                <a:solidFill>
                  <a:srgbClr val="FF3300"/>
                </a:solidFill>
                <a:latin typeface="Arial" charset="0"/>
              </a:rPr>
              <a:t>denoted</a:t>
            </a:r>
            <a:r>
              <a:rPr lang="pl-PL" sz="2000" dirty="0" smtClean="0">
                <a:solidFill>
                  <a:srgbClr val="FF3300"/>
                </a:solidFill>
                <a:latin typeface="Arial" charset="0"/>
              </a:rPr>
              <a:t> by </a:t>
            </a:r>
            <a:r>
              <a:rPr lang="pl-PL" sz="2000" dirty="0" err="1" smtClean="0">
                <a:solidFill>
                  <a:srgbClr val="FF3300"/>
                </a:solidFill>
                <a:latin typeface="Arial" charset="0"/>
              </a:rPr>
              <a:t>the</a:t>
            </a:r>
            <a:r>
              <a:rPr lang="pl-PL" sz="2000" dirty="0" smtClean="0">
                <a:solidFill>
                  <a:srgbClr val="FF3300"/>
                </a:solidFill>
                <a:latin typeface="Arial" charset="0"/>
              </a:rPr>
              <a:t> symbol </a:t>
            </a:r>
            <a:r>
              <a:rPr lang="pl-PL" sz="2000" dirty="0" err="1">
                <a:solidFill>
                  <a:srgbClr val="FF3300"/>
                </a:solidFill>
                <a:latin typeface="Arial" charset="0"/>
              </a:rPr>
              <a:t>q</a:t>
            </a:r>
            <a:r>
              <a:rPr lang="pl-PL" sz="2000" baseline="-25000" dirty="0" err="1">
                <a:solidFill>
                  <a:srgbClr val="FF3300"/>
                </a:solidFill>
                <a:latin typeface="Arial" charset="0"/>
              </a:rPr>
              <a:t>R</a:t>
            </a:r>
            <a:r>
              <a:rPr lang="pl-PL" sz="2000" dirty="0">
                <a:solidFill>
                  <a:srgbClr val="FF3300"/>
                </a:solidFill>
                <a:latin typeface="Arial" charset="0"/>
              </a:rPr>
              <a:t> ) </a:t>
            </a:r>
            <a:r>
              <a:rPr lang="pl-PL" sz="2000" dirty="0" err="1" smtClean="0">
                <a:solidFill>
                  <a:srgbClr val="FF3300"/>
                </a:solidFill>
                <a:latin typeface="Arial" charset="0"/>
              </a:rPr>
              <a:t>is</a:t>
            </a:r>
            <a:r>
              <a:rPr lang="pl-PL" sz="2000" dirty="0" smtClean="0">
                <a:solidFill>
                  <a:srgbClr val="FF3300"/>
                </a:solidFill>
                <a:latin typeface="Arial" charset="0"/>
              </a:rPr>
              <a:t> </a:t>
            </a:r>
            <a:r>
              <a:rPr lang="pl-PL" sz="2000" dirty="0" err="1" smtClean="0">
                <a:solidFill>
                  <a:srgbClr val="FF3300"/>
                </a:solidFill>
                <a:latin typeface="Arial" charset="0"/>
              </a:rPr>
              <a:t>called</a:t>
            </a:r>
            <a:r>
              <a:rPr lang="pl-PL" sz="2000" dirty="0" smtClean="0">
                <a:solidFill>
                  <a:srgbClr val="FF3300"/>
                </a:solidFill>
                <a:latin typeface="Arial" charset="0"/>
              </a:rPr>
              <a:t> </a:t>
            </a:r>
            <a:r>
              <a:rPr lang="en-US" sz="2000" dirty="0" smtClean="0">
                <a:solidFill>
                  <a:srgbClr val="FF3300"/>
                </a:solidFill>
                <a:latin typeface="+mn-lt"/>
              </a:rPr>
              <a:t>the total variation within groups</a:t>
            </a:r>
            <a:r>
              <a:rPr lang="pl-PL" sz="2000" dirty="0" err="1" smtClean="0">
                <a:solidFill>
                  <a:srgbClr val="FF3300"/>
                </a:solidFill>
                <a:latin typeface="Arial" charset="0"/>
              </a:rPr>
              <a:t>(or</a:t>
            </a:r>
            <a:r>
              <a:rPr lang="pl-PL" sz="2000" dirty="0" smtClean="0">
                <a:solidFill>
                  <a:srgbClr val="FF3300"/>
                </a:solidFill>
                <a:latin typeface="Arial" charset="0"/>
              </a:rPr>
              <a:t>  </a:t>
            </a:r>
            <a:r>
              <a:rPr lang="en-US" sz="2000" dirty="0" smtClean="0">
                <a:solidFill>
                  <a:srgbClr val="FF3300"/>
                </a:solidFill>
                <a:latin typeface="+mn-lt"/>
              </a:rPr>
              <a:t>residual sum of the squares</a:t>
            </a:r>
            <a:r>
              <a:rPr lang="pl-PL" sz="2000" dirty="0" smtClean="0">
                <a:solidFill>
                  <a:srgbClr val="FF3300"/>
                </a:solidFill>
                <a:latin typeface="Arial" charset="0"/>
              </a:rPr>
              <a:t>), </a:t>
            </a:r>
            <a:r>
              <a:rPr lang="pl-PL" sz="2000" dirty="0" err="1" smtClean="0">
                <a:solidFill>
                  <a:srgbClr val="FF3300"/>
                </a:solidFill>
                <a:latin typeface="Arial" charset="0"/>
              </a:rPr>
              <a:t>thus</a:t>
            </a:r>
            <a:r>
              <a:rPr lang="pl-PL" sz="2000" dirty="0" smtClean="0">
                <a:solidFill>
                  <a:srgbClr val="FF3300"/>
                </a:solidFill>
                <a:latin typeface="Arial" charset="0"/>
              </a:rPr>
              <a:t> </a:t>
            </a:r>
            <a:r>
              <a:rPr lang="pl-PL" sz="2000" dirty="0" err="1" smtClean="0">
                <a:solidFill>
                  <a:srgbClr val="FF3300"/>
                </a:solidFill>
                <a:latin typeface="Arial" charset="0"/>
              </a:rPr>
              <a:t>the</a:t>
            </a:r>
            <a:r>
              <a:rPr lang="pl-PL" sz="2000" dirty="0" smtClean="0">
                <a:solidFill>
                  <a:srgbClr val="FF3300"/>
                </a:solidFill>
                <a:latin typeface="Arial" charset="0"/>
              </a:rPr>
              <a:t> </a:t>
            </a:r>
            <a:r>
              <a:rPr lang="pl-PL" sz="2000" dirty="0" err="1" smtClean="0">
                <a:solidFill>
                  <a:srgbClr val="FF3300"/>
                </a:solidFill>
                <a:latin typeface="Arial" charset="0"/>
              </a:rPr>
              <a:t>second</a:t>
            </a:r>
            <a:r>
              <a:rPr lang="pl-PL" sz="2000" dirty="0" smtClean="0">
                <a:solidFill>
                  <a:srgbClr val="FF3300"/>
                </a:solidFill>
                <a:latin typeface="Arial" charset="0"/>
              </a:rPr>
              <a:t> one (</a:t>
            </a:r>
            <a:r>
              <a:rPr lang="pl-PL" sz="2000" dirty="0" err="1" smtClean="0">
                <a:solidFill>
                  <a:srgbClr val="FF3300"/>
                </a:solidFill>
                <a:latin typeface="Arial" charset="0"/>
              </a:rPr>
              <a:t>denoted</a:t>
            </a:r>
            <a:r>
              <a:rPr lang="pl-PL" sz="2000" dirty="0" smtClean="0">
                <a:solidFill>
                  <a:srgbClr val="FF3300"/>
                </a:solidFill>
                <a:latin typeface="Arial" charset="0"/>
              </a:rPr>
              <a:t> by </a:t>
            </a:r>
            <a:r>
              <a:rPr lang="pl-PL" sz="2000" dirty="0" err="1" smtClean="0">
                <a:solidFill>
                  <a:srgbClr val="FF3300"/>
                </a:solidFill>
                <a:latin typeface="Arial" charset="0"/>
              </a:rPr>
              <a:t>the</a:t>
            </a:r>
            <a:r>
              <a:rPr lang="pl-PL" sz="2000" dirty="0" smtClean="0">
                <a:solidFill>
                  <a:srgbClr val="FF3300"/>
                </a:solidFill>
                <a:latin typeface="Arial" charset="0"/>
              </a:rPr>
              <a:t> symbol </a:t>
            </a:r>
            <a:r>
              <a:rPr lang="pl-PL" sz="2000" dirty="0" err="1">
                <a:solidFill>
                  <a:srgbClr val="FF3300"/>
                </a:solidFill>
                <a:latin typeface="Arial" charset="0"/>
              </a:rPr>
              <a:t>q</a:t>
            </a:r>
            <a:r>
              <a:rPr lang="pl-PL" sz="2000" baseline="-25000" dirty="0" err="1">
                <a:solidFill>
                  <a:srgbClr val="FF3300"/>
                </a:solidFill>
                <a:latin typeface="Arial" charset="0"/>
              </a:rPr>
              <a:t>G</a:t>
            </a:r>
            <a:r>
              <a:rPr lang="pl-PL" sz="2000" dirty="0">
                <a:solidFill>
                  <a:srgbClr val="FF3300"/>
                </a:solidFill>
                <a:latin typeface="Arial" charset="0"/>
              </a:rPr>
              <a:t> ) </a:t>
            </a:r>
            <a:r>
              <a:rPr lang="en-US" sz="2000" dirty="0" smtClean="0">
                <a:solidFill>
                  <a:srgbClr val="FF3300"/>
                </a:solidFill>
                <a:latin typeface="+mn-lt"/>
              </a:rPr>
              <a:t>is called the sum of squares between groups</a:t>
            </a:r>
            <a:r>
              <a:rPr lang="pl-PL" sz="2000" dirty="0" smtClean="0">
                <a:solidFill>
                  <a:srgbClr val="FF3300"/>
                </a:solidFill>
                <a:latin typeface="Arial" charset="0"/>
              </a:rPr>
              <a:t>.</a:t>
            </a:r>
            <a:endParaRPr lang="en-GB" sz="2400" dirty="0"/>
          </a:p>
        </p:txBody>
      </p:sp>
    </p:spTree>
  </p:cSld>
  <p:clrMapOvr>
    <a:masterClrMapping/>
  </p:clrMapOvr>
  <p:transition>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62000" y="228600"/>
            <a:ext cx="8382000" cy="1143000"/>
          </a:xfrm>
          <a:noFill/>
          <a:ln/>
        </p:spPr>
        <p:txBody>
          <a:bodyPr anchor="ctr"/>
          <a:lstStyle/>
          <a:p>
            <a:r>
              <a:rPr lang="pl-PL" sz="4400" dirty="0" smtClean="0"/>
              <a:t>One </a:t>
            </a:r>
            <a:r>
              <a:rPr lang="pl-PL" sz="4400" dirty="0" err="1" smtClean="0"/>
              <a:t>factor</a:t>
            </a:r>
            <a:r>
              <a:rPr lang="pl-PL" sz="4400" dirty="0" smtClean="0"/>
              <a:t> design - </a:t>
            </a:r>
            <a:r>
              <a:rPr lang="en-US" sz="4400" dirty="0" smtClean="0"/>
              <a:t>verification of the hypothesis of equality of average</a:t>
            </a:r>
            <a:endParaRPr lang="pl-PL" dirty="0"/>
          </a:p>
        </p:txBody>
      </p:sp>
      <p:pic>
        <p:nvPicPr>
          <p:cNvPr id="8198" name="Picture 6" descr="C:\Documents and Settings\Tomasz Wojtatowicz\Moje dokumenty\Dydaktyka\Madd-logo.gif"/>
          <p:cNvPicPr>
            <a:picLocks noChangeAspect="1" noChangeArrowheads="1"/>
          </p:cNvPicPr>
          <p:nvPr/>
        </p:nvPicPr>
        <p:blipFill>
          <a:blip r:embed="rId3" cstate="print"/>
          <a:srcRect/>
          <a:stretch>
            <a:fillRect/>
          </a:stretch>
        </p:blipFill>
        <p:spPr bwMode="auto">
          <a:xfrm>
            <a:off x="533400" y="5257800"/>
            <a:ext cx="1323975" cy="666750"/>
          </a:xfrm>
          <a:prstGeom prst="rect">
            <a:avLst/>
          </a:prstGeom>
          <a:noFill/>
        </p:spPr>
      </p:pic>
      <p:sp>
        <p:nvSpPr>
          <p:cNvPr id="8224" name="Text Box 32"/>
          <p:cNvSpPr txBox="1">
            <a:spLocks noChangeArrowheads="1"/>
          </p:cNvSpPr>
          <p:nvPr/>
        </p:nvSpPr>
        <p:spPr bwMode="auto">
          <a:xfrm>
            <a:off x="2771800" y="1844824"/>
            <a:ext cx="6172200" cy="3831818"/>
          </a:xfrm>
          <a:prstGeom prst="rect">
            <a:avLst/>
          </a:prstGeom>
          <a:noFill/>
          <a:ln w="9525">
            <a:noFill/>
            <a:miter lim="800000"/>
            <a:headEnd/>
            <a:tailEnd/>
          </a:ln>
        </p:spPr>
        <p:txBody>
          <a:bodyPr>
            <a:spAutoFit/>
          </a:bodyPr>
          <a:lstStyle/>
          <a:p>
            <a:pPr>
              <a:lnSpc>
                <a:spcPct val="125000"/>
              </a:lnSpc>
            </a:pPr>
            <a:r>
              <a:rPr lang="pl-PL" sz="2000" dirty="0" err="1" smtClean="0">
                <a:latin typeface="+mn-lt"/>
              </a:rPr>
              <a:t>The</a:t>
            </a:r>
            <a:r>
              <a:rPr lang="pl-PL" sz="2000" dirty="0" smtClean="0">
                <a:latin typeface="+mn-lt"/>
              </a:rPr>
              <a:t> </a:t>
            </a:r>
            <a:r>
              <a:rPr lang="pl-PL" sz="2000" dirty="0" err="1" smtClean="0">
                <a:latin typeface="+mn-lt"/>
              </a:rPr>
              <a:t>corresponding</a:t>
            </a:r>
            <a:r>
              <a:rPr lang="pl-PL" sz="2000" dirty="0" smtClean="0">
                <a:latin typeface="+mn-lt"/>
              </a:rPr>
              <a:t> random </a:t>
            </a:r>
            <a:r>
              <a:rPr lang="pl-PL" sz="2000" dirty="0" err="1" smtClean="0">
                <a:latin typeface="+mn-lt"/>
              </a:rPr>
              <a:t>variables</a:t>
            </a:r>
            <a:r>
              <a:rPr lang="pl-PL" sz="2000" dirty="0" smtClean="0">
                <a:latin typeface="+mn-lt"/>
              </a:rPr>
              <a:t> </a:t>
            </a:r>
            <a:r>
              <a:rPr lang="pl-PL" sz="2000" dirty="0" smtClean="0">
                <a:latin typeface="Arial" charset="0"/>
              </a:rPr>
              <a:t>Q</a:t>
            </a:r>
            <a:r>
              <a:rPr lang="pl-PL" sz="2000" dirty="0">
                <a:latin typeface="Arial" charset="0"/>
              </a:rPr>
              <a:t>, Q</a:t>
            </a:r>
            <a:r>
              <a:rPr lang="pl-PL" sz="2000" baseline="-25000" dirty="0">
                <a:latin typeface="Arial" charset="0"/>
              </a:rPr>
              <a:t>R</a:t>
            </a:r>
            <a:r>
              <a:rPr lang="pl-PL" sz="2000" dirty="0">
                <a:latin typeface="Arial" charset="0"/>
              </a:rPr>
              <a:t> i Q</a:t>
            </a:r>
            <a:r>
              <a:rPr lang="pl-PL" sz="2000" baseline="-25000" dirty="0">
                <a:latin typeface="Arial" charset="0"/>
              </a:rPr>
              <a:t>G</a:t>
            </a:r>
            <a:r>
              <a:rPr lang="pl-PL" sz="2000" dirty="0">
                <a:latin typeface="Arial" charset="0"/>
              </a:rPr>
              <a:t> , </a:t>
            </a:r>
            <a:r>
              <a:rPr lang="en-US" sz="2000" dirty="0" smtClean="0">
                <a:latin typeface="+mn-lt"/>
              </a:rPr>
              <a:t>divided by the appropriate degrees of freedom are unknown variance estimators </a:t>
            </a:r>
            <a:r>
              <a:rPr lang="pl-PL" sz="2000" dirty="0" smtClean="0">
                <a:latin typeface="Symbol" pitchFamily="18" charset="2"/>
              </a:rPr>
              <a:t>s</a:t>
            </a:r>
            <a:r>
              <a:rPr lang="pl-PL" sz="2000" baseline="30000" dirty="0" smtClean="0">
                <a:latin typeface="Arial" charset="0"/>
              </a:rPr>
              <a:t>2</a:t>
            </a:r>
            <a:r>
              <a:rPr lang="pl-PL" sz="2000" dirty="0" smtClean="0">
                <a:latin typeface="Arial" charset="0"/>
              </a:rPr>
              <a:t> </a:t>
            </a:r>
            <a:r>
              <a:rPr lang="pl-PL" sz="2000" dirty="0">
                <a:latin typeface="Arial" charset="0"/>
              </a:rPr>
              <a:t>. </a:t>
            </a:r>
            <a:r>
              <a:rPr lang="pl-PL" sz="2000" dirty="0" err="1" smtClean="0">
                <a:latin typeface="+mn-lt"/>
              </a:rPr>
              <a:t>However</a:t>
            </a:r>
            <a:r>
              <a:rPr lang="pl-PL" sz="2000" dirty="0" smtClean="0">
                <a:latin typeface="+mn-lt"/>
              </a:rPr>
              <a:t>, </a:t>
            </a:r>
            <a:r>
              <a:rPr lang="pl-PL" sz="2000" dirty="0" err="1" smtClean="0">
                <a:latin typeface="+mn-lt"/>
              </a:rPr>
              <a:t>the</a:t>
            </a:r>
            <a:r>
              <a:rPr lang="pl-PL" sz="2000" dirty="0" smtClean="0">
                <a:latin typeface="+mn-lt"/>
              </a:rPr>
              <a:t> random </a:t>
            </a:r>
            <a:r>
              <a:rPr lang="pl-PL" sz="2000" dirty="0" err="1" smtClean="0">
                <a:latin typeface="+mn-lt"/>
              </a:rPr>
              <a:t>variable</a:t>
            </a:r>
            <a:endParaRPr lang="pl-PL" sz="2000" dirty="0" smtClean="0">
              <a:latin typeface="+mn-lt"/>
            </a:endParaRPr>
          </a:p>
          <a:p>
            <a:pPr>
              <a:lnSpc>
                <a:spcPct val="125000"/>
              </a:lnSpc>
            </a:pPr>
            <a:endParaRPr lang="pl-PL" sz="2000" dirty="0">
              <a:latin typeface="+mn-lt"/>
            </a:endParaRPr>
          </a:p>
          <a:p>
            <a:pPr>
              <a:lnSpc>
                <a:spcPct val="125000"/>
              </a:lnSpc>
            </a:pPr>
            <a:endParaRPr lang="pl-PL" sz="2000" dirty="0">
              <a:latin typeface="Arial" charset="0"/>
            </a:endParaRPr>
          </a:p>
          <a:p>
            <a:pPr>
              <a:lnSpc>
                <a:spcPct val="125000"/>
              </a:lnSpc>
            </a:pPr>
            <a:endParaRPr lang="pl-PL" sz="2000" dirty="0">
              <a:latin typeface="Arial" charset="0"/>
            </a:endParaRPr>
          </a:p>
          <a:p>
            <a:pPr>
              <a:lnSpc>
                <a:spcPct val="125000"/>
              </a:lnSpc>
            </a:pPr>
            <a:r>
              <a:rPr lang="pl-PL" sz="2000" dirty="0" err="1" smtClean="0">
                <a:latin typeface="Arial" charset="0"/>
              </a:rPr>
              <a:t>has</a:t>
            </a:r>
            <a:r>
              <a:rPr lang="pl-PL" sz="2000" dirty="0" smtClean="0">
                <a:latin typeface="Arial" charset="0"/>
              </a:rPr>
              <a:t> </a:t>
            </a:r>
            <a:r>
              <a:rPr lang="pl-PL" sz="2000" dirty="0" err="1" smtClean="0">
                <a:latin typeface="Arial" charset="0"/>
              </a:rPr>
              <a:t>Snedecor’s</a:t>
            </a:r>
            <a:r>
              <a:rPr lang="pl-PL" sz="2000" dirty="0" smtClean="0">
                <a:latin typeface="Arial" charset="0"/>
              </a:rPr>
              <a:t> F </a:t>
            </a:r>
            <a:r>
              <a:rPr lang="pl-PL" sz="2000" dirty="0" err="1" smtClean="0">
                <a:latin typeface="Arial" charset="0"/>
              </a:rPr>
              <a:t>distribution</a:t>
            </a:r>
            <a:r>
              <a:rPr lang="pl-PL" sz="2000" dirty="0" smtClean="0">
                <a:latin typeface="Arial" charset="0"/>
              </a:rPr>
              <a:t> </a:t>
            </a:r>
            <a:r>
              <a:rPr lang="pl-PL" sz="2000" dirty="0" err="1" smtClean="0">
                <a:latin typeface="Arial" charset="0"/>
              </a:rPr>
              <a:t>with</a:t>
            </a:r>
            <a:r>
              <a:rPr lang="pl-PL" sz="2000" dirty="0" smtClean="0">
                <a:latin typeface="Arial" charset="0"/>
              </a:rPr>
              <a:t> </a:t>
            </a:r>
            <a:r>
              <a:rPr lang="pl-PL" sz="2000" dirty="0">
                <a:latin typeface="Arial" charset="0"/>
              </a:rPr>
              <a:t>(k-1, </a:t>
            </a:r>
            <a:r>
              <a:rPr lang="pl-PL" sz="2000" dirty="0" err="1">
                <a:latin typeface="Arial" charset="0"/>
              </a:rPr>
              <a:t>n-k</a:t>
            </a:r>
            <a:r>
              <a:rPr lang="pl-PL" sz="2000" dirty="0">
                <a:latin typeface="Arial" charset="0"/>
              </a:rPr>
              <a:t>) </a:t>
            </a:r>
            <a:r>
              <a:rPr lang="pl-PL" sz="2000" dirty="0" err="1" smtClean="0">
                <a:latin typeface="Arial" charset="0"/>
              </a:rPr>
              <a:t>degree</a:t>
            </a:r>
            <a:r>
              <a:rPr lang="pl-PL" sz="2000" dirty="0" smtClean="0">
                <a:latin typeface="Arial" charset="0"/>
              </a:rPr>
              <a:t> of </a:t>
            </a:r>
            <a:r>
              <a:rPr lang="pl-PL" sz="2000" dirty="0" err="1" smtClean="0">
                <a:latin typeface="Arial" charset="0"/>
              </a:rPr>
              <a:t>freedom</a:t>
            </a:r>
            <a:r>
              <a:rPr lang="pl-PL" sz="2000" dirty="0" smtClean="0">
                <a:latin typeface="Arial" charset="0"/>
              </a:rPr>
              <a:t>.</a:t>
            </a:r>
            <a:endParaRPr lang="pl-PL" sz="2400" dirty="0"/>
          </a:p>
          <a:p>
            <a:endParaRPr kumimoji="0" lang="en-GB" dirty="0"/>
          </a:p>
        </p:txBody>
      </p:sp>
      <p:graphicFrame>
        <p:nvGraphicFramePr>
          <p:cNvPr id="8225" name="Object 33"/>
          <p:cNvGraphicFramePr>
            <a:graphicFrameLocks noChangeAspect="1"/>
          </p:cNvGraphicFramePr>
          <p:nvPr/>
        </p:nvGraphicFramePr>
        <p:xfrm>
          <a:off x="4572000" y="3501008"/>
          <a:ext cx="1752600" cy="823913"/>
        </p:xfrm>
        <a:graphic>
          <a:graphicData uri="http://schemas.openxmlformats.org/presentationml/2006/ole">
            <mc:AlternateContent xmlns:mc="http://schemas.openxmlformats.org/markup-compatibility/2006">
              <mc:Choice xmlns:v="urn:schemas-microsoft-com:vml" Requires="v">
                <p:oleObj spid="_x0000_s76806" name="Equation" r:id="rId4" imgW="914400" imgH="431640" progId="Equation.3">
                  <p:embed/>
                </p:oleObj>
              </mc:Choice>
              <mc:Fallback>
                <p:oleObj name="Equation" r:id="rId4" imgW="914400" imgH="431640" progId="Equation.3">
                  <p:embed/>
                  <p:pic>
                    <p:nvPicPr>
                      <p:cNvPr id="0" name="Object 3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0" y="3501008"/>
                        <a:ext cx="1752600" cy="823913"/>
                      </a:xfrm>
                      <a:prstGeom prst="rect">
                        <a:avLst/>
                      </a:prstGeom>
                      <a:solidFill>
                        <a:srgbClr val="CCFFFF"/>
                      </a:solidFill>
                      <a:ln>
                        <a:noFill/>
                      </a:ln>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09600" y="0"/>
            <a:ext cx="8153400" cy="1676400"/>
          </a:xfrm>
        </p:spPr>
        <p:txBody>
          <a:bodyPr/>
          <a:lstStyle/>
          <a:p>
            <a:r>
              <a:rPr lang="pl-PL" sz="4400" dirty="0" smtClean="0"/>
              <a:t>One </a:t>
            </a:r>
            <a:r>
              <a:rPr lang="pl-PL" sz="4400" dirty="0" err="1" smtClean="0"/>
              <a:t>factor</a:t>
            </a:r>
            <a:r>
              <a:rPr lang="pl-PL" sz="4400" dirty="0" smtClean="0"/>
              <a:t> design - </a:t>
            </a:r>
            <a:r>
              <a:rPr lang="en-US" sz="4400" dirty="0" smtClean="0"/>
              <a:t>verification of the hypothesis of equality of average</a:t>
            </a:r>
            <a:endParaRPr lang="en-GB" dirty="0"/>
          </a:p>
        </p:txBody>
      </p:sp>
      <p:pic>
        <p:nvPicPr>
          <p:cNvPr id="17414" name="Picture 6"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
        <p:nvSpPr>
          <p:cNvPr id="17421" name="Text Box 13"/>
          <p:cNvSpPr txBox="1">
            <a:spLocks noChangeArrowheads="1"/>
          </p:cNvSpPr>
          <p:nvPr/>
        </p:nvSpPr>
        <p:spPr bwMode="auto">
          <a:xfrm>
            <a:off x="533400" y="2286000"/>
            <a:ext cx="1239442" cy="400110"/>
          </a:xfrm>
          <a:prstGeom prst="rect">
            <a:avLst/>
          </a:prstGeom>
          <a:noFill/>
          <a:ln w="9525">
            <a:noFill/>
            <a:miter lim="800000"/>
            <a:headEnd/>
            <a:tailEnd/>
          </a:ln>
        </p:spPr>
        <p:txBody>
          <a:bodyPr wrap="none">
            <a:spAutoFit/>
          </a:bodyPr>
          <a:lstStyle/>
          <a:p>
            <a:r>
              <a:rPr kumimoji="0" lang="pl-PL" sz="2000" b="1" dirty="0" err="1" smtClean="0">
                <a:solidFill>
                  <a:srgbClr val="FFFF00"/>
                </a:solidFill>
                <a:latin typeface="Arial" charset="0"/>
              </a:rPr>
              <a:t>Example</a:t>
            </a:r>
            <a:endParaRPr kumimoji="0" lang="en-GB" dirty="0"/>
          </a:p>
        </p:txBody>
      </p:sp>
      <p:sp>
        <p:nvSpPr>
          <p:cNvPr id="17429" name="Text Box 21"/>
          <p:cNvSpPr txBox="1">
            <a:spLocks noChangeArrowheads="1"/>
          </p:cNvSpPr>
          <p:nvPr/>
        </p:nvSpPr>
        <p:spPr bwMode="auto">
          <a:xfrm>
            <a:off x="3048000" y="2204864"/>
            <a:ext cx="6096000" cy="4508927"/>
          </a:xfrm>
          <a:prstGeom prst="rect">
            <a:avLst/>
          </a:prstGeom>
          <a:noFill/>
          <a:ln w="9525">
            <a:noFill/>
            <a:miter lim="800000"/>
            <a:headEnd/>
            <a:tailEnd/>
          </a:ln>
        </p:spPr>
        <p:txBody>
          <a:bodyPr>
            <a:spAutoFit/>
          </a:bodyPr>
          <a:lstStyle/>
          <a:p>
            <a:r>
              <a:rPr lang="en-US" sz="2400" dirty="0" smtClean="0">
                <a:latin typeface="+mn-lt"/>
              </a:rPr>
              <a:t>We measured the length of the </a:t>
            </a:r>
            <a:r>
              <a:rPr lang="en-US" sz="2400" dirty="0" smtClean="0">
                <a:latin typeface="+mn-lt"/>
              </a:rPr>
              <a:t>lighting time for three </a:t>
            </a:r>
            <a:r>
              <a:rPr lang="en-US" sz="2400" dirty="0" smtClean="0">
                <a:latin typeface="+mn-lt"/>
              </a:rPr>
              <a:t>types of light bulbs, yielding the following </a:t>
            </a:r>
            <a:r>
              <a:rPr lang="en-US" sz="2400" dirty="0" smtClean="0">
                <a:latin typeface="+mn-lt"/>
              </a:rPr>
              <a:t>results </a:t>
            </a:r>
            <a:r>
              <a:rPr lang="en-US" sz="2400" dirty="0" smtClean="0">
                <a:latin typeface="+mn-lt"/>
              </a:rPr>
              <a:t>in hours </a:t>
            </a:r>
            <a:r>
              <a:rPr lang="pl-PL" sz="2400" dirty="0" smtClean="0"/>
              <a:t>:</a:t>
            </a:r>
            <a:endParaRPr lang="pl-PL" sz="2400" dirty="0"/>
          </a:p>
          <a:p>
            <a:r>
              <a:rPr lang="pl-PL" sz="2400" dirty="0" err="1" smtClean="0"/>
              <a:t>Type</a:t>
            </a:r>
            <a:r>
              <a:rPr lang="pl-PL" sz="2400" dirty="0" smtClean="0"/>
              <a:t> </a:t>
            </a:r>
            <a:r>
              <a:rPr lang="pl-PL" sz="2400" dirty="0"/>
              <a:t>1: 1802, 1992, 1854, 1880, 1761, 1900;</a:t>
            </a:r>
          </a:p>
          <a:p>
            <a:r>
              <a:rPr lang="pl-PL" sz="2400" dirty="0" err="1" smtClean="0"/>
              <a:t>Type</a:t>
            </a:r>
            <a:r>
              <a:rPr lang="pl-PL" sz="2400" dirty="0" smtClean="0"/>
              <a:t> </a:t>
            </a:r>
            <a:r>
              <a:rPr lang="pl-PL" sz="2400" dirty="0"/>
              <a:t>2: 1664, 1755, 1823, 1862;</a:t>
            </a:r>
          </a:p>
          <a:p>
            <a:r>
              <a:rPr lang="pl-PL" sz="2400" dirty="0" err="1" smtClean="0"/>
              <a:t>Type</a:t>
            </a:r>
            <a:r>
              <a:rPr lang="pl-PL" sz="2400" dirty="0" smtClean="0"/>
              <a:t> </a:t>
            </a:r>
            <a:r>
              <a:rPr lang="pl-PL" sz="2400" dirty="0"/>
              <a:t>3: 1877, 1710, 1882, 1720, 1950.</a:t>
            </a:r>
          </a:p>
          <a:p>
            <a:pPr algn="just">
              <a:spcBef>
                <a:spcPts val="600"/>
              </a:spcBef>
            </a:pPr>
            <a:r>
              <a:rPr lang="pl-PL" sz="2400" dirty="0" smtClean="0">
                <a:latin typeface="+mn-lt"/>
              </a:rPr>
              <a:t>With the </a:t>
            </a:r>
            <a:r>
              <a:rPr lang="pl-PL" sz="2400" dirty="0" err="1" smtClean="0">
                <a:latin typeface="+mn-lt"/>
              </a:rPr>
              <a:t>confidence</a:t>
            </a:r>
            <a:r>
              <a:rPr lang="pl-PL" sz="2400" dirty="0" smtClean="0">
                <a:latin typeface="+mn-lt"/>
              </a:rPr>
              <a:t> </a:t>
            </a:r>
            <a:r>
              <a:rPr lang="pl-PL" sz="2400" dirty="0" err="1" smtClean="0">
                <a:latin typeface="+mn-lt"/>
              </a:rPr>
              <a:t>level</a:t>
            </a:r>
            <a:r>
              <a:rPr lang="pl-PL" sz="2400" dirty="0" smtClean="0"/>
              <a:t> </a:t>
            </a:r>
            <a:r>
              <a:rPr lang="pl-PL" sz="2400" dirty="0">
                <a:latin typeface="Symbol" pitchFamily="18" charset="2"/>
              </a:rPr>
              <a:t>a</a:t>
            </a:r>
            <a:r>
              <a:rPr lang="pl-PL" sz="2400" dirty="0"/>
              <a:t> = 95</a:t>
            </a:r>
            <a:r>
              <a:rPr lang="pl-PL" sz="2400" dirty="0" smtClean="0"/>
              <a:t>%</a:t>
            </a:r>
            <a:r>
              <a:rPr lang="en-US" sz="2400" dirty="0" smtClean="0">
                <a:latin typeface="+mn-lt"/>
              </a:rPr>
              <a:t> </a:t>
            </a:r>
            <a:r>
              <a:rPr lang="en-US" sz="2400" dirty="0" smtClean="0">
                <a:latin typeface="+mn-lt"/>
              </a:rPr>
              <a:t>test the hypothesis that values of the average time of all types of light bulbs are the same (alternative hypothesis is that these values ​​are not the same)</a:t>
            </a:r>
            <a:r>
              <a:rPr lang="pl-PL" sz="2400" dirty="0" smtClean="0">
                <a:latin typeface="+mn-lt"/>
              </a:rPr>
              <a:t>.</a:t>
            </a:r>
            <a:endParaRPr lang="pl-PL" sz="2400" dirty="0">
              <a:latin typeface="+mn-lt"/>
            </a:endParaRPr>
          </a:p>
          <a:p>
            <a:endParaRPr kumimoji="0"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09600" y="0"/>
            <a:ext cx="8153400" cy="1676400"/>
          </a:xfrm>
        </p:spPr>
        <p:txBody>
          <a:bodyPr/>
          <a:lstStyle/>
          <a:p>
            <a:r>
              <a:rPr lang="pl-PL" sz="4400" dirty="0" smtClean="0"/>
              <a:t>One </a:t>
            </a:r>
            <a:r>
              <a:rPr lang="pl-PL" sz="4400" dirty="0" err="1" smtClean="0"/>
              <a:t>factor</a:t>
            </a:r>
            <a:r>
              <a:rPr lang="pl-PL" sz="4400" dirty="0" smtClean="0"/>
              <a:t> design - </a:t>
            </a:r>
            <a:r>
              <a:rPr lang="en-US" sz="4400" dirty="0" smtClean="0"/>
              <a:t>verification of the hypothesis of equality of average</a:t>
            </a:r>
            <a:endParaRPr lang="en-GB" dirty="0"/>
          </a:p>
        </p:txBody>
      </p:sp>
      <p:pic>
        <p:nvPicPr>
          <p:cNvPr id="17414" name="Picture 6"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
        <p:nvSpPr>
          <p:cNvPr id="17421" name="Text Box 13"/>
          <p:cNvSpPr txBox="1">
            <a:spLocks noChangeArrowheads="1"/>
          </p:cNvSpPr>
          <p:nvPr/>
        </p:nvSpPr>
        <p:spPr bwMode="auto">
          <a:xfrm>
            <a:off x="533400" y="2286000"/>
            <a:ext cx="1239442" cy="400110"/>
          </a:xfrm>
          <a:prstGeom prst="rect">
            <a:avLst/>
          </a:prstGeom>
          <a:noFill/>
          <a:ln w="9525">
            <a:noFill/>
            <a:miter lim="800000"/>
            <a:headEnd/>
            <a:tailEnd/>
          </a:ln>
        </p:spPr>
        <p:txBody>
          <a:bodyPr wrap="none">
            <a:spAutoFit/>
          </a:bodyPr>
          <a:lstStyle/>
          <a:p>
            <a:r>
              <a:rPr kumimoji="0" lang="pl-PL" sz="2000" b="1" dirty="0" err="1" smtClean="0">
                <a:solidFill>
                  <a:srgbClr val="FFFF00"/>
                </a:solidFill>
                <a:latin typeface="Arial" charset="0"/>
              </a:rPr>
              <a:t>Example</a:t>
            </a:r>
            <a:endParaRPr kumimoji="0" lang="en-GB" dirty="0"/>
          </a:p>
        </p:txBody>
      </p:sp>
      <p:sp>
        <p:nvSpPr>
          <p:cNvPr id="17430" name="Text Box 22"/>
          <p:cNvSpPr txBox="1">
            <a:spLocks noChangeArrowheads="1"/>
          </p:cNvSpPr>
          <p:nvPr/>
        </p:nvSpPr>
        <p:spPr bwMode="auto">
          <a:xfrm>
            <a:off x="2819400" y="2420888"/>
            <a:ext cx="6324600" cy="3046988"/>
          </a:xfrm>
          <a:prstGeom prst="rect">
            <a:avLst/>
          </a:prstGeom>
          <a:noFill/>
          <a:ln w="9525">
            <a:noFill/>
            <a:miter lim="800000"/>
            <a:headEnd/>
            <a:tailEnd/>
          </a:ln>
        </p:spPr>
        <p:txBody>
          <a:bodyPr>
            <a:spAutoFit/>
          </a:bodyPr>
          <a:lstStyle/>
          <a:p>
            <a:pPr marL="190500" lvl="1" indent="193675"/>
            <a:r>
              <a:rPr lang="en-US" sz="2400" dirty="0" smtClean="0">
                <a:latin typeface="+mn-lt"/>
              </a:rPr>
              <a:t>First, us</a:t>
            </a:r>
            <a:r>
              <a:rPr lang="pl-PL" sz="2400" dirty="0" err="1" smtClean="0">
                <a:latin typeface="+mn-lt"/>
              </a:rPr>
              <a:t>ing</a:t>
            </a:r>
            <a:r>
              <a:rPr lang="en-US" sz="2400" dirty="0" smtClean="0">
                <a:latin typeface="+mn-lt"/>
              </a:rPr>
              <a:t> the Bartlett's test (because the samples are of different sizes) </a:t>
            </a:r>
            <a:r>
              <a:rPr lang="pl-PL" sz="2400" dirty="0" smtClean="0">
                <a:latin typeface="+mn-lt"/>
              </a:rPr>
              <a:t>we </a:t>
            </a:r>
            <a:r>
              <a:rPr lang="pl-PL" sz="2400" dirty="0" err="1" smtClean="0">
                <a:latin typeface="+mn-lt"/>
              </a:rPr>
              <a:t>must</a:t>
            </a:r>
            <a:r>
              <a:rPr lang="en-US" sz="2400" dirty="0" smtClean="0">
                <a:latin typeface="+mn-lt"/>
              </a:rPr>
              <a:t> verify the hypothesis that the variances are equal for the three samples</a:t>
            </a:r>
            <a:r>
              <a:rPr lang="pl-PL" sz="2400" dirty="0" smtClean="0">
                <a:latin typeface="+mn-lt"/>
              </a:rPr>
              <a:t>.</a:t>
            </a:r>
            <a:endParaRPr lang="pl-PL" sz="2400" dirty="0">
              <a:latin typeface="+mn-lt"/>
            </a:endParaRPr>
          </a:p>
          <a:p>
            <a:pPr marL="190500" lvl="1" indent="193675"/>
            <a:r>
              <a:rPr lang="en-US" sz="2400" dirty="0" smtClean="0">
                <a:latin typeface="+mn-lt"/>
              </a:rPr>
              <a:t>From the Bartlett test calculations, we obtain with a confidence level </a:t>
            </a:r>
            <a:r>
              <a:rPr lang="pl-PL" sz="2400" dirty="0" smtClean="0">
                <a:latin typeface="Symbol" pitchFamily="18" charset="2"/>
              </a:rPr>
              <a:t>a</a:t>
            </a:r>
            <a:r>
              <a:rPr lang="pl-PL" sz="2400" dirty="0" smtClean="0"/>
              <a:t> </a:t>
            </a:r>
            <a:r>
              <a:rPr lang="pl-PL" sz="2400" dirty="0"/>
              <a:t>= 95% </a:t>
            </a:r>
            <a:r>
              <a:rPr lang="en-US" sz="2400" dirty="0" smtClean="0">
                <a:latin typeface="+mn-lt"/>
              </a:rPr>
              <a:t>there is no reason to reject the hypothesis of equality of variances</a:t>
            </a:r>
            <a:r>
              <a:rPr lang="pl-PL" sz="2400" dirty="0" smtClean="0"/>
              <a:t>. </a:t>
            </a:r>
            <a:endParaRPr lang="en-GB"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09600" y="0"/>
            <a:ext cx="8153400" cy="1676400"/>
          </a:xfrm>
        </p:spPr>
        <p:txBody>
          <a:bodyPr/>
          <a:lstStyle/>
          <a:p>
            <a:r>
              <a:rPr lang="pl-PL" sz="4400" dirty="0" smtClean="0"/>
              <a:t>One </a:t>
            </a:r>
            <a:r>
              <a:rPr lang="pl-PL" sz="4400" dirty="0" err="1" smtClean="0"/>
              <a:t>factor</a:t>
            </a:r>
            <a:r>
              <a:rPr lang="pl-PL" sz="4400" dirty="0" smtClean="0"/>
              <a:t> design - </a:t>
            </a:r>
            <a:r>
              <a:rPr lang="en-US" sz="4400" dirty="0" smtClean="0"/>
              <a:t>verification of the hypothesis of equality of average</a:t>
            </a:r>
            <a:endParaRPr lang="en-GB" dirty="0"/>
          </a:p>
        </p:txBody>
      </p:sp>
      <p:pic>
        <p:nvPicPr>
          <p:cNvPr id="17414" name="Picture 6" descr="C:\Documents and Settings\Tomasz Wojtatowicz\Moje dokumenty\Dydaktyka\Madd-logo.gif"/>
          <p:cNvPicPr>
            <a:picLocks noChangeAspect="1" noChangeArrowheads="1"/>
          </p:cNvPicPr>
          <p:nvPr/>
        </p:nvPicPr>
        <p:blipFill>
          <a:blip r:embed="rId3" cstate="print"/>
          <a:srcRect/>
          <a:stretch>
            <a:fillRect/>
          </a:stretch>
        </p:blipFill>
        <p:spPr bwMode="auto">
          <a:xfrm>
            <a:off x="533400" y="5257800"/>
            <a:ext cx="1323975" cy="666750"/>
          </a:xfrm>
          <a:prstGeom prst="rect">
            <a:avLst/>
          </a:prstGeom>
          <a:noFill/>
        </p:spPr>
      </p:pic>
      <p:sp>
        <p:nvSpPr>
          <p:cNvPr id="17421" name="Text Box 13"/>
          <p:cNvSpPr txBox="1">
            <a:spLocks noChangeArrowheads="1"/>
          </p:cNvSpPr>
          <p:nvPr/>
        </p:nvSpPr>
        <p:spPr bwMode="auto">
          <a:xfrm>
            <a:off x="533400" y="2286000"/>
            <a:ext cx="1239442" cy="400110"/>
          </a:xfrm>
          <a:prstGeom prst="rect">
            <a:avLst/>
          </a:prstGeom>
          <a:noFill/>
          <a:ln w="9525">
            <a:noFill/>
            <a:miter lim="800000"/>
            <a:headEnd/>
            <a:tailEnd/>
          </a:ln>
        </p:spPr>
        <p:txBody>
          <a:bodyPr wrap="none">
            <a:spAutoFit/>
          </a:bodyPr>
          <a:lstStyle/>
          <a:p>
            <a:r>
              <a:rPr kumimoji="0" lang="pl-PL" sz="2000" b="1" dirty="0" err="1" smtClean="0">
                <a:solidFill>
                  <a:srgbClr val="FFFF00"/>
                </a:solidFill>
                <a:latin typeface="Arial" charset="0"/>
              </a:rPr>
              <a:t>Example</a:t>
            </a:r>
            <a:endParaRPr kumimoji="0" lang="en-GB" dirty="0"/>
          </a:p>
        </p:txBody>
      </p:sp>
      <p:graphicFrame>
        <p:nvGraphicFramePr>
          <p:cNvPr id="25600" name="Object 0"/>
          <p:cNvGraphicFramePr>
            <a:graphicFrameLocks noChangeAspect="1"/>
          </p:cNvGraphicFramePr>
          <p:nvPr/>
        </p:nvGraphicFramePr>
        <p:xfrm>
          <a:off x="3131840" y="3068960"/>
          <a:ext cx="1581150" cy="469900"/>
        </p:xfrm>
        <a:graphic>
          <a:graphicData uri="http://schemas.openxmlformats.org/presentationml/2006/ole">
            <mc:AlternateContent xmlns:mc="http://schemas.openxmlformats.org/markup-compatibility/2006">
              <mc:Choice xmlns:v="urn:schemas-microsoft-com:vml" Requires="v">
                <p:oleObj spid="_x0000_s78862" name="Equation" r:id="rId4" imgW="723600" imgH="215640" progId="Equation.3">
                  <p:embed/>
                </p:oleObj>
              </mc:Choice>
              <mc:Fallback>
                <p:oleObj name="Equation" r:id="rId4" imgW="723600" imgH="215640" progId="Equation.3">
                  <p:embed/>
                  <p:pic>
                    <p:nvPicPr>
                      <p:cNvPr id="0" name="Object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31840" y="3068960"/>
                        <a:ext cx="1581150" cy="469900"/>
                      </a:xfrm>
                      <a:prstGeom prst="rect">
                        <a:avLst/>
                      </a:prstGeom>
                      <a:solidFill>
                        <a:srgbClr val="CCFFCC"/>
                      </a:solidFill>
                      <a:ln>
                        <a:noFill/>
                      </a:ln>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5601" name="Object 1"/>
          <p:cNvGraphicFramePr>
            <a:graphicFrameLocks noChangeAspect="1"/>
          </p:cNvGraphicFramePr>
          <p:nvPr/>
        </p:nvGraphicFramePr>
        <p:xfrm>
          <a:off x="4932040" y="3068960"/>
          <a:ext cx="1600200" cy="457200"/>
        </p:xfrm>
        <a:graphic>
          <a:graphicData uri="http://schemas.openxmlformats.org/presentationml/2006/ole">
            <mc:AlternateContent xmlns:mc="http://schemas.openxmlformats.org/markup-compatibility/2006">
              <mc:Choice xmlns:v="urn:schemas-microsoft-com:vml" Requires="v">
                <p:oleObj spid="_x0000_s78863" name="Equation" r:id="rId6" imgW="749160" imgH="215640" progId="Equation.3">
                  <p:embed/>
                </p:oleObj>
              </mc:Choice>
              <mc:Fallback>
                <p:oleObj name="Equation" r:id="rId6" imgW="749160" imgH="215640" progId="Equation.3">
                  <p:embed/>
                  <p:pic>
                    <p:nvPicPr>
                      <p:cNvPr id="0" name="Object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32040" y="3068960"/>
                        <a:ext cx="1600200" cy="457200"/>
                      </a:xfrm>
                      <a:prstGeom prst="rect">
                        <a:avLst/>
                      </a:prstGeom>
                      <a:solidFill>
                        <a:srgbClr val="CCFFFF"/>
                      </a:solidFill>
                      <a:ln>
                        <a:noFill/>
                      </a:ln>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5602" name="Object 2"/>
          <p:cNvGraphicFramePr>
            <a:graphicFrameLocks noChangeAspect="1"/>
          </p:cNvGraphicFramePr>
          <p:nvPr/>
        </p:nvGraphicFramePr>
        <p:xfrm>
          <a:off x="6732240" y="3068960"/>
          <a:ext cx="1600200" cy="496888"/>
        </p:xfrm>
        <a:graphic>
          <a:graphicData uri="http://schemas.openxmlformats.org/presentationml/2006/ole">
            <mc:AlternateContent xmlns:mc="http://schemas.openxmlformats.org/markup-compatibility/2006">
              <mc:Choice xmlns:v="urn:schemas-microsoft-com:vml" Requires="v">
                <p:oleObj spid="_x0000_s78864" name="Equation" r:id="rId8" imgW="736560" imgH="228600" progId="Equation.3">
                  <p:embed/>
                </p:oleObj>
              </mc:Choice>
              <mc:Fallback>
                <p:oleObj name="Equation" r:id="rId8" imgW="736560" imgH="228600" progId="Equation.3">
                  <p:embed/>
                  <p:pic>
                    <p:nvPicPr>
                      <p:cNvPr id="0" name="Object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732240" y="3068960"/>
                        <a:ext cx="1600200" cy="496888"/>
                      </a:xfrm>
                      <a:prstGeom prst="rect">
                        <a:avLst/>
                      </a:prstGeom>
                      <a:solidFill>
                        <a:srgbClr val="CCFFFF"/>
                      </a:solidFill>
                      <a:ln>
                        <a:noFill/>
                      </a:ln>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5603" name="Object 3"/>
          <p:cNvGraphicFramePr>
            <a:graphicFrameLocks noChangeAspect="1"/>
          </p:cNvGraphicFramePr>
          <p:nvPr/>
        </p:nvGraphicFramePr>
        <p:xfrm>
          <a:off x="4860032" y="3789040"/>
          <a:ext cx="1600200" cy="481013"/>
        </p:xfrm>
        <a:graphic>
          <a:graphicData uri="http://schemas.openxmlformats.org/presentationml/2006/ole">
            <mc:AlternateContent xmlns:mc="http://schemas.openxmlformats.org/markup-compatibility/2006">
              <mc:Choice xmlns:v="urn:schemas-microsoft-com:vml" Requires="v">
                <p:oleObj spid="_x0000_s78865" name="Equation" r:id="rId10" imgW="672840" imgH="203040" progId="Equation.3">
                  <p:embed/>
                </p:oleObj>
              </mc:Choice>
              <mc:Fallback>
                <p:oleObj name="Equation" r:id="rId10" imgW="672840" imgH="203040" progId="Equation.3">
                  <p:embed/>
                  <p:pic>
                    <p:nvPicPr>
                      <p:cNvPr id="0" name="Object 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860032" y="3789040"/>
                        <a:ext cx="1600200" cy="481013"/>
                      </a:xfrm>
                      <a:prstGeom prst="rect">
                        <a:avLst/>
                      </a:prstGeom>
                      <a:solidFill>
                        <a:srgbClr val="CCFFFF"/>
                      </a:solidFill>
                      <a:ln>
                        <a:noFill/>
                      </a:ln>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5604" name="Object 4"/>
          <p:cNvGraphicFramePr>
            <a:graphicFrameLocks noChangeAspect="1"/>
          </p:cNvGraphicFramePr>
          <p:nvPr/>
        </p:nvGraphicFramePr>
        <p:xfrm>
          <a:off x="3851920" y="4437112"/>
          <a:ext cx="3200400" cy="946150"/>
        </p:xfrm>
        <a:graphic>
          <a:graphicData uri="http://schemas.openxmlformats.org/presentationml/2006/ole">
            <mc:AlternateContent xmlns:mc="http://schemas.openxmlformats.org/markup-compatibility/2006">
              <mc:Choice xmlns:v="urn:schemas-microsoft-com:vml" Requires="v">
                <p:oleObj spid="_x0000_s78866" name="Equation" r:id="rId12" imgW="1549080" imgH="457200" progId="Equation.3">
                  <p:embed/>
                </p:oleObj>
              </mc:Choice>
              <mc:Fallback>
                <p:oleObj name="Equation" r:id="rId12" imgW="1549080" imgH="457200" progId="Equation.3">
                  <p:embed/>
                  <p:pic>
                    <p:nvPicPr>
                      <p:cNvPr id="0" name="Object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851920" y="4437112"/>
                        <a:ext cx="3200400" cy="946150"/>
                      </a:xfrm>
                      <a:prstGeom prst="rect">
                        <a:avLst/>
                      </a:prstGeom>
                      <a:solidFill>
                        <a:srgbClr val="CCFFFF"/>
                      </a:solidFill>
                      <a:ln>
                        <a:noFill/>
                      </a:ln>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5605" name="Object 5"/>
          <p:cNvGraphicFramePr>
            <a:graphicFrameLocks noChangeAspect="1"/>
          </p:cNvGraphicFramePr>
          <p:nvPr/>
        </p:nvGraphicFramePr>
        <p:xfrm>
          <a:off x="4419600" y="5791200"/>
          <a:ext cx="2971800" cy="711200"/>
        </p:xfrm>
        <a:graphic>
          <a:graphicData uri="http://schemas.openxmlformats.org/presentationml/2006/ole">
            <mc:AlternateContent xmlns:mc="http://schemas.openxmlformats.org/markup-compatibility/2006">
              <mc:Choice xmlns:v="urn:schemas-microsoft-com:vml" Requires="v">
                <p:oleObj spid="_x0000_s78867" name="Equation" r:id="rId14" imgW="1638000" imgH="393480" progId="Equation.3">
                  <p:embed/>
                </p:oleObj>
              </mc:Choice>
              <mc:Fallback>
                <p:oleObj name="Equation" r:id="rId14" imgW="1638000" imgH="393480" progId="Equation.3">
                  <p:embed/>
                  <p:pic>
                    <p:nvPicPr>
                      <p:cNvPr id="0" name="Object 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419600" y="5791200"/>
                        <a:ext cx="2971800" cy="711200"/>
                      </a:xfrm>
                      <a:prstGeom prst="rect">
                        <a:avLst/>
                      </a:prstGeom>
                      <a:solidFill>
                        <a:srgbClr val="FF9966"/>
                      </a:solidFill>
                      <a:ln>
                        <a:noFill/>
                      </a:ln>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7438" name="Text Box 30"/>
          <p:cNvSpPr txBox="1">
            <a:spLocks noChangeArrowheads="1"/>
          </p:cNvSpPr>
          <p:nvPr/>
        </p:nvSpPr>
        <p:spPr bwMode="auto">
          <a:xfrm>
            <a:off x="3289300" y="5410200"/>
            <a:ext cx="1279517" cy="400110"/>
          </a:xfrm>
          <a:prstGeom prst="rect">
            <a:avLst/>
          </a:prstGeom>
          <a:noFill/>
          <a:ln w="9525">
            <a:noFill/>
            <a:miter lim="800000"/>
            <a:headEnd/>
            <a:tailEnd/>
          </a:ln>
        </p:spPr>
        <p:txBody>
          <a:bodyPr wrap="none">
            <a:spAutoFit/>
          </a:bodyPr>
          <a:lstStyle/>
          <a:p>
            <a:r>
              <a:rPr kumimoji="0" lang="pl-PL" sz="2000" dirty="0" err="1" smtClean="0">
                <a:latin typeface="+mn-lt"/>
              </a:rPr>
              <a:t>therefore</a:t>
            </a:r>
            <a:r>
              <a:rPr kumimoji="0" lang="en-GB" sz="2000" dirty="0" smtClean="0"/>
              <a:t>:</a:t>
            </a:r>
            <a:endParaRPr kumimoji="0" lang="en-GB" dirty="0"/>
          </a:p>
        </p:txBody>
      </p:sp>
      <p:sp>
        <p:nvSpPr>
          <p:cNvPr id="17440" name="Text Box 32"/>
          <p:cNvSpPr txBox="1">
            <a:spLocks noChangeArrowheads="1"/>
          </p:cNvSpPr>
          <p:nvPr/>
        </p:nvSpPr>
        <p:spPr bwMode="auto">
          <a:xfrm>
            <a:off x="3124200" y="2514600"/>
            <a:ext cx="3334567" cy="461665"/>
          </a:xfrm>
          <a:prstGeom prst="rect">
            <a:avLst/>
          </a:prstGeom>
          <a:noFill/>
          <a:ln w="9525">
            <a:noFill/>
            <a:miter lim="800000"/>
            <a:headEnd/>
            <a:tailEnd/>
          </a:ln>
        </p:spPr>
        <p:txBody>
          <a:bodyPr wrap="none">
            <a:spAutoFit/>
          </a:bodyPr>
          <a:lstStyle/>
          <a:p>
            <a:r>
              <a:rPr kumimoji="0" lang="pl-PL" sz="2400" dirty="0" err="1" smtClean="0">
                <a:latin typeface="+mn-lt"/>
              </a:rPr>
              <a:t>Results</a:t>
            </a:r>
            <a:r>
              <a:rPr kumimoji="0" lang="pl-PL" sz="2400" dirty="0" smtClean="0">
                <a:latin typeface="+mn-lt"/>
              </a:rPr>
              <a:t> of </a:t>
            </a:r>
            <a:r>
              <a:rPr kumimoji="0" lang="pl-PL" sz="2400" dirty="0" err="1" smtClean="0">
                <a:latin typeface="+mn-lt"/>
              </a:rPr>
              <a:t>calculations</a:t>
            </a:r>
            <a:r>
              <a:rPr kumimoji="0" lang="en-GB" sz="2400" dirty="0" smtClean="0"/>
              <a:t>:</a:t>
            </a:r>
            <a:endParaRPr kumimoji="0"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743200" y="685800"/>
            <a:ext cx="6096000" cy="1143000"/>
          </a:xfrm>
          <a:noFill/>
          <a:ln/>
        </p:spPr>
        <p:txBody>
          <a:bodyPr anchor="ctr"/>
          <a:lstStyle/>
          <a:p>
            <a:r>
              <a:rPr lang="pl-PL" dirty="0"/>
              <a:t>Program </a:t>
            </a:r>
            <a:r>
              <a:rPr lang="pl-PL" dirty="0" smtClean="0"/>
              <a:t>for </a:t>
            </a:r>
            <a:r>
              <a:rPr lang="pl-PL" dirty="0" err="1" smtClean="0"/>
              <a:t>today</a:t>
            </a:r>
            <a:endParaRPr lang="pl-PL" dirty="0"/>
          </a:p>
        </p:txBody>
      </p:sp>
      <p:sp>
        <p:nvSpPr>
          <p:cNvPr id="5123" name="Rectangle 3"/>
          <p:cNvSpPr>
            <a:spLocks noGrp="1" noChangeArrowheads="1"/>
          </p:cNvSpPr>
          <p:nvPr>
            <p:ph type="body" idx="1"/>
          </p:nvPr>
        </p:nvSpPr>
        <p:spPr>
          <a:noFill/>
          <a:ln/>
        </p:spPr>
        <p:txBody>
          <a:bodyPr/>
          <a:lstStyle/>
          <a:p>
            <a:pPr marL="454025" lvl="2" indent="25400" algn="just"/>
            <a:r>
              <a:rPr lang="pl-PL" i="1" dirty="0" smtClean="0"/>
              <a:t>Analysis of </a:t>
            </a:r>
            <a:r>
              <a:rPr lang="en-US" i="1" dirty="0" smtClean="0"/>
              <a:t>the </a:t>
            </a:r>
            <a:r>
              <a:rPr lang="pl-PL" i="1" dirty="0" err="1" smtClean="0"/>
              <a:t>variance</a:t>
            </a:r>
            <a:r>
              <a:rPr lang="pl-PL" i="1" dirty="0" smtClean="0"/>
              <a:t>;</a:t>
            </a:r>
            <a:endParaRPr lang="pl-PL" i="1" dirty="0"/>
          </a:p>
          <a:p>
            <a:pPr marL="454025" lvl="2" indent="25400" algn="just"/>
            <a:r>
              <a:rPr lang="pl-PL" i="1" dirty="0" smtClean="0"/>
              <a:t>One </a:t>
            </a:r>
            <a:r>
              <a:rPr lang="pl-PL" i="1" dirty="0" err="1" smtClean="0"/>
              <a:t>factor</a:t>
            </a:r>
            <a:r>
              <a:rPr lang="pl-PL" i="1" dirty="0" smtClean="0"/>
              <a:t> design;</a:t>
            </a:r>
            <a:endParaRPr lang="pl-PL" i="1" dirty="0"/>
          </a:p>
          <a:p>
            <a:pPr marL="454025" lvl="2" indent="25400" algn="just"/>
            <a:r>
              <a:rPr lang="pl-PL" i="1" dirty="0" smtClean="0"/>
              <a:t>Many </a:t>
            </a:r>
            <a:r>
              <a:rPr lang="pl-PL" i="1" dirty="0" err="1" smtClean="0"/>
              <a:t>factors</a:t>
            </a:r>
            <a:r>
              <a:rPr lang="pl-PL" i="1" dirty="0" smtClean="0"/>
              <a:t> design;</a:t>
            </a:r>
            <a:endParaRPr lang="pl-PL" i="1" dirty="0"/>
          </a:p>
          <a:p>
            <a:pPr marL="454025" lvl="2" indent="25400" algn="just"/>
            <a:r>
              <a:rPr lang="pl-PL" i="1" dirty="0" err="1" smtClean="0"/>
              <a:t>Latin</a:t>
            </a:r>
            <a:r>
              <a:rPr lang="pl-PL" i="1" dirty="0" smtClean="0"/>
              <a:t> </a:t>
            </a:r>
            <a:r>
              <a:rPr lang="pl-PL" i="1" dirty="0" err="1" smtClean="0"/>
              <a:t>square</a:t>
            </a:r>
            <a:r>
              <a:rPr lang="pl-PL" i="1" dirty="0" smtClean="0"/>
              <a:t> </a:t>
            </a:r>
            <a:r>
              <a:rPr lang="pl-PL" i="1" dirty="0" err="1" smtClean="0"/>
              <a:t>scheme</a:t>
            </a:r>
            <a:r>
              <a:rPr lang="pl-PL" i="1" dirty="0" smtClean="0"/>
              <a:t>.</a:t>
            </a:r>
            <a:endParaRPr lang="pl-PL" i="1" dirty="0"/>
          </a:p>
        </p:txBody>
      </p:sp>
      <p:pic>
        <p:nvPicPr>
          <p:cNvPr id="5124" name="Picture 4"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Tree>
  </p:cSld>
  <p:clrMapOvr>
    <a:masterClrMapping/>
  </p:clrMapOvr>
  <p:transition>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09600" y="0"/>
            <a:ext cx="8153400" cy="1676400"/>
          </a:xfrm>
        </p:spPr>
        <p:txBody>
          <a:bodyPr/>
          <a:lstStyle/>
          <a:p>
            <a:r>
              <a:rPr lang="pl-PL" sz="4400" dirty="0" smtClean="0"/>
              <a:t>One </a:t>
            </a:r>
            <a:r>
              <a:rPr lang="pl-PL" sz="4400" dirty="0" err="1" smtClean="0"/>
              <a:t>factor</a:t>
            </a:r>
            <a:r>
              <a:rPr lang="pl-PL" sz="4400" dirty="0" smtClean="0"/>
              <a:t> design - </a:t>
            </a:r>
            <a:r>
              <a:rPr lang="en-US" sz="4400" dirty="0" smtClean="0"/>
              <a:t>verification of the hypothesis of equality of average</a:t>
            </a:r>
            <a:endParaRPr lang="en-GB" dirty="0"/>
          </a:p>
        </p:txBody>
      </p:sp>
      <p:pic>
        <p:nvPicPr>
          <p:cNvPr id="17414" name="Picture 6"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
        <p:nvSpPr>
          <p:cNvPr id="17421" name="Text Box 13"/>
          <p:cNvSpPr txBox="1">
            <a:spLocks noChangeArrowheads="1"/>
          </p:cNvSpPr>
          <p:nvPr/>
        </p:nvSpPr>
        <p:spPr bwMode="auto">
          <a:xfrm>
            <a:off x="533400" y="2286000"/>
            <a:ext cx="1239442" cy="400110"/>
          </a:xfrm>
          <a:prstGeom prst="rect">
            <a:avLst/>
          </a:prstGeom>
          <a:noFill/>
          <a:ln w="9525">
            <a:noFill/>
            <a:miter lim="800000"/>
            <a:headEnd/>
            <a:tailEnd/>
          </a:ln>
        </p:spPr>
        <p:txBody>
          <a:bodyPr wrap="none">
            <a:spAutoFit/>
          </a:bodyPr>
          <a:lstStyle/>
          <a:p>
            <a:r>
              <a:rPr kumimoji="0" lang="pl-PL" sz="2000" b="1" dirty="0" err="1" smtClean="0">
                <a:solidFill>
                  <a:srgbClr val="FFFF00"/>
                </a:solidFill>
                <a:latin typeface="Arial" charset="0"/>
              </a:rPr>
              <a:t>Example</a:t>
            </a:r>
            <a:endParaRPr kumimoji="0" lang="en-GB" dirty="0"/>
          </a:p>
        </p:txBody>
      </p:sp>
      <p:sp>
        <p:nvSpPr>
          <p:cNvPr id="17439" name="Text Box 31"/>
          <p:cNvSpPr txBox="1">
            <a:spLocks noChangeArrowheads="1"/>
          </p:cNvSpPr>
          <p:nvPr/>
        </p:nvSpPr>
        <p:spPr bwMode="auto">
          <a:xfrm>
            <a:off x="2771800" y="2636912"/>
            <a:ext cx="6172200" cy="2677656"/>
          </a:xfrm>
          <a:prstGeom prst="rect">
            <a:avLst/>
          </a:prstGeom>
          <a:noFill/>
          <a:ln w="9525">
            <a:noFill/>
            <a:miter lim="800000"/>
            <a:headEnd/>
            <a:tailEnd/>
          </a:ln>
        </p:spPr>
        <p:txBody>
          <a:bodyPr>
            <a:spAutoFit/>
          </a:bodyPr>
          <a:lstStyle/>
          <a:p>
            <a:r>
              <a:rPr lang="en-US" sz="2400" dirty="0" smtClean="0">
                <a:latin typeface="+mn-lt"/>
              </a:rPr>
              <a:t>From </a:t>
            </a:r>
            <a:r>
              <a:rPr lang="en-US" sz="2400" dirty="0" err="1" smtClean="0">
                <a:latin typeface="+mn-lt"/>
              </a:rPr>
              <a:t>Snedecor</a:t>
            </a:r>
            <a:r>
              <a:rPr lang="pl-PL" sz="2400" dirty="0" smtClean="0">
                <a:latin typeface="+mn-lt"/>
              </a:rPr>
              <a:t>’s </a:t>
            </a:r>
            <a:r>
              <a:rPr lang="en-US" sz="2400" dirty="0" smtClean="0">
                <a:latin typeface="+mn-lt"/>
              </a:rPr>
              <a:t>distribution tables we read </a:t>
            </a:r>
            <a:r>
              <a:rPr lang="pl-PL" sz="2400" dirty="0" smtClean="0">
                <a:solidFill>
                  <a:srgbClr val="FF9966"/>
                </a:solidFill>
              </a:rPr>
              <a:t>F(</a:t>
            </a:r>
            <a:r>
              <a:rPr lang="pl-PL" sz="2400" dirty="0" smtClean="0">
                <a:solidFill>
                  <a:srgbClr val="FF9966"/>
                </a:solidFill>
                <a:latin typeface="Symbol" pitchFamily="18" charset="2"/>
              </a:rPr>
              <a:t>a</a:t>
            </a:r>
            <a:r>
              <a:rPr lang="pl-PL" sz="2400" dirty="0">
                <a:solidFill>
                  <a:srgbClr val="FF9966"/>
                </a:solidFill>
              </a:rPr>
              <a:t>, k-1, </a:t>
            </a:r>
            <a:r>
              <a:rPr lang="pl-PL" sz="2400" dirty="0" err="1">
                <a:solidFill>
                  <a:srgbClr val="FF9966"/>
                </a:solidFill>
              </a:rPr>
              <a:t>n-k</a:t>
            </a:r>
            <a:r>
              <a:rPr lang="pl-PL" sz="2400" dirty="0">
                <a:solidFill>
                  <a:srgbClr val="FF9966"/>
                </a:solidFill>
              </a:rPr>
              <a:t>) = F(0.95, 2, 12) = 3.88</a:t>
            </a:r>
            <a:r>
              <a:rPr lang="pl-PL" sz="2400" dirty="0"/>
              <a:t>, </a:t>
            </a:r>
            <a:endParaRPr lang="pl-PL" sz="2400" dirty="0" smtClean="0"/>
          </a:p>
          <a:p>
            <a:r>
              <a:rPr lang="pl-PL" sz="2400" dirty="0" smtClean="0">
                <a:latin typeface="+mn-lt"/>
              </a:rPr>
              <a:t>t</a:t>
            </a:r>
            <a:r>
              <a:rPr lang="en-US" sz="2400" dirty="0" err="1" smtClean="0">
                <a:latin typeface="+mn-lt"/>
              </a:rPr>
              <a:t>herefore</a:t>
            </a:r>
            <a:r>
              <a:rPr lang="en-US" sz="2400" dirty="0" smtClean="0">
                <a:latin typeface="+mn-lt"/>
              </a:rPr>
              <a:t> </a:t>
            </a:r>
            <a:r>
              <a:rPr lang="pl-PL" sz="2400" dirty="0" smtClean="0">
                <a:latin typeface="+mn-lt"/>
              </a:rPr>
              <a:t>&lt;3.88, +</a:t>
            </a:r>
            <a:r>
              <a:rPr lang="pl-PL" sz="2400" dirty="0" smtClean="0">
                <a:latin typeface="+mn-lt"/>
                <a:sym typeface="Symbol" pitchFamily="18" charset="2"/>
              </a:rPr>
              <a:t></a:t>
            </a:r>
            <a:r>
              <a:rPr lang="pl-PL" sz="2400" dirty="0" smtClean="0">
                <a:latin typeface="+mn-lt"/>
              </a:rPr>
              <a:t>) </a:t>
            </a:r>
            <a:r>
              <a:rPr lang="en-US" sz="2400" dirty="0" smtClean="0">
                <a:latin typeface="+mn-lt"/>
              </a:rPr>
              <a:t>is </a:t>
            </a:r>
            <a:r>
              <a:rPr lang="pl-PL" sz="2400" dirty="0" err="1" smtClean="0">
                <a:latin typeface="+mn-lt"/>
              </a:rPr>
              <a:t>the</a:t>
            </a:r>
            <a:r>
              <a:rPr lang="pl-PL" sz="2400" dirty="0" smtClean="0">
                <a:latin typeface="+mn-lt"/>
              </a:rPr>
              <a:t> </a:t>
            </a:r>
            <a:r>
              <a:rPr lang="en-US" sz="2400" dirty="0" smtClean="0">
                <a:latin typeface="+mn-lt"/>
              </a:rPr>
              <a:t>critical interval</a:t>
            </a:r>
            <a:r>
              <a:rPr lang="pl-PL" sz="2400" dirty="0" smtClean="0"/>
              <a:t>. </a:t>
            </a:r>
            <a:r>
              <a:rPr lang="en-US" sz="2400" dirty="0" smtClean="0">
                <a:latin typeface="+mn-lt"/>
              </a:rPr>
              <a:t>The calculated value does not belong to this range. So there is no reason to reject verified</a:t>
            </a:r>
            <a:r>
              <a:rPr lang="pl-PL" sz="2400" dirty="0" smtClean="0">
                <a:latin typeface="+mn-lt"/>
              </a:rPr>
              <a:t> </a:t>
            </a:r>
            <a:r>
              <a:rPr lang="en-US" sz="2400" dirty="0" smtClean="0">
                <a:latin typeface="+mn-lt"/>
              </a:rPr>
              <a:t>hypothesis of equality averages of the three trials.</a:t>
            </a:r>
            <a:endParaRPr lang="en-GB" sz="2400" dirty="0">
              <a:latin typeface="+mn-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09600" y="0"/>
            <a:ext cx="8153400" cy="1676400"/>
          </a:xfrm>
        </p:spPr>
        <p:txBody>
          <a:bodyPr/>
          <a:lstStyle/>
          <a:p>
            <a:r>
              <a:rPr lang="pl-PL" sz="4400" dirty="0" smtClean="0"/>
              <a:t>One </a:t>
            </a:r>
            <a:r>
              <a:rPr lang="pl-PL" sz="4400" dirty="0" err="1" smtClean="0"/>
              <a:t>factor</a:t>
            </a:r>
            <a:r>
              <a:rPr lang="pl-PL" sz="4400" dirty="0" smtClean="0"/>
              <a:t> design - </a:t>
            </a:r>
            <a:r>
              <a:rPr lang="en-US" sz="4400" dirty="0" smtClean="0"/>
              <a:t>verification of the hypothesis of equality of average</a:t>
            </a:r>
            <a:endParaRPr lang="en-GB" dirty="0"/>
          </a:p>
        </p:txBody>
      </p:sp>
      <p:pic>
        <p:nvPicPr>
          <p:cNvPr id="17414" name="Picture 6"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
        <p:nvSpPr>
          <p:cNvPr id="17421" name="Text Box 13"/>
          <p:cNvSpPr txBox="1">
            <a:spLocks noChangeArrowheads="1"/>
          </p:cNvSpPr>
          <p:nvPr/>
        </p:nvSpPr>
        <p:spPr bwMode="auto">
          <a:xfrm>
            <a:off x="533400" y="2286000"/>
            <a:ext cx="1239442" cy="400110"/>
          </a:xfrm>
          <a:prstGeom prst="rect">
            <a:avLst/>
          </a:prstGeom>
          <a:noFill/>
          <a:ln w="9525">
            <a:noFill/>
            <a:miter lim="800000"/>
            <a:headEnd/>
            <a:tailEnd/>
          </a:ln>
        </p:spPr>
        <p:txBody>
          <a:bodyPr wrap="none">
            <a:spAutoFit/>
          </a:bodyPr>
          <a:lstStyle/>
          <a:p>
            <a:r>
              <a:rPr kumimoji="0" lang="pl-PL" sz="2000" b="1" dirty="0" err="1" smtClean="0">
                <a:solidFill>
                  <a:srgbClr val="FFFF00"/>
                </a:solidFill>
                <a:latin typeface="Arial" charset="0"/>
              </a:rPr>
              <a:t>Exercise</a:t>
            </a:r>
            <a:endParaRPr kumimoji="0" lang="en-GB" dirty="0"/>
          </a:p>
        </p:txBody>
      </p:sp>
      <p:sp>
        <p:nvSpPr>
          <p:cNvPr id="17440" name="Text Box 32"/>
          <p:cNvSpPr txBox="1">
            <a:spLocks noChangeArrowheads="1"/>
          </p:cNvSpPr>
          <p:nvPr/>
        </p:nvSpPr>
        <p:spPr bwMode="auto">
          <a:xfrm>
            <a:off x="3124200" y="2514600"/>
            <a:ext cx="5768280" cy="3785652"/>
          </a:xfrm>
          <a:prstGeom prst="rect">
            <a:avLst/>
          </a:prstGeom>
          <a:noFill/>
          <a:ln w="9525">
            <a:noFill/>
            <a:miter lim="800000"/>
            <a:headEnd/>
            <a:tailEnd/>
          </a:ln>
        </p:spPr>
        <p:txBody>
          <a:bodyPr wrap="square">
            <a:spAutoFit/>
          </a:bodyPr>
          <a:lstStyle/>
          <a:p>
            <a:r>
              <a:rPr lang="en-US" sz="2000" dirty="0" smtClean="0">
                <a:latin typeface="+mn-lt"/>
              </a:rPr>
              <a:t>Each of the three micrometers measured 5 times the same object, yielding results:</a:t>
            </a:r>
            <a:endParaRPr lang="pl-PL" sz="2000" dirty="0" smtClean="0">
              <a:latin typeface="+mn-lt"/>
            </a:endParaRPr>
          </a:p>
          <a:p>
            <a:endParaRPr kumimoji="0" lang="pl-PL" sz="2000" dirty="0" smtClean="0">
              <a:latin typeface="+mn-lt"/>
            </a:endParaRPr>
          </a:p>
          <a:p>
            <a:r>
              <a:rPr kumimoji="0" lang="pl-PL" sz="2000" dirty="0" smtClean="0">
                <a:latin typeface="+mn-lt"/>
              </a:rPr>
              <a:t>1 </a:t>
            </a:r>
            <a:r>
              <a:rPr kumimoji="0" lang="pl-PL" sz="2000" dirty="0" err="1" smtClean="0">
                <a:latin typeface="+mn-lt"/>
              </a:rPr>
              <a:t>micrometer</a:t>
            </a:r>
            <a:r>
              <a:rPr kumimoji="0" lang="pl-PL" sz="2000" dirty="0" smtClean="0">
                <a:latin typeface="+mn-lt"/>
              </a:rPr>
              <a:t>: 4.077, 4.084, 4.078, 4.085, 4.082;</a:t>
            </a:r>
          </a:p>
          <a:p>
            <a:r>
              <a:rPr kumimoji="0" lang="pl-PL" sz="2000" dirty="0" smtClean="0">
                <a:latin typeface="+mn-lt"/>
              </a:rPr>
              <a:t>2 </a:t>
            </a:r>
            <a:r>
              <a:rPr kumimoji="0" lang="pl-PL" sz="2000" dirty="0" err="1" smtClean="0">
                <a:latin typeface="+mn-lt"/>
              </a:rPr>
              <a:t>micrometer</a:t>
            </a:r>
            <a:r>
              <a:rPr kumimoji="0" lang="pl-PL" sz="2000" dirty="0" smtClean="0">
                <a:latin typeface="+mn-lt"/>
              </a:rPr>
              <a:t>: 4.079, 4.086, 4.080, 4.070, 4.081;</a:t>
            </a:r>
          </a:p>
          <a:p>
            <a:r>
              <a:rPr kumimoji="0" lang="pl-PL" sz="2000" dirty="0" smtClean="0">
                <a:latin typeface="+mn-lt"/>
              </a:rPr>
              <a:t>3 </a:t>
            </a:r>
            <a:r>
              <a:rPr kumimoji="0" lang="pl-PL" sz="2000" dirty="0" err="1" smtClean="0">
                <a:latin typeface="+mn-lt"/>
              </a:rPr>
              <a:t>micrometer</a:t>
            </a:r>
            <a:r>
              <a:rPr kumimoji="0" lang="pl-PL" sz="2000" dirty="0" smtClean="0">
                <a:latin typeface="+mn-lt"/>
              </a:rPr>
              <a:t>: 4.075, 4.069, 4.093, 4.071, 4.087.</a:t>
            </a:r>
          </a:p>
          <a:p>
            <a:endParaRPr kumimoji="0" lang="pl-PL" sz="2000" dirty="0" smtClean="0">
              <a:latin typeface="+mn-lt"/>
            </a:endParaRPr>
          </a:p>
          <a:p>
            <a:r>
              <a:rPr kumimoji="0" lang="pl-PL" sz="2000" dirty="0" smtClean="0">
                <a:latin typeface="+mn-lt"/>
              </a:rPr>
              <a:t> </a:t>
            </a:r>
            <a:r>
              <a:rPr lang="en-US" sz="2000" dirty="0" smtClean="0">
                <a:latin typeface="+mn-lt"/>
              </a:rPr>
              <a:t>Assuming that the measurement errors are normally distributed with the same variance, test the hypothesis that the average values ​​obtained in these micrometer measurements are the same.</a:t>
            </a:r>
            <a:endParaRPr kumimoji="0" lang="en-GB" sz="2000" dirty="0">
              <a:latin typeface="+mn-l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2362200" y="457200"/>
            <a:ext cx="6399213" cy="1173163"/>
          </a:xfrm>
        </p:spPr>
        <p:txBody>
          <a:bodyPr/>
          <a:lstStyle/>
          <a:p>
            <a:r>
              <a:rPr lang="pl-PL" dirty="0" err="1" smtClean="0"/>
              <a:t>Thanks</a:t>
            </a:r>
            <a:r>
              <a:rPr lang="pl-PL" dirty="0" smtClean="0"/>
              <a:t> for </a:t>
            </a:r>
            <a:r>
              <a:rPr lang="pl-PL" dirty="0" err="1" smtClean="0"/>
              <a:t>attention</a:t>
            </a:r>
            <a:r>
              <a:rPr lang="en-GB" dirty="0" smtClean="0"/>
              <a:t>!</a:t>
            </a:r>
            <a:endParaRPr lang="en-GB" dirty="0"/>
          </a:p>
        </p:txBody>
      </p:sp>
      <p:pic>
        <p:nvPicPr>
          <p:cNvPr id="15364" name="Picture 4"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
        <p:nvSpPr>
          <p:cNvPr id="15365" name="Text Box 5"/>
          <p:cNvSpPr txBox="1">
            <a:spLocks noChangeArrowheads="1"/>
          </p:cNvSpPr>
          <p:nvPr/>
        </p:nvSpPr>
        <p:spPr bwMode="auto">
          <a:xfrm>
            <a:off x="3429000" y="2133600"/>
            <a:ext cx="5410200" cy="822325"/>
          </a:xfrm>
          <a:prstGeom prst="rect">
            <a:avLst/>
          </a:prstGeom>
          <a:noFill/>
          <a:ln w="9525">
            <a:noFill/>
            <a:miter lim="800000"/>
            <a:headEnd/>
            <a:tailEnd/>
          </a:ln>
        </p:spPr>
        <p:txBody>
          <a:bodyPr>
            <a:spAutoFit/>
          </a:bodyPr>
          <a:lstStyle/>
          <a:p>
            <a:endParaRPr kumimoji="0" lang="en-GB" sz="2400"/>
          </a:p>
          <a:p>
            <a:endParaRPr kumimoji="0" lang="en-GB" sz="2400"/>
          </a:p>
        </p:txBody>
      </p:sp>
      <p:sp>
        <p:nvSpPr>
          <p:cNvPr id="15366" name="Text Box 6"/>
          <p:cNvSpPr txBox="1">
            <a:spLocks noChangeArrowheads="1"/>
          </p:cNvSpPr>
          <p:nvPr/>
        </p:nvSpPr>
        <p:spPr bwMode="auto">
          <a:xfrm>
            <a:off x="2514600" y="2438400"/>
            <a:ext cx="6629400" cy="2677656"/>
          </a:xfrm>
          <a:prstGeom prst="rect">
            <a:avLst/>
          </a:prstGeom>
          <a:noFill/>
          <a:ln w="9525">
            <a:noFill/>
            <a:miter lim="800000"/>
            <a:headEnd/>
            <a:tailEnd/>
          </a:ln>
        </p:spPr>
        <p:txBody>
          <a:bodyPr>
            <a:spAutoFit/>
          </a:bodyPr>
          <a:lstStyle/>
          <a:p>
            <a:r>
              <a:rPr kumimoji="0" lang="pl-PL" sz="2400" b="1" dirty="0" err="1" smtClean="0">
                <a:solidFill>
                  <a:srgbClr val="FFFF00"/>
                </a:solidFill>
              </a:rPr>
              <a:t>Books</a:t>
            </a:r>
            <a:r>
              <a:rPr kumimoji="0" lang="en-GB" sz="2400" b="1" dirty="0" smtClean="0">
                <a:solidFill>
                  <a:srgbClr val="FFFF00"/>
                </a:solidFill>
              </a:rPr>
              <a:t>:</a:t>
            </a:r>
            <a:endParaRPr kumimoji="0" lang="en-GB" dirty="0"/>
          </a:p>
          <a:p>
            <a:pPr marL="381000" lvl="2">
              <a:buFontTx/>
              <a:buChar char="•"/>
            </a:pPr>
            <a:r>
              <a:rPr lang="pl-PL" sz="2400" dirty="0"/>
              <a:t>  W. Wagner, P. </a:t>
            </a:r>
            <a:r>
              <a:rPr lang="pl-PL" sz="2400" dirty="0" err="1"/>
              <a:t>Błażczak</a:t>
            </a:r>
            <a:r>
              <a:rPr lang="pl-PL" sz="2400" dirty="0"/>
              <a:t>, Statystyka matematyczna z elementami doświadczalnictwa, cz. 2, AR, Poznań 1992.</a:t>
            </a:r>
          </a:p>
          <a:p>
            <a:pPr marL="381000" lvl="2">
              <a:buFontTx/>
              <a:buChar char="•"/>
            </a:pPr>
            <a:r>
              <a:rPr lang="en-GB" sz="2400" dirty="0"/>
              <a:t>  T. M. Little, F.J. Hills, Agricultural experimentation. Design and analysis, Wiley and Sons, New York, 1987.</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590800" y="381000"/>
            <a:ext cx="6096000" cy="1143000"/>
          </a:xfrm>
          <a:noFill/>
          <a:ln/>
        </p:spPr>
        <p:txBody>
          <a:bodyPr anchor="ctr"/>
          <a:lstStyle/>
          <a:p>
            <a:r>
              <a:rPr lang="pl-PL" dirty="0" err="1" smtClean="0"/>
              <a:t>Analysis</a:t>
            </a:r>
            <a:r>
              <a:rPr lang="pl-PL" dirty="0" smtClean="0"/>
              <a:t> of </a:t>
            </a:r>
            <a:r>
              <a:rPr lang="pl-PL" dirty="0" err="1" smtClean="0"/>
              <a:t>variance</a:t>
            </a:r>
            <a:endParaRPr lang="pl-PL" dirty="0"/>
          </a:p>
        </p:txBody>
      </p:sp>
      <p:pic>
        <p:nvPicPr>
          <p:cNvPr id="21508" name="Picture 4"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
        <p:nvSpPr>
          <p:cNvPr id="21513" name="Rectangle 9"/>
          <p:cNvSpPr>
            <a:spLocks noGrp="1" noChangeArrowheads="1"/>
          </p:cNvSpPr>
          <p:nvPr>
            <p:ph type="body" idx="1"/>
          </p:nvPr>
        </p:nvSpPr>
        <p:spPr>
          <a:xfrm>
            <a:off x="2555776" y="1484784"/>
            <a:ext cx="6248400" cy="5029200"/>
          </a:xfrm>
        </p:spPr>
        <p:txBody>
          <a:bodyPr/>
          <a:lstStyle/>
          <a:p>
            <a:pPr marL="0" indent="384175">
              <a:buNone/>
            </a:pPr>
            <a:r>
              <a:rPr lang="en-US" sz="1800" dirty="0" smtClean="0"/>
              <a:t>In advanced empirical studies basic method of scientific hypothesis testing is an experiment</a:t>
            </a:r>
            <a:r>
              <a:rPr lang="pl-PL" sz="1800" dirty="0" smtClean="0"/>
              <a:t>. </a:t>
            </a:r>
          </a:p>
          <a:p>
            <a:pPr marL="0" indent="384175">
              <a:buNone/>
            </a:pPr>
            <a:r>
              <a:rPr lang="en-US" sz="1800" dirty="0" smtClean="0"/>
              <a:t>The simplest type of experiments we are dealing if we are interested in (as it was before) the impact of one factor on the course of the experiment. </a:t>
            </a:r>
            <a:endParaRPr lang="pl-PL" sz="1800" dirty="0" smtClean="0"/>
          </a:p>
          <a:p>
            <a:pPr marL="0" indent="384175">
              <a:buNone/>
            </a:pPr>
            <a:r>
              <a:rPr lang="en-US" sz="1800" dirty="0" smtClean="0"/>
              <a:t>More complex are the experiments with many interacting factors</a:t>
            </a:r>
            <a:r>
              <a:rPr lang="pl-PL" sz="1800" dirty="0" smtClean="0"/>
              <a:t>. </a:t>
            </a:r>
            <a:r>
              <a:rPr lang="en-US" sz="1800" dirty="0" smtClean="0"/>
              <a:t>In such experiment, objects corresponding to the values ​​(levels) of the test factor and objects of the experiment (samples) can be variably assigned to each In accordance with the established criterion creating a specific types of experimental systems </a:t>
            </a:r>
            <a:r>
              <a:rPr lang="pl-PL" sz="1800" dirty="0" smtClean="0"/>
              <a:t>: </a:t>
            </a:r>
            <a:r>
              <a:rPr lang="pl-PL" sz="1800" dirty="0" err="1" smtClean="0"/>
              <a:t>simple</a:t>
            </a:r>
            <a:r>
              <a:rPr lang="pl-PL" sz="1800" dirty="0" smtClean="0"/>
              <a:t> systems (eg. a </a:t>
            </a:r>
            <a:r>
              <a:rPr lang="pl-PL" sz="1800" dirty="0" err="1" smtClean="0"/>
              <a:t>completely</a:t>
            </a:r>
            <a:r>
              <a:rPr lang="pl-PL" sz="1800" dirty="0" smtClean="0"/>
              <a:t> </a:t>
            </a:r>
            <a:r>
              <a:rPr lang="pl-PL" sz="1800" dirty="0" err="1" smtClean="0"/>
              <a:t>randomized</a:t>
            </a:r>
            <a:r>
              <a:rPr lang="pl-PL" sz="1800" dirty="0" smtClean="0"/>
              <a:t> system ), </a:t>
            </a:r>
            <a:r>
              <a:rPr lang="pl-PL" sz="1800" dirty="0"/>
              <a:t>układy blokowe </a:t>
            </a:r>
            <a:r>
              <a:rPr lang="pl-PL" sz="1800" dirty="0" smtClean="0"/>
              <a:t>(eg. </a:t>
            </a:r>
            <a:r>
              <a:rPr lang="en-US" sz="1800" dirty="0" smtClean="0"/>
              <a:t>a complete randomized blocks system</a:t>
            </a:r>
            <a:r>
              <a:rPr lang="pl-PL" sz="1800" dirty="0" smtClean="0"/>
              <a:t>) and </a:t>
            </a:r>
            <a:r>
              <a:rPr lang="pl-PL" sz="1800" dirty="0" err="1" smtClean="0"/>
              <a:t>row-column</a:t>
            </a:r>
            <a:r>
              <a:rPr lang="pl-PL" sz="1800" dirty="0" smtClean="0"/>
              <a:t> systems (eg. </a:t>
            </a:r>
            <a:r>
              <a:rPr lang="pl-PL" sz="1800" dirty="0" err="1" smtClean="0"/>
              <a:t>latin</a:t>
            </a:r>
            <a:r>
              <a:rPr lang="pl-PL" sz="1800" dirty="0" smtClean="0"/>
              <a:t> </a:t>
            </a:r>
            <a:r>
              <a:rPr lang="pl-PL" sz="1800" dirty="0" err="1" smtClean="0"/>
              <a:t>square</a:t>
            </a:r>
            <a:r>
              <a:rPr lang="pl-PL" sz="1800" dirty="0" smtClean="0"/>
              <a:t> system). </a:t>
            </a:r>
          </a:p>
          <a:p>
            <a:pPr marL="0" indent="384175">
              <a:buNone/>
            </a:pPr>
            <a:r>
              <a:rPr lang="en-US" sz="1800" dirty="0" smtClean="0"/>
              <a:t>In each of these systems process of mapping ​​of samples and values of factors is totally random</a:t>
            </a:r>
            <a:r>
              <a:rPr lang="pl-PL" sz="1800" dirty="0" smtClean="0"/>
              <a:t>.</a:t>
            </a:r>
            <a:endParaRPr lang="en-GB" dirty="0"/>
          </a:p>
        </p:txBody>
      </p:sp>
    </p:spTree>
  </p:cSld>
  <p:clrMapOvr>
    <a:masterClrMapping/>
  </p:clrMapOvr>
  <p:transition>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590800" y="381000"/>
            <a:ext cx="6096000" cy="1143000"/>
          </a:xfrm>
          <a:noFill/>
          <a:ln/>
        </p:spPr>
        <p:txBody>
          <a:bodyPr anchor="ctr"/>
          <a:lstStyle/>
          <a:p>
            <a:r>
              <a:rPr lang="pl-PL" dirty="0" err="1" smtClean="0"/>
              <a:t>Analysis</a:t>
            </a:r>
            <a:r>
              <a:rPr lang="pl-PL" dirty="0" smtClean="0"/>
              <a:t> of </a:t>
            </a:r>
            <a:r>
              <a:rPr lang="pl-PL" dirty="0" err="1" smtClean="0"/>
              <a:t>variance</a:t>
            </a:r>
            <a:endParaRPr lang="pl-PL" dirty="0"/>
          </a:p>
        </p:txBody>
      </p:sp>
      <p:pic>
        <p:nvPicPr>
          <p:cNvPr id="21508" name="Picture 4"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
        <p:nvSpPr>
          <p:cNvPr id="21514" name="Text Box 10"/>
          <p:cNvSpPr txBox="1">
            <a:spLocks noChangeArrowheads="1"/>
          </p:cNvSpPr>
          <p:nvPr/>
        </p:nvSpPr>
        <p:spPr bwMode="auto">
          <a:xfrm>
            <a:off x="2771800" y="1556792"/>
            <a:ext cx="6172200" cy="4093428"/>
          </a:xfrm>
          <a:prstGeom prst="rect">
            <a:avLst/>
          </a:prstGeom>
          <a:noFill/>
          <a:ln w="9525">
            <a:noFill/>
            <a:miter lim="800000"/>
            <a:headEnd/>
            <a:tailEnd/>
          </a:ln>
        </p:spPr>
        <p:txBody>
          <a:bodyPr>
            <a:spAutoFit/>
          </a:bodyPr>
          <a:lstStyle/>
          <a:p>
            <a:pPr marL="190500" lvl="1"/>
            <a:r>
              <a:rPr lang="en-US" sz="2000" dirty="0" smtClean="0">
                <a:latin typeface="+mn-lt"/>
              </a:rPr>
              <a:t>The new methodology of experimental research, and more specifically the planning of the experiment based on the analysis of variance, proposed by Ronald A. Fisher, was initially used in agriculture.</a:t>
            </a:r>
            <a:endParaRPr lang="pl-PL" sz="2000" dirty="0" smtClean="0">
              <a:latin typeface="+mn-lt"/>
            </a:endParaRPr>
          </a:p>
          <a:p>
            <a:pPr marL="190500" lvl="1"/>
            <a:r>
              <a:rPr lang="en-US" sz="2000" dirty="0" smtClean="0">
                <a:latin typeface="+mn-lt"/>
              </a:rPr>
              <a:t>It allows you to manipulate more than one independent variable at the same time, it allows a significant expansion of </a:t>
            </a:r>
            <a:r>
              <a:rPr lang="pl-PL" sz="2000" dirty="0" smtClean="0">
                <a:latin typeface="+mn-lt"/>
              </a:rPr>
              <a:t>a </a:t>
            </a:r>
            <a:r>
              <a:rPr lang="en-US" sz="2000" dirty="0" smtClean="0">
                <a:latin typeface="+mn-lt"/>
              </a:rPr>
              <a:t>coverage </a:t>
            </a:r>
            <a:r>
              <a:rPr lang="pl-PL" sz="2000" dirty="0" smtClean="0">
                <a:latin typeface="+mn-lt"/>
              </a:rPr>
              <a:t>of </a:t>
            </a:r>
            <a:r>
              <a:rPr lang="en-US" sz="2000" dirty="0" smtClean="0">
                <a:latin typeface="+mn-lt"/>
              </a:rPr>
              <a:t>generalization of </a:t>
            </a:r>
            <a:r>
              <a:rPr lang="pl-PL" sz="2000" dirty="0" err="1" smtClean="0">
                <a:latin typeface="+mn-lt"/>
              </a:rPr>
              <a:t>the</a:t>
            </a:r>
            <a:r>
              <a:rPr lang="pl-PL" sz="2000" dirty="0" smtClean="0">
                <a:latin typeface="+mn-lt"/>
              </a:rPr>
              <a:t> </a:t>
            </a:r>
            <a:r>
              <a:rPr lang="en-US" sz="2000" dirty="0" smtClean="0">
                <a:latin typeface="+mn-lt"/>
              </a:rPr>
              <a:t>experimental conclusions.</a:t>
            </a:r>
            <a:endParaRPr lang="pl-PL" sz="2000" dirty="0" smtClean="0">
              <a:latin typeface="+mn-lt"/>
            </a:endParaRPr>
          </a:p>
          <a:p>
            <a:pPr marL="190500" lvl="1"/>
            <a:r>
              <a:rPr lang="en-US" sz="2000" dirty="0" smtClean="0">
                <a:latin typeface="+mn-lt"/>
              </a:rPr>
              <a:t>The most important thing is that this method takes into account the effect of the combined action of two or more independent variables on the dependent variable.</a:t>
            </a:r>
            <a:endParaRPr kumimoji="0" lang="en-GB" dirty="0">
              <a:latin typeface="+mn-lt"/>
            </a:endParaRPr>
          </a:p>
        </p:txBody>
      </p:sp>
    </p:spTree>
  </p:cSld>
  <p:clrMapOvr>
    <a:masterClrMapping/>
  </p:clrMapOvr>
  <p:transition>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590800" y="381000"/>
            <a:ext cx="6096000" cy="1143000"/>
          </a:xfrm>
          <a:noFill/>
          <a:ln/>
        </p:spPr>
        <p:txBody>
          <a:bodyPr anchor="ctr"/>
          <a:lstStyle/>
          <a:p>
            <a:r>
              <a:rPr lang="pl-PL" dirty="0" err="1" smtClean="0"/>
              <a:t>Analysis</a:t>
            </a:r>
            <a:r>
              <a:rPr lang="pl-PL" dirty="0" smtClean="0"/>
              <a:t> of </a:t>
            </a:r>
            <a:r>
              <a:rPr lang="pl-PL" dirty="0" err="1" smtClean="0"/>
              <a:t>variance</a:t>
            </a:r>
            <a:endParaRPr lang="pl-PL" dirty="0"/>
          </a:p>
        </p:txBody>
      </p:sp>
      <p:pic>
        <p:nvPicPr>
          <p:cNvPr id="21508" name="Picture 4" descr="C:\Documents and Settings\Tomasz Wojtatowicz\Moje dokumenty\Dydaktyka\Madd-logo.gif"/>
          <p:cNvPicPr>
            <a:picLocks noChangeAspect="1" noChangeArrowheads="1"/>
          </p:cNvPicPr>
          <p:nvPr/>
        </p:nvPicPr>
        <p:blipFill>
          <a:blip r:embed="rId3" cstate="print"/>
          <a:srcRect/>
          <a:stretch>
            <a:fillRect/>
          </a:stretch>
        </p:blipFill>
        <p:spPr bwMode="auto">
          <a:xfrm>
            <a:off x="533400" y="5257800"/>
            <a:ext cx="1323975" cy="666750"/>
          </a:xfrm>
          <a:prstGeom prst="rect">
            <a:avLst/>
          </a:prstGeom>
          <a:noFill/>
        </p:spPr>
      </p:pic>
      <p:sp>
        <p:nvSpPr>
          <p:cNvPr id="21515" name="Text Box 11"/>
          <p:cNvSpPr txBox="1">
            <a:spLocks noChangeArrowheads="1"/>
          </p:cNvSpPr>
          <p:nvPr/>
        </p:nvSpPr>
        <p:spPr bwMode="auto">
          <a:xfrm>
            <a:off x="2555776" y="1412776"/>
            <a:ext cx="5934075" cy="2677656"/>
          </a:xfrm>
          <a:prstGeom prst="rect">
            <a:avLst/>
          </a:prstGeom>
          <a:noFill/>
          <a:ln w="9525">
            <a:noFill/>
            <a:miter lim="800000"/>
            <a:headEnd/>
            <a:tailEnd/>
          </a:ln>
        </p:spPr>
        <p:txBody>
          <a:bodyPr>
            <a:spAutoFit/>
          </a:bodyPr>
          <a:lstStyle/>
          <a:p>
            <a:r>
              <a:rPr lang="en-US" sz="2400" dirty="0" smtClean="0">
                <a:latin typeface="+mn-lt"/>
              </a:rPr>
              <a:t>Test of analysis of variance may be used when the population distributions are normal or close to normal and have equal variances</a:t>
            </a:r>
            <a:r>
              <a:rPr lang="pl-PL" sz="2400" dirty="0" smtClean="0">
                <a:latin typeface="+mn-lt"/>
              </a:rPr>
              <a:t>. </a:t>
            </a:r>
            <a:r>
              <a:rPr lang="en-US" sz="2400" dirty="0" smtClean="0">
                <a:latin typeface="+mn-lt"/>
              </a:rPr>
              <a:t>It may in fact occur so that all populations have normal distributions and equal variances, but differ in the mean values</a:t>
            </a:r>
            <a:r>
              <a:rPr lang="pl-PL" sz="2400" dirty="0" smtClean="0"/>
              <a:t>:</a:t>
            </a:r>
            <a:endParaRPr lang="en-GB" sz="2400" dirty="0"/>
          </a:p>
        </p:txBody>
      </p:sp>
      <p:graphicFrame>
        <p:nvGraphicFramePr>
          <p:cNvPr id="24576" name="Object 0"/>
          <p:cNvGraphicFramePr>
            <a:graphicFrameLocks noChangeAspect="1"/>
          </p:cNvGraphicFramePr>
          <p:nvPr/>
        </p:nvGraphicFramePr>
        <p:xfrm>
          <a:off x="3923928" y="4077072"/>
          <a:ext cx="4191000" cy="2551113"/>
        </p:xfrm>
        <a:graphic>
          <a:graphicData uri="http://schemas.openxmlformats.org/presentationml/2006/ole">
            <mc:AlternateContent xmlns:mc="http://schemas.openxmlformats.org/markup-compatibility/2006">
              <mc:Choice xmlns:v="urn:schemas-microsoft-com:vml" Requires="v">
                <p:oleObj spid="_x0000_s47108" name="CorelDRAW" r:id="rId4" imgW="2763000" imgH="1683360" progId="">
                  <p:embed/>
                </p:oleObj>
              </mc:Choice>
              <mc:Fallback>
                <p:oleObj name="CorelDRAW" r:id="rId4" imgW="2763000" imgH="1683360" progId="">
                  <p:embed/>
                  <p:pic>
                    <p:nvPicPr>
                      <p:cNvPr id="0" name="Object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23928" y="4077072"/>
                        <a:ext cx="4191000" cy="2551113"/>
                      </a:xfrm>
                      <a:prstGeom prst="rect">
                        <a:avLst/>
                      </a:prstGeom>
                      <a:solidFill>
                        <a:srgbClr val="CCFFFF"/>
                      </a:solidFill>
                      <a:ln>
                        <a:noFill/>
                      </a:ln>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590800" y="381000"/>
            <a:ext cx="6096000" cy="1143000"/>
          </a:xfrm>
          <a:noFill/>
          <a:ln/>
        </p:spPr>
        <p:txBody>
          <a:bodyPr anchor="ctr"/>
          <a:lstStyle/>
          <a:p>
            <a:r>
              <a:rPr lang="pl-PL" dirty="0" err="1" smtClean="0"/>
              <a:t>Analysis</a:t>
            </a:r>
            <a:r>
              <a:rPr lang="pl-PL" dirty="0" smtClean="0"/>
              <a:t> of </a:t>
            </a:r>
            <a:r>
              <a:rPr lang="pl-PL" dirty="0" err="1" smtClean="0"/>
              <a:t>variance</a:t>
            </a:r>
            <a:endParaRPr lang="pl-PL" dirty="0"/>
          </a:p>
        </p:txBody>
      </p:sp>
      <p:pic>
        <p:nvPicPr>
          <p:cNvPr id="21508" name="Picture 4"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
        <p:nvSpPr>
          <p:cNvPr id="21517" name="Text Box 13"/>
          <p:cNvSpPr txBox="1">
            <a:spLocks noChangeArrowheads="1"/>
          </p:cNvSpPr>
          <p:nvPr/>
        </p:nvSpPr>
        <p:spPr bwMode="auto">
          <a:xfrm>
            <a:off x="2699792" y="1916832"/>
            <a:ext cx="5859463" cy="3447098"/>
          </a:xfrm>
          <a:prstGeom prst="rect">
            <a:avLst/>
          </a:prstGeom>
          <a:noFill/>
          <a:ln w="9525">
            <a:noFill/>
            <a:miter lim="800000"/>
            <a:headEnd/>
            <a:tailEnd/>
          </a:ln>
        </p:spPr>
        <p:txBody>
          <a:bodyPr>
            <a:spAutoFit/>
          </a:bodyPr>
          <a:lstStyle/>
          <a:p>
            <a:r>
              <a:rPr lang="en-US" sz="2000" dirty="0" smtClean="0">
                <a:solidFill>
                  <a:srgbClr val="FFC000"/>
                </a:solidFill>
                <a:latin typeface="+mn-lt"/>
              </a:rPr>
              <a:t>The essence of the analysis of variance is split into additive components (the number of which results from the experiment) of the sum of squares of the whole set of results</a:t>
            </a:r>
            <a:r>
              <a:rPr lang="pl-PL" sz="2000" dirty="0" smtClean="0">
                <a:solidFill>
                  <a:srgbClr val="FFC000"/>
                </a:solidFill>
                <a:latin typeface="+mn-lt"/>
              </a:rPr>
              <a:t>. </a:t>
            </a:r>
          </a:p>
          <a:p>
            <a:r>
              <a:rPr lang="en-US" sz="2000" dirty="0" smtClean="0">
                <a:solidFill>
                  <a:srgbClr val="FFC000"/>
                </a:solidFill>
                <a:latin typeface="+mn-lt"/>
              </a:rPr>
              <a:t>Comparison of individual variance resulting from the action of a factor and the so-called residual variance, which measures the random error variance (using </a:t>
            </a:r>
            <a:r>
              <a:rPr lang="en-US" sz="2000" dirty="0" err="1" smtClean="0">
                <a:solidFill>
                  <a:srgbClr val="FFC000"/>
                </a:solidFill>
                <a:latin typeface="+mn-lt"/>
              </a:rPr>
              <a:t>Snedecor</a:t>
            </a:r>
            <a:r>
              <a:rPr lang="en-US" sz="2000" dirty="0" smtClean="0">
                <a:solidFill>
                  <a:srgbClr val="FFC000"/>
                </a:solidFill>
                <a:latin typeface="+mn-lt"/>
              </a:rPr>
              <a:t> F test) gives the answer whether a particular factor plays an important role in the formation </a:t>
            </a:r>
            <a:r>
              <a:rPr lang="pl-PL" sz="2000" dirty="0" smtClean="0">
                <a:solidFill>
                  <a:srgbClr val="FFC000"/>
                </a:solidFill>
                <a:latin typeface="+mn-lt"/>
              </a:rPr>
              <a:t> of </a:t>
            </a:r>
            <a:r>
              <a:rPr lang="en-US" sz="2000" dirty="0" smtClean="0">
                <a:solidFill>
                  <a:srgbClr val="FFC000"/>
                </a:solidFill>
                <a:latin typeface="+mn-lt"/>
              </a:rPr>
              <a:t>the results of the experiment.</a:t>
            </a:r>
            <a:endParaRPr lang="pl-PL" sz="2400" dirty="0">
              <a:solidFill>
                <a:srgbClr val="FFC000"/>
              </a:solidFill>
              <a:latin typeface="+mn-lt"/>
            </a:endParaRPr>
          </a:p>
          <a:p>
            <a:endParaRPr kumimoji="0" lang="en-GB" dirty="0"/>
          </a:p>
        </p:txBody>
      </p:sp>
    </p:spTree>
  </p:cSld>
  <p:clrMapOvr>
    <a:masterClrMapping/>
  </p:clrMapOvr>
  <p:transition>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590800" y="381000"/>
            <a:ext cx="6096000" cy="1143000"/>
          </a:xfrm>
          <a:noFill/>
          <a:ln/>
        </p:spPr>
        <p:txBody>
          <a:bodyPr anchor="ctr"/>
          <a:lstStyle/>
          <a:p>
            <a:r>
              <a:rPr lang="pl-PL" dirty="0" err="1" smtClean="0"/>
              <a:t>Analysis</a:t>
            </a:r>
            <a:r>
              <a:rPr lang="pl-PL" dirty="0" smtClean="0"/>
              <a:t> of </a:t>
            </a:r>
            <a:r>
              <a:rPr lang="pl-PL" dirty="0" err="1" smtClean="0"/>
              <a:t>variance</a:t>
            </a:r>
            <a:endParaRPr lang="pl-PL" dirty="0"/>
          </a:p>
        </p:txBody>
      </p:sp>
      <p:pic>
        <p:nvPicPr>
          <p:cNvPr id="21508" name="Picture 4"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
        <p:nvSpPr>
          <p:cNvPr id="21518" name="Text Box 14"/>
          <p:cNvSpPr txBox="1">
            <a:spLocks noChangeArrowheads="1"/>
          </p:cNvSpPr>
          <p:nvPr/>
        </p:nvSpPr>
        <p:spPr bwMode="auto">
          <a:xfrm>
            <a:off x="2915816" y="1916832"/>
            <a:ext cx="6032376" cy="3323987"/>
          </a:xfrm>
          <a:prstGeom prst="rect">
            <a:avLst/>
          </a:prstGeom>
          <a:noFill/>
          <a:ln w="9525">
            <a:noFill/>
            <a:miter lim="800000"/>
            <a:headEnd/>
            <a:tailEnd/>
          </a:ln>
        </p:spPr>
        <p:txBody>
          <a:bodyPr wrap="square">
            <a:spAutoFit/>
          </a:bodyPr>
          <a:lstStyle/>
          <a:p>
            <a:r>
              <a:rPr lang="en-US" sz="2400" dirty="0" smtClean="0">
                <a:latin typeface="+mn-lt"/>
              </a:rPr>
              <a:t>For the purpose of practice experimental statistics already developed a lot of experimental design techniques, such as</a:t>
            </a:r>
            <a:r>
              <a:rPr lang="pl-PL" sz="2400" dirty="0" smtClean="0"/>
              <a:t>: </a:t>
            </a:r>
          </a:p>
          <a:p>
            <a:pPr lvl="1" indent="-6350">
              <a:buFont typeface="Arial" pitchFamily="34" charset="0"/>
              <a:buChar char="•"/>
            </a:pPr>
            <a:r>
              <a:rPr lang="pl-PL" sz="2400" dirty="0" err="1" smtClean="0">
                <a:latin typeface="+mn-lt"/>
              </a:rPr>
              <a:t>randomized</a:t>
            </a:r>
            <a:r>
              <a:rPr lang="pl-PL" sz="2400" dirty="0" smtClean="0">
                <a:latin typeface="+mn-lt"/>
              </a:rPr>
              <a:t> </a:t>
            </a:r>
            <a:r>
              <a:rPr lang="pl-PL" sz="2400" dirty="0" err="1" smtClean="0">
                <a:latin typeface="+mn-lt"/>
              </a:rPr>
              <a:t>blocks</a:t>
            </a:r>
            <a:r>
              <a:rPr lang="pl-PL" sz="2400" dirty="0" smtClean="0">
                <a:latin typeface="+mn-lt"/>
              </a:rPr>
              <a:t>, </a:t>
            </a:r>
          </a:p>
          <a:p>
            <a:pPr lvl="1" indent="-6350">
              <a:buFont typeface="Arial" pitchFamily="34" charset="0"/>
              <a:buChar char="•"/>
            </a:pPr>
            <a:r>
              <a:rPr lang="pl-PL" sz="2400" dirty="0" err="1" smtClean="0">
                <a:latin typeface="+mn-lt"/>
              </a:rPr>
              <a:t>latin</a:t>
            </a:r>
            <a:r>
              <a:rPr lang="pl-PL" sz="2400" dirty="0" smtClean="0">
                <a:latin typeface="+mn-lt"/>
              </a:rPr>
              <a:t> </a:t>
            </a:r>
            <a:r>
              <a:rPr lang="pl-PL" sz="2400" dirty="0" err="1" smtClean="0">
                <a:latin typeface="+mn-lt"/>
              </a:rPr>
              <a:t>squares</a:t>
            </a:r>
            <a:r>
              <a:rPr lang="pl-PL" sz="2400" dirty="0" smtClean="0">
                <a:latin typeface="+mn-lt"/>
              </a:rPr>
              <a:t>, </a:t>
            </a:r>
          </a:p>
          <a:p>
            <a:pPr lvl="1" indent="-6350">
              <a:buFont typeface="Arial" pitchFamily="34" charset="0"/>
              <a:buChar char="•"/>
            </a:pPr>
            <a:r>
              <a:rPr lang="pl-PL" sz="2400" dirty="0" err="1" smtClean="0">
                <a:latin typeface="+mn-lt"/>
              </a:rPr>
              <a:t>factor</a:t>
            </a:r>
            <a:r>
              <a:rPr lang="pl-PL" sz="2400" dirty="0" smtClean="0">
                <a:latin typeface="+mn-lt"/>
              </a:rPr>
              <a:t> </a:t>
            </a:r>
            <a:r>
              <a:rPr lang="pl-PL" sz="2400" dirty="0" err="1" smtClean="0">
                <a:latin typeface="+mn-lt"/>
              </a:rPr>
              <a:t>analysis</a:t>
            </a:r>
            <a:r>
              <a:rPr lang="pl-PL" sz="2400" dirty="0" smtClean="0">
                <a:latin typeface="+mn-lt"/>
              </a:rPr>
              <a:t>.</a:t>
            </a:r>
          </a:p>
          <a:p>
            <a:r>
              <a:rPr lang="en-US" sz="2400" dirty="0" smtClean="0">
                <a:latin typeface="+mn-lt"/>
              </a:rPr>
              <a:t>Each type of experiment has its own scheme of analysis of variance</a:t>
            </a:r>
            <a:r>
              <a:rPr lang="pl-PL" sz="2400" dirty="0" smtClean="0">
                <a:latin typeface="+mn-lt"/>
              </a:rPr>
              <a:t>.</a:t>
            </a:r>
            <a:endParaRPr lang="pl-PL" sz="2400" dirty="0">
              <a:latin typeface="+mn-lt"/>
            </a:endParaRPr>
          </a:p>
          <a:p>
            <a:endParaRPr kumimoji="0" lang="en-GB" dirty="0"/>
          </a:p>
        </p:txBody>
      </p:sp>
    </p:spTree>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514600" y="228600"/>
            <a:ext cx="6096000" cy="1143000"/>
          </a:xfrm>
          <a:noFill/>
          <a:ln/>
        </p:spPr>
        <p:txBody>
          <a:bodyPr anchor="ctr"/>
          <a:lstStyle/>
          <a:p>
            <a:r>
              <a:rPr lang="pl-PL" dirty="0" smtClean="0"/>
              <a:t>One </a:t>
            </a:r>
            <a:r>
              <a:rPr lang="pl-PL" dirty="0" err="1" smtClean="0"/>
              <a:t>factor</a:t>
            </a:r>
            <a:r>
              <a:rPr lang="pl-PL" dirty="0" smtClean="0"/>
              <a:t> design</a:t>
            </a:r>
            <a:endParaRPr lang="pl-PL" dirty="0"/>
          </a:p>
        </p:txBody>
      </p:sp>
      <p:pic>
        <p:nvPicPr>
          <p:cNvPr id="6148" name="Picture 4"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p:spPr>
      </p:pic>
      <p:sp>
        <p:nvSpPr>
          <p:cNvPr id="6150" name="Rectangle 6"/>
          <p:cNvSpPr>
            <a:spLocks noGrp="1" noChangeArrowheads="1"/>
          </p:cNvSpPr>
          <p:nvPr>
            <p:ph type="body" idx="1"/>
          </p:nvPr>
        </p:nvSpPr>
        <p:spPr>
          <a:xfrm>
            <a:off x="3048000" y="1752600"/>
            <a:ext cx="5867400" cy="4343400"/>
          </a:xfrm>
        </p:spPr>
        <p:txBody>
          <a:bodyPr/>
          <a:lstStyle/>
          <a:p>
            <a:pPr marL="0" indent="412750">
              <a:lnSpc>
                <a:spcPct val="125000"/>
              </a:lnSpc>
              <a:buNone/>
            </a:pPr>
            <a:r>
              <a:rPr lang="en-US" sz="1800" dirty="0" smtClean="0"/>
              <a:t>When we compare the average of more than two samples, using parametric tests, we need to compare all mean pairs, which is very tedious and time-consuming</a:t>
            </a:r>
            <a:r>
              <a:rPr lang="pl-PL" sz="1800" dirty="0" smtClean="0"/>
              <a:t>. </a:t>
            </a:r>
            <a:r>
              <a:rPr lang="en-US" sz="1800" dirty="0" smtClean="0"/>
              <a:t>Another way is to use</a:t>
            </a:r>
            <a:r>
              <a:rPr lang="pl-PL" sz="1800" dirty="0" smtClean="0"/>
              <a:t> </a:t>
            </a:r>
            <a:r>
              <a:rPr lang="pl-PL" sz="1800" dirty="0" err="1" smtClean="0"/>
              <a:t>the</a:t>
            </a:r>
            <a:r>
              <a:rPr lang="en-US" sz="1800" dirty="0" smtClean="0"/>
              <a:t> </a:t>
            </a:r>
            <a:r>
              <a:rPr lang="pl-PL" sz="1800" dirty="0" err="1" smtClean="0"/>
              <a:t>Snedecor’s</a:t>
            </a:r>
            <a:r>
              <a:rPr lang="pl-PL" sz="1800" dirty="0" smtClean="0"/>
              <a:t> F</a:t>
            </a:r>
            <a:r>
              <a:rPr lang="en-US" sz="1800" dirty="0" smtClean="0"/>
              <a:t> statistics</a:t>
            </a:r>
            <a:r>
              <a:rPr lang="pl-PL" sz="1800" dirty="0" smtClean="0"/>
              <a:t>. </a:t>
            </a:r>
            <a:r>
              <a:rPr lang="en-US" sz="1800" dirty="0" smtClean="0"/>
              <a:t>Data from several </a:t>
            </a:r>
            <a:r>
              <a:rPr lang="pl-PL" sz="1800" dirty="0" err="1" smtClean="0"/>
              <a:t>samples</a:t>
            </a:r>
            <a:r>
              <a:rPr lang="en-US" sz="1800" dirty="0" smtClean="0"/>
              <a:t> or data from one sample grouped according to some criterion is denoted by</a:t>
            </a:r>
            <a:r>
              <a:rPr lang="pl-PL" sz="1800" dirty="0" smtClean="0"/>
              <a:t> </a:t>
            </a:r>
            <a:r>
              <a:rPr lang="pl-PL" sz="1800" i="1" dirty="0" err="1"/>
              <a:t>x</a:t>
            </a:r>
            <a:r>
              <a:rPr lang="pl-PL" sz="1800" baseline="-25000" dirty="0" err="1"/>
              <a:t>kl</a:t>
            </a:r>
            <a:r>
              <a:rPr lang="pl-PL" sz="1800" baseline="-25000" dirty="0"/>
              <a:t> </a:t>
            </a:r>
            <a:r>
              <a:rPr lang="pl-PL" sz="1800" dirty="0"/>
              <a:t>,</a:t>
            </a:r>
            <a:r>
              <a:rPr lang="pl-PL" sz="1800" baseline="-25000" dirty="0"/>
              <a:t> </a:t>
            </a:r>
            <a:r>
              <a:rPr lang="pl-PL" sz="1800" dirty="0" err="1" smtClean="0"/>
              <a:t>where</a:t>
            </a:r>
            <a:r>
              <a:rPr lang="pl-PL" sz="1800" dirty="0" smtClean="0"/>
              <a:t> </a:t>
            </a:r>
            <a:r>
              <a:rPr lang="pl-PL" sz="1800" i="1" dirty="0"/>
              <a:t>k</a:t>
            </a:r>
            <a:r>
              <a:rPr lang="pl-PL" sz="1800" dirty="0"/>
              <a:t> </a:t>
            </a:r>
            <a:r>
              <a:rPr lang="pl-PL" sz="1800" dirty="0" err="1" smtClean="0"/>
              <a:t>means</a:t>
            </a:r>
            <a:r>
              <a:rPr lang="pl-PL" sz="1800" dirty="0" smtClean="0"/>
              <a:t> </a:t>
            </a:r>
            <a:r>
              <a:rPr lang="pl-PL" sz="1800" dirty="0" err="1" smtClean="0"/>
              <a:t>population</a:t>
            </a:r>
            <a:r>
              <a:rPr lang="pl-PL" sz="1800" dirty="0" smtClean="0"/>
              <a:t> (group) </a:t>
            </a:r>
            <a:r>
              <a:rPr lang="pl-PL" sz="1800" dirty="0" err="1" smtClean="0"/>
              <a:t>number</a:t>
            </a:r>
            <a:r>
              <a:rPr lang="pl-PL" sz="1800" dirty="0" smtClean="0"/>
              <a:t> and </a:t>
            </a:r>
            <a:r>
              <a:rPr lang="pl-PL" sz="1800" i="1" dirty="0"/>
              <a:t>l</a:t>
            </a:r>
            <a:r>
              <a:rPr lang="pl-PL" sz="1800" dirty="0"/>
              <a:t> </a:t>
            </a:r>
            <a:r>
              <a:rPr lang="pl-PL" sz="1800" dirty="0" err="1" smtClean="0"/>
              <a:t>number</a:t>
            </a:r>
            <a:r>
              <a:rPr lang="pl-PL" sz="1800" dirty="0" smtClean="0"/>
              <a:t> of </a:t>
            </a:r>
            <a:r>
              <a:rPr lang="pl-PL" sz="1800" dirty="0" err="1" smtClean="0"/>
              <a:t>observation</a:t>
            </a:r>
            <a:r>
              <a:rPr lang="pl-PL" sz="1800" dirty="0" smtClean="0"/>
              <a:t> (</a:t>
            </a:r>
            <a:r>
              <a:rPr lang="pl-PL" sz="1800" dirty="0" err="1" smtClean="0"/>
              <a:t>measurement</a:t>
            </a:r>
            <a:r>
              <a:rPr lang="en-US" sz="1800" dirty="0" smtClean="0"/>
              <a:t> the number of elements in each group may be different</a:t>
            </a:r>
            <a:r>
              <a:rPr lang="pl-PL" sz="1800" dirty="0" smtClean="0"/>
              <a:t>. </a:t>
            </a:r>
          </a:p>
          <a:p>
            <a:pPr marL="0" indent="412750">
              <a:lnSpc>
                <a:spcPct val="125000"/>
              </a:lnSpc>
              <a:buNone/>
            </a:pPr>
            <a:r>
              <a:rPr lang="en-US" sz="1800" dirty="0" smtClean="0"/>
              <a:t>We set the null hypothesis that there is no difference between the mean of the population</a:t>
            </a:r>
            <a:r>
              <a:rPr lang="pl-PL" sz="1800" dirty="0" smtClean="0"/>
              <a:t>s</a:t>
            </a:r>
            <a:r>
              <a:rPr lang="en-US" sz="1800" dirty="0" smtClean="0"/>
              <a:t> of which</a:t>
            </a:r>
            <a:r>
              <a:rPr lang="pl-PL" sz="1800" dirty="0" smtClean="0"/>
              <a:t> </a:t>
            </a:r>
            <a:r>
              <a:rPr lang="pl-PL" sz="1800" dirty="0" err="1" smtClean="0"/>
              <a:t>samples</a:t>
            </a:r>
            <a:r>
              <a:rPr lang="pl-PL" sz="1800" dirty="0" smtClean="0"/>
              <a:t> </a:t>
            </a:r>
            <a:r>
              <a:rPr lang="en-US" sz="1800" dirty="0" smtClean="0"/>
              <a:t> have been </a:t>
            </a:r>
            <a:r>
              <a:rPr lang="pl-PL" sz="1800" dirty="0" err="1" smtClean="0"/>
              <a:t>get</a:t>
            </a:r>
            <a:r>
              <a:rPr lang="pl-PL" sz="1800" dirty="0" smtClean="0"/>
              <a:t>: </a:t>
            </a:r>
            <a:endParaRPr lang="pl-PL" sz="1800" dirty="0"/>
          </a:p>
          <a:p>
            <a:pPr marL="0" indent="412750">
              <a:lnSpc>
                <a:spcPct val="125000"/>
              </a:lnSpc>
              <a:buFont typeface="Monotype Sorts" pitchFamily="2" charset="2"/>
              <a:buNone/>
            </a:pPr>
            <a:r>
              <a:rPr lang="pl-PL" sz="1800" b="1" dirty="0">
                <a:solidFill>
                  <a:srgbClr val="FFFF00"/>
                </a:solidFill>
              </a:rPr>
              <a:t>H</a:t>
            </a:r>
            <a:r>
              <a:rPr lang="pl-PL" sz="1800" b="1" baseline="-25000" dirty="0">
                <a:solidFill>
                  <a:srgbClr val="FFFF00"/>
                </a:solidFill>
              </a:rPr>
              <a:t>0</a:t>
            </a:r>
            <a:r>
              <a:rPr lang="pl-PL" sz="1800" b="1" dirty="0">
                <a:solidFill>
                  <a:srgbClr val="FFFF00"/>
                </a:solidFill>
              </a:rPr>
              <a:t>: m</a:t>
            </a:r>
            <a:r>
              <a:rPr lang="pl-PL" sz="1800" b="1" baseline="-25000" dirty="0">
                <a:solidFill>
                  <a:srgbClr val="FFFF00"/>
                </a:solidFill>
              </a:rPr>
              <a:t>1</a:t>
            </a:r>
            <a:r>
              <a:rPr lang="pl-PL" sz="1800" b="1" dirty="0">
                <a:solidFill>
                  <a:srgbClr val="FFFF00"/>
                </a:solidFill>
              </a:rPr>
              <a:t> = m</a:t>
            </a:r>
            <a:r>
              <a:rPr lang="pl-PL" sz="1800" b="1" baseline="-25000" dirty="0">
                <a:solidFill>
                  <a:srgbClr val="FFFF00"/>
                </a:solidFill>
              </a:rPr>
              <a:t>2</a:t>
            </a:r>
            <a:r>
              <a:rPr lang="pl-PL" sz="1800" b="1" dirty="0">
                <a:solidFill>
                  <a:srgbClr val="FFFF00"/>
                </a:solidFill>
              </a:rPr>
              <a:t> = ... = </a:t>
            </a:r>
            <a:r>
              <a:rPr lang="pl-PL" sz="1800" b="1" dirty="0" err="1">
                <a:solidFill>
                  <a:srgbClr val="FFFF00"/>
                </a:solidFill>
              </a:rPr>
              <a:t>m</a:t>
            </a:r>
            <a:r>
              <a:rPr lang="pl-PL" sz="1800" b="1" baseline="-25000" dirty="0" err="1">
                <a:solidFill>
                  <a:srgbClr val="FFFF00"/>
                </a:solidFill>
              </a:rPr>
              <a:t>n</a:t>
            </a:r>
            <a:r>
              <a:rPr lang="pl-PL" sz="1800" b="1" dirty="0">
                <a:solidFill>
                  <a:srgbClr val="FFFF00"/>
                </a:solidFill>
              </a:rPr>
              <a:t>.</a:t>
            </a:r>
            <a:endParaRPr lang="en-GB" sz="1800" dirty="0"/>
          </a:p>
        </p:txBody>
      </p:sp>
    </p:spTree>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514600" y="228600"/>
            <a:ext cx="6096000" cy="1143000"/>
          </a:xfrm>
          <a:noFill/>
          <a:ln/>
        </p:spPr>
        <p:txBody>
          <a:bodyPr anchor="ctr"/>
          <a:lstStyle/>
          <a:p>
            <a:r>
              <a:rPr lang="pl-PL" dirty="0" smtClean="0"/>
              <a:t>One </a:t>
            </a:r>
            <a:r>
              <a:rPr lang="pl-PL" dirty="0" err="1" smtClean="0"/>
              <a:t>factor</a:t>
            </a:r>
            <a:r>
              <a:rPr lang="pl-PL" dirty="0" smtClean="0"/>
              <a:t> design</a:t>
            </a:r>
            <a:endParaRPr lang="pl-PL" dirty="0"/>
          </a:p>
        </p:txBody>
      </p:sp>
      <p:pic>
        <p:nvPicPr>
          <p:cNvPr id="6148" name="Picture 4" descr="C:\Documents and Settings\Tomasz Wojtatowicz\Moje dokumenty\Dydaktyka\Madd-logo.gif"/>
          <p:cNvPicPr>
            <a:picLocks noChangeAspect="1" noChangeArrowheads="1"/>
          </p:cNvPicPr>
          <p:nvPr/>
        </p:nvPicPr>
        <p:blipFill>
          <a:blip r:embed="rId3" cstate="print"/>
          <a:srcRect/>
          <a:stretch>
            <a:fillRect/>
          </a:stretch>
        </p:blipFill>
        <p:spPr bwMode="auto">
          <a:xfrm>
            <a:off x="533400" y="5257800"/>
            <a:ext cx="1323975" cy="666750"/>
          </a:xfrm>
          <a:prstGeom prst="rect">
            <a:avLst/>
          </a:prstGeom>
          <a:noFill/>
        </p:spPr>
      </p:pic>
      <p:graphicFrame>
        <p:nvGraphicFramePr>
          <p:cNvPr id="6152" name="Object 8"/>
          <p:cNvGraphicFramePr>
            <a:graphicFrameLocks noChangeAspect="1"/>
          </p:cNvGraphicFramePr>
          <p:nvPr/>
        </p:nvGraphicFramePr>
        <p:xfrm>
          <a:off x="4283968" y="2564904"/>
          <a:ext cx="2787650" cy="942975"/>
        </p:xfrm>
        <a:graphic>
          <a:graphicData uri="http://schemas.openxmlformats.org/presentationml/2006/ole">
            <mc:AlternateContent xmlns:mc="http://schemas.openxmlformats.org/markup-compatibility/2006">
              <mc:Choice xmlns:v="urn:schemas-microsoft-com:vml" Requires="v">
                <p:oleObj spid="_x0000_s49156" name="Equation" r:id="rId4" imgW="1460160" imgH="495000" progId="Equation.3">
                  <p:embed/>
                </p:oleObj>
              </mc:Choice>
              <mc:Fallback>
                <p:oleObj name="Equation" r:id="rId4" imgW="1460160" imgH="495000" progId="Equation.3">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83968" y="2564904"/>
                        <a:ext cx="2787650" cy="942975"/>
                      </a:xfrm>
                      <a:prstGeom prst="rect">
                        <a:avLst/>
                      </a:prstGeom>
                      <a:solidFill>
                        <a:srgbClr val="FFFF99"/>
                      </a:solidFill>
                      <a:ln>
                        <a:noFill/>
                      </a:ln>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6153" name="Text Box 9"/>
          <p:cNvSpPr txBox="1">
            <a:spLocks noChangeArrowheads="1"/>
          </p:cNvSpPr>
          <p:nvPr/>
        </p:nvSpPr>
        <p:spPr bwMode="auto">
          <a:xfrm>
            <a:off x="2699792" y="1772816"/>
            <a:ext cx="6192688" cy="707886"/>
          </a:xfrm>
          <a:prstGeom prst="rect">
            <a:avLst/>
          </a:prstGeom>
          <a:noFill/>
          <a:ln w="9525">
            <a:noFill/>
            <a:miter lim="800000"/>
            <a:headEnd/>
            <a:tailEnd/>
          </a:ln>
        </p:spPr>
        <p:txBody>
          <a:bodyPr wrap="square">
            <a:spAutoFit/>
          </a:bodyPr>
          <a:lstStyle/>
          <a:p>
            <a:r>
              <a:rPr lang="en-US" sz="2000" dirty="0" smtClean="0">
                <a:latin typeface="+mn-lt"/>
              </a:rPr>
              <a:t>Estimator of the variance of the </a:t>
            </a:r>
            <a:r>
              <a:rPr lang="en-US" sz="2000" dirty="0" err="1" smtClean="0">
                <a:latin typeface="+mn-lt"/>
              </a:rPr>
              <a:t>i-th</a:t>
            </a:r>
            <a:r>
              <a:rPr lang="en-US" sz="2000" dirty="0" smtClean="0">
                <a:latin typeface="+mn-lt"/>
              </a:rPr>
              <a:t> sample of the size </a:t>
            </a:r>
            <a:r>
              <a:rPr lang="en-US" sz="2000" dirty="0" err="1" smtClean="0"/>
              <a:t>n</a:t>
            </a:r>
            <a:r>
              <a:rPr lang="en-US" sz="2000" baseline="-25000" dirty="0" err="1" smtClean="0"/>
              <a:t>i</a:t>
            </a:r>
            <a:r>
              <a:rPr lang="en-US" sz="2000" dirty="0" smtClean="0"/>
              <a:t> </a:t>
            </a:r>
            <a:r>
              <a:rPr lang="en-US" sz="2000" dirty="0" smtClean="0">
                <a:latin typeface="+mn-lt"/>
              </a:rPr>
              <a:t>is</a:t>
            </a:r>
            <a:r>
              <a:rPr lang="en-US" sz="2000" dirty="0" smtClean="0"/>
              <a:t> </a:t>
            </a:r>
            <a:r>
              <a:rPr lang="pl-PL" sz="2000" dirty="0" smtClean="0">
                <a:latin typeface="Arial" charset="0"/>
              </a:rPr>
              <a:t>:</a:t>
            </a:r>
            <a:endParaRPr lang="en-GB" sz="2400" dirty="0"/>
          </a:p>
        </p:txBody>
      </p:sp>
    </p:spTree>
  </p:cSld>
  <p:clrMapOvr>
    <a:masterClrMapping/>
  </p:clrMapOvr>
  <p:transition>
    <p:cut/>
  </p:transition>
  <p:timing>
    <p:tnLst>
      <p:par>
        <p:cTn id="1" dur="indefinite" restart="never" nodeType="tmRoot"/>
      </p:par>
    </p:tnLst>
  </p:timing>
</p:sld>
</file>

<file path=ppt/theme/theme1.xml><?xml version="1.0" encoding="utf-8"?>
<a:theme xmlns:a="http://schemas.openxmlformats.org/drawingml/2006/main" name="Motyw pakietu Office">
  <a:themeElements>
    <a:clrScheme name="Motyw pakietu Office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000000"/>
      </a:folHlink>
    </a:clrScheme>
    <a:fontScheme name="Motyw pakietu Office">
      <a:majorFont>
        <a:latin typeface="Arial Narrow"/>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1800" b="0" i="0" u="none" strike="noStrike" cap="none" normalizeH="0" baseline="0" smtClean="0">
            <a:ln>
              <a:noFill/>
            </a:ln>
            <a:solidFill>
              <a:schemeClr val="tx1"/>
            </a:solidFill>
            <a:effectLst/>
            <a:latin typeface="Times New Roman" pitchFamily="18" charset="-1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1800" b="0" i="0" u="none" strike="noStrike" cap="none" normalizeH="0" baseline="0" smtClean="0">
            <a:ln>
              <a:noFill/>
            </a:ln>
            <a:solidFill>
              <a:schemeClr val="tx1"/>
            </a:solidFill>
            <a:effectLst/>
            <a:latin typeface="Times New Roman" pitchFamily="18" charset="-18"/>
          </a:defRPr>
        </a:defPPr>
      </a:lstStyle>
    </a:lnDef>
  </a:objectDefaults>
  <a:extraClrSchemeLst>
    <a:extraClrScheme>
      <a:clrScheme name="Motyw pakietu Office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clrMap bg1="lt1" tx1="dk1" bg2="lt2" tx2="dk2" accent1="accent1" accent2="accent2" accent3="accent3" accent4="accent4" accent5="accent5" accent6="accent6" hlink="hlink" folHlink="folHlink"/>
    </a:extraClrScheme>
    <a:extraClrScheme>
      <a:clrScheme name="Motyw pakietu Office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000000"/>
        </a:folHlink>
      </a:clrScheme>
      <a:clrMap bg1="dk2" tx1="lt1" bg2="dk1" tx2="lt2" accent1="accent1" accent2="accent2" accent3="accent3" accent4="accent4" accent5="accent5" accent6="accent6" hlink="hlink" folHlink="folHlink"/>
    </a:extraClrScheme>
    <a:extraClrScheme>
      <a:clrScheme name="Motyw pakietu Office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2303</TotalTime>
  <Words>1304</Words>
  <Application>Microsoft Office PowerPoint</Application>
  <PresentationFormat>Overhead</PresentationFormat>
  <Paragraphs>98</Paragraphs>
  <Slides>22</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22</vt:i4>
      </vt:variant>
    </vt:vector>
  </HeadingPairs>
  <TitlesOfParts>
    <vt:vector size="25" baseType="lpstr">
      <vt:lpstr>Motyw pakietu Office</vt:lpstr>
      <vt:lpstr>CorelDRAW</vt:lpstr>
      <vt:lpstr>Equation</vt:lpstr>
      <vt:lpstr>Fundamentals of Data Analysis   Lecture 6 ANOVA pt. 1</vt:lpstr>
      <vt:lpstr>Program for today</vt:lpstr>
      <vt:lpstr>Analysis of variance</vt:lpstr>
      <vt:lpstr>Analysis of variance</vt:lpstr>
      <vt:lpstr>Analysis of variance</vt:lpstr>
      <vt:lpstr>Analysis of variance</vt:lpstr>
      <vt:lpstr>Analysis of variance</vt:lpstr>
      <vt:lpstr>One factor design</vt:lpstr>
      <vt:lpstr>One factor design</vt:lpstr>
      <vt:lpstr>One factor design</vt:lpstr>
      <vt:lpstr>One factor design</vt:lpstr>
      <vt:lpstr>One factor design</vt:lpstr>
      <vt:lpstr>One factor design – null hypotehesis</vt:lpstr>
      <vt:lpstr>One factor design - verification of the hypothesis of equality of average</vt:lpstr>
      <vt:lpstr>One factor design - verification of the hypothesis of equality of average</vt:lpstr>
      <vt:lpstr>One factor design - verification of the hypothesis of equality of average</vt:lpstr>
      <vt:lpstr>One factor design - verification of the hypothesis of equality of average</vt:lpstr>
      <vt:lpstr>One factor design - verification of the hypothesis of equality of average</vt:lpstr>
      <vt:lpstr>One factor design - verification of the hypothesis of equality of average</vt:lpstr>
      <vt:lpstr>One factor design - verification of the hypothesis of equality of average</vt:lpstr>
      <vt:lpstr>One factor design - verification of the hypothesis of equality of average</vt:lpstr>
      <vt:lpstr>Thanks for attention!</vt:lpstr>
    </vt:vector>
  </TitlesOfParts>
  <Company>Instytut Fizyki PŁ</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Metody Analizy Danych Doświadczalnych   Wykład 5  "Analiza wariancji"</dc:title>
  <dc:creator>Tomasz W. Wojtatowicz</dc:creator>
  <cp:lastModifiedBy>student1</cp:lastModifiedBy>
  <cp:revision>104</cp:revision>
  <dcterms:created xsi:type="dcterms:W3CDTF">2004-02-19T16:17:01Z</dcterms:created>
  <dcterms:modified xsi:type="dcterms:W3CDTF">2014-12-04T09:14:45Z</dcterms:modified>
</cp:coreProperties>
</file>