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0" r:id="rId4"/>
    <p:sldId id="278" r:id="rId5"/>
    <p:sldId id="281" r:id="rId6"/>
    <p:sldId id="280" r:id="rId7"/>
    <p:sldId id="271" r:id="rId8"/>
    <p:sldId id="282" r:id="rId9"/>
    <p:sldId id="284" r:id="rId10"/>
    <p:sldId id="283" r:id="rId11"/>
    <p:sldId id="285" r:id="rId12"/>
    <p:sldId id="259" r:id="rId13"/>
    <p:sldId id="287" r:id="rId14"/>
    <p:sldId id="288" r:id="rId15"/>
    <p:sldId id="286" r:id="rId16"/>
    <p:sldId id="276" r:id="rId17"/>
    <p:sldId id="290" r:id="rId18"/>
    <p:sldId id="289" r:id="rId19"/>
    <p:sldId id="291" r:id="rId20"/>
    <p:sldId id="292" r:id="rId21"/>
    <p:sldId id="293" r:id="rId22"/>
    <p:sldId id="265" r:id="rId23"/>
  </p:sldIdLst>
  <p:sldSz cx="9144000" cy="6858000" type="overhead"/>
  <p:notesSz cx="6858000" cy="9144000"/>
  <p:defaultTextStyle>
    <a:defPPr>
      <a:defRPr lang="en-US"/>
    </a:defPPr>
    <a:lvl1pPr algn="l" rtl="0" eaLnBrk="0" fontAlgn="base" hangingPunct="0">
      <a:spcBef>
        <a:spcPct val="0"/>
      </a:spcBef>
      <a:spcAft>
        <a:spcPct val="0"/>
      </a:spcAft>
      <a:defRPr kumimoji="1" kern="1200">
        <a:solidFill>
          <a:schemeClr val="tx1"/>
        </a:solidFill>
        <a:latin typeface="Times New Roman" pitchFamily="18" charset="-18"/>
        <a:ea typeface="+mn-ea"/>
        <a:cs typeface="+mn-cs"/>
      </a:defRPr>
    </a:lvl1pPr>
    <a:lvl2pPr marL="457200" algn="l" rtl="0" eaLnBrk="0" fontAlgn="base" hangingPunct="0">
      <a:spcBef>
        <a:spcPct val="0"/>
      </a:spcBef>
      <a:spcAft>
        <a:spcPct val="0"/>
      </a:spcAft>
      <a:defRPr kumimoji="1" kern="1200">
        <a:solidFill>
          <a:schemeClr val="tx1"/>
        </a:solidFill>
        <a:latin typeface="Times New Roman" pitchFamily="18" charset="-18"/>
        <a:ea typeface="+mn-ea"/>
        <a:cs typeface="+mn-cs"/>
      </a:defRPr>
    </a:lvl2pPr>
    <a:lvl3pPr marL="914400" algn="l" rtl="0" eaLnBrk="0" fontAlgn="base" hangingPunct="0">
      <a:spcBef>
        <a:spcPct val="0"/>
      </a:spcBef>
      <a:spcAft>
        <a:spcPct val="0"/>
      </a:spcAft>
      <a:defRPr kumimoji="1" kern="1200">
        <a:solidFill>
          <a:schemeClr val="tx1"/>
        </a:solidFill>
        <a:latin typeface="Times New Roman" pitchFamily="18" charset="-18"/>
        <a:ea typeface="+mn-ea"/>
        <a:cs typeface="+mn-cs"/>
      </a:defRPr>
    </a:lvl3pPr>
    <a:lvl4pPr marL="1371600" algn="l" rtl="0" eaLnBrk="0" fontAlgn="base" hangingPunct="0">
      <a:spcBef>
        <a:spcPct val="0"/>
      </a:spcBef>
      <a:spcAft>
        <a:spcPct val="0"/>
      </a:spcAft>
      <a:defRPr kumimoji="1" kern="1200">
        <a:solidFill>
          <a:schemeClr val="tx1"/>
        </a:solidFill>
        <a:latin typeface="Times New Roman" pitchFamily="18" charset="-18"/>
        <a:ea typeface="+mn-ea"/>
        <a:cs typeface="+mn-cs"/>
      </a:defRPr>
    </a:lvl4pPr>
    <a:lvl5pPr marL="1828800" algn="l" rtl="0" eaLnBrk="0" fontAlgn="base" hangingPunct="0">
      <a:spcBef>
        <a:spcPct val="0"/>
      </a:spcBef>
      <a:spcAft>
        <a:spcPct val="0"/>
      </a:spcAft>
      <a:defRPr kumimoji="1" kern="1200">
        <a:solidFill>
          <a:schemeClr val="tx1"/>
        </a:solidFill>
        <a:latin typeface="Times New Roman" pitchFamily="18" charset="-18"/>
        <a:ea typeface="+mn-ea"/>
        <a:cs typeface="+mn-cs"/>
      </a:defRPr>
    </a:lvl5pPr>
    <a:lvl6pPr marL="2286000" algn="l" defTabSz="914400" rtl="0" eaLnBrk="1" latinLnBrk="0" hangingPunct="1">
      <a:defRPr kumimoji="1" kern="1200">
        <a:solidFill>
          <a:schemeClr val="tx1"/>
        </a:solidFill>
        <a:latin typeface="Times New Roman" pitchFamily="18" charset="-18"/>
        <a:ea typeface="+mn-ea"/>
        <a:cs typeface="+mn-cs"/>
      </a:defRPr>
    </a:lvl6pPr>
    <a:lvl7pPr marL="2743200" algn="l" defTabSz="914400" rtl="0" eaLnBrk="1" latinLnBrk="0" hangingPunct="1">
      <a:defRPr kumimoji="1" kern="1200">
        <a:solidFill>
          <a:schemeClr val="tx1"/>
        </a:solidFill>
        <a:latin typeface="Times New Roman" pitchFamily="18" charset="-18"/>
        <a:ea typeface="+mn-ea"/>
        <a:cs typeface="+mn-cs"/>
      </a:defRPr>
    </a:lvl7pPr>
    <a:lvl8pPr marL="3200400" algn="l" defTabSz="914400" rtl="0" eaLnBrk="1" latinLnBrk="0" hangingPunct="1">
      <a:defRPr kumimoji="1" kern="1200">
        <a:solidFill>
          <a:schemeClr val="tx1"/>
        </a:solidFill>
        <a:latin typeface="Times New Roman" pitchFamily="18" charset="-18"/>
        <a:ea typeface="+mn-ea"/>
        <a:cs typeface="+mn-cs"/>
      </a:defRPr>
    </a:lvl8pPr>
    <a:lvl9pPr marL="3657600" algn="l" defTabSz="914400" rtl="0" eaLnBrk="1" latinLnBrk="0" hangingPunct="1">
      <a:defRPr kumimoji="1" kern="1200">
        <a:solidFill>
          <a:schemeClr val="tx1"/>
        </a:solidFill>
        <a:latin typeface="Times New Roman" pitchFamily="18" charset="-1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6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FF00"/>
    <a:srgbClr val="FF33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338" y="108"/>
      </p:cViewPr>
      <p:guideLst>
        <p:guide orient="horz" pos="2160"/>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Tomasz W. Wojtatowicz</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8139A9F0-EA84-4720-B6B2-12C3E82C6F68}" type="datetime1">
              <a:rPr lang="en-US"/>
              <a:pPr/>
              <a:t>11/26/2015</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Metody Analizy Danych Doświadczalnych Wykład 1 "Na dobry początek"</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E56B7844-4C61-4B84-AC4C-6AE27A3F5408}" type="slidenum">
              <a:rPr lang="en-US"/>
              <a:pPr/>
              <a:t>‹#›</a:t>
            </a:fld>
            <a:endParaRPr lang="en-US"/>
          </a:p>
        </p:txBody>
      </p:sp>
    </p:spTree>
    <p:extLst>
      <p:ext uri="{BB962C8B-B14F-4D97-AF65-F5344CB8AC3E}">
        <p14:creationId xmlns:p14="http://schemas.microsoft.com/office/powerpoint/2010/main" val="4207030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pl-PL"/>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tekstu 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796B9FF1-5CAF-41EB-89CE-03A11F0B84C0}" type="datetime1">
              <a:rPr lang="pl-PL"/>
              <a:pPr/>
              <a:t>2015-11-26</a:t>
            </a:fld>
            <a:endParaRPr lang="pl-PL"/>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pl-PL"/>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DD023B8B-E3C6-4822-B1D9-4A8475C2C338}" type="slidenum">
              <a:rPr lang="pl-PL"/>
              <a:pPr/>
              <a:t>‹#›</a:t>
            </a:fld>
            <a:endParaRPr lang="pl-PL"/>
          </a:p>
        </p:txBody>
      </p:sp>
    </p:spTree>
    <p:extLst>
      <p:ext uri="{BB962C8B-B14F-4D97-AF65-F5344CB8AC3E}">
        <p14:creationId xmlns:p14="http://schemas.microsoft.com/office/powerpoint/2010/main" val="93458642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C7C0865E-292D-4CCB-B6AA-09A8E04C1709}" type="datetime1">
              <a:rPr lang="pl-PL"/>
              <a:pPr/>
              <a:t>2015-11-26</a:t>
            </a:fld>
            <a:endParaRPr lang="pl-PL"/>
          </a:p>
        </p:txBody>
      </p:sp>
      <p:sp>
        <p:nvSpPr>
          <p:cNvPr id="7" name="Rectangle 13"/>
          <p:cNvSpPr>
            <a:spLocks noGrp="1" noChangeArrowheads="1"/>
          </p:cNvSpPr>
          <p:nvPr>
            <p:ph type="sldNum" sz="quarter" idx="5"/>
          </p:nvPr>
        </p:nvSpPr>
        <p:spPr>
          <a:ln/>
        </p:spPr>
        <p:txBody>
          <a:bodyPr/>
          <a:lstStyle/>
          <a:p>
            <a:fld id="{86DAABFF-F407-49B2-B020-AE04C8FD3CA8}" type="slidenum">
              <a:rPr lang="pl-PL"/>
              <a:pPr/>
              <a:t>7</a:t>
            </a:fld>
            <a:endParaRPr lang="pl-PL"/>
          </a:p>
        </p:txBody>
      </p:sp>
      <p:sp>
        <p:nvSpPr>
          <p:cNvPr id="23554" name="Rectangle 2"/>
          <p:cNvSpPr>
            <a:spLocks noGrp="1" noRot="1" noChangeAspect="1" noChangeArrowheads="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96022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C7C0865E-292D-4CCB-B6AA-09A8E04C1709}" type="datetime1">
              <a:rPr lang="pl-PL"/>
              <a:pPr/>
              <a:t>2015-11-26</a:t>
            </a:fld>
            <a:endParaRPr lang="pl-PL"/>
          </a:p>
        </p:txBody>
      </p:sp>
      <p:sp>
        <p:nvSpPr>
          <p:cNvPr id="7" name="Rectangle 13"/>
          <p:cNvSpPr>
            <a:spLocks noGrp="1" noChangeArrowheads="1"/>
          </p:cNvSpPr>
          <p:nvPr>
            <p:ph type="sldNum" sz="quarter" idx="5"/>
          </p:nvPr>
        </p:nvSpPr>
        <p:spPr>
          <a:ln/>
        </p:spPr>
        <p:txBody>
          <a:bodyPr/>
          <a:lstStyle/>
          <a:p>
            <a:fld id="{86DAABFF-F407-49B2-B020-AE04C8FD3CA8}" type="slidenum">
              <a:rPr lang="pl-PL"/>
              <a:pPr/>
              <a:t>8</a:t>
            </a:fld>
            <a:endParaRPr lang="pl-PL"/>
          </a:p>
        </p:txBody>
      </p:sp>
      <p:sp>
        <p:nvSpPr>
          <p:cNvPr id="23554" name="Rectangle 2"/>
          <p:cNvSpPr>
            <a:spLocks noGrp="1" noRot="1" noChangeAspect="1" noChangeArrowheads="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7470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307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endParaRPr lang="pl-PL"/>
          </a:p>
        </p:txBody>
      </p:sp>
      <p:sp>
        <p:nvSpPr>
          <p:cNvPr id="307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3076" name="Rectangle 4"/>
          <p:cNvSpPr>
            <a:spLocks noGrp="1" noChangeArrowheads="1"/>
          </p:cNvSpPr>
          <p:nvPr>
            <p:ph type="ctrTitle" sz="quarter"/>
          </p:nvPr>
        </p:nvSpPr>
        <p:spPr>
          <a:xfrm>
            <a:off x="2743200" y="427038"/>
            <a:ext cx="6399213" cy="1401762"/>
          </a:xfrm>
        </p:spPr>
        <p:txBody>
          <a:bodyPr/>
          <a:lstStyle>
            <a:lvl1pPr>
              <a:lnSpc>
                <a:spcPct val="80000"/>
              </a:lnSpc>
              <a:defRPr/>
            </a:lvl1pPr>
          </a:lstStyle>
          <a:p>
            <a:r>
              <a:rPr lang="pl-PL"/>
              <a:t>Kliknij, aby edytować styl tytułu z Wzorca</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r>
              <a:rPr lang="pl-PL"/>
              <a:t>Kliknij, aby edytować styl podtytułu z Wzorca</a:t>
            </a:r>
          </a:p>
        </p:txBody>
      </p:sp>
      <p:sp>
        <p:nvSpPr>
          <p:cNvPr id="3078" name="Rectangle 6"/>
          <p:cNvSpPr>
            <a:spLocks noGrp="1" noChangeArrowheads="1"/>
          </p:cNvSpPr>
          <p:nvPr>
            <p:ph type="dt" sz="quarter" idx="2"/>
          </p:nvPr>
        </p:nvSpPr>
        <p:spPr>
          <a:xfrm>
            <a:off x="304800" y="6248400"/>
            <a:ext cx="2514600" cy="457200"/>
          </a:xfrm>
        </p:spPr>
        <p:txBody>
          <a:bodyPr/>
          <a:lstStyle>
            <a:lvl1pPr>
              <a:defRPr/>
            </a:lvl1pPr>
          </a:lstStyle>
          <a:p>
            <a:endParaRPr lang="pl-PL"/>
          </a:p>
        </p:txBody>
      </p:sp>
      <p:sp>
        <p:nvSpPr>
          <p:cNvPr id="3079" name="Rectangle 7"/>
          <p:cNvSpPr>
            <a:spLocks noGrp="1" noChangeArrowheads="1"/>
          </p:cNvSpPr>
          <p:nvPr>
            <p:ph type="ftr" sz="quarter" idx="3"/>
          </p:nvPr>
        </p:nvSpPr>
        <p:spPr>
          <a:xfrm>
            <a:off x="3200400" y="6248400"/>
            <a:ext cx="3505200" cy="457200"/>
          </a:xfrm>
        </p:spPr>
        <p:txBody>
          <a:bodyPr/>
          <a:lstStyle>
            <a:lvl1pPr>
              <a:defRPr/>
            </a:lvl1pPr>
          </a:lstStyle>
          <a:p>
            <a:endParaRPr lang="pl-PL"/>
          </a:p>
        </p:txBody>
      </p:sp>
      <p:sp>
        <p:nvSpPr>
          <p:cNvPr id="3080" name="Rectangle 8"/>
          <p:cNvSpPr>
            <a:spLocks noGrp="1" noChangeArrowheads="1"/>
          </p:cNvSpPr>
          <p:nvPr>
            <p:ph type="sldNum" sz="quarter" idx="4"/>
          </p:nvPr>
        </p:nvSpPr>
        <p:spPr/>
        <p:txBody>
          <a:bodyPr/>
          <a:lstStyle>
            <a:lvl1pPr>
              <a:defRPr/>
            </a:lvl1pPr>
          </a:lstStyle>
          <a:p>
            <a:fld id="{56BBFD42-9B1A-4F26-BB8F-64E05532FCDC}"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00BD3643-6AC1-4C2C-99DA-5B571308EEAC}"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391400" y="457200"/>
            <a:ext cx="1524000" cy="56388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2819400" y="457200"/>
            <a:ext cx="4419600" cy="5638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9C240BE-1734-4679-A205-12DA586C70D5}"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76243B5A-5B6E-492A-B07B-9D68F4366B2F}"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7BB234E-FF94-4F79-A48A-573B82D0DD7F}"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5E0CB05A-8034-4D9B-813B-65F4C3B588AD}"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E769E631-890E-42AD-B89F-B47C9666A510}"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88259123-9AD2-4972-A083-D274F6D3C80B}"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CB31E5FC-3D3A-41B8-B8B9-23038180369A}"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22580F03-63D7-46DB-A047-A44DE9354AF1}"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B659777A-E474-4688-B66B-AFAB7B97D9E4}"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1027" name="Rectangle 3"/>
          <p:cNvSpPr>
            <a:spLocks noGrp="1" noChangeArrowheads="1"/>
          </p:cNvSpPr>
          <p:nvPr>
            <p:ph type="title"/>
          </p:nvPr>
        </p:nvSpPr>
        <p:spPr bwMode="auto">
          <a:xfrm>
            <a:off x="2819400" y="457200"/>
            <a:ext cx="6096000" cy="1219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pl-PL" smtClean="0"/>
              <a:t>Kliknij, aby edytować styl tytułu z Wzorca</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pl-PL" smtClean="0"/>
              <a:t>Kliknij, aby edytować style tekstu</a:t>
            </a:r>
            <a:br>
              <a:rPr lang="pl-PL" smtClean="0"/>
            </a:br>
            <a:r>
              <a:rPr lang="pl-PL" smtClean="0"/>
              <a:t>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9" name="Rectangle 5"/>
          <p:cNvSpPr>
            <a:spLocks noGrp="1" noChangeArrowheads="1"/>
          </p:cNvSpPr>
          <p:nvPr>
            <p:ph type="dt" sz="half" idx="2"/>
          </p:nvPr>
        </p:nvSpPr>
        <p:spPr bwMode="auto">
          <a:xfrm>
            <a:off x="304800" y="6248400"/>
            <a:ext cx="2438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pl-PL"/>
          </a:p>
        </p:txBody>
      </p:sp>
      <p:sp>
        <p:nvSpPr>
          <p:cNvPr id="1030" name="Rectangle 6"/>
          <p:cNvSpPr>
            <a:spLocks noGrp="1" noChangeArrowheads="1"/>
          </p:cNvSpPr>
          <p:nvPr>
            <p:ph type="ftr" sz="quarter" idx="3"/>
          </p:nvPr>
        </p:nvSpPr>
        <p:spPr bwMode="auto">
          <a:xfrm>
            <a:off x="3429000" y="6248400"/>
            <a:ext cx="3200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pl-PL"/>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F908F670-FFCE-4DE9-B2D3-5C7C15513B89}" type="slidenum">
              <a:rPr lang="pl-PL"/>
              <a:pPr/>
              <a:t>‹#›</a:t>
            </a:fld>
            <a:endParaRPr lang="pl-P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Dokument_programu_Microsoft_Word_97_20031.doc"/><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744787" y="1412776"/>
            <a:ext cx="6399213" cy="4191000"/>
          </a:xfrm>
          <a:noFill/>
          <a:ln/>
        </p:spPr>
        <p:txBody>
          <a:bodyPr/>
          <a:lstStyle/>
          <a:p>
            <a:pPr algn="ctr"/>
            <a:r>
              <a:rPr lang="pl-PL" dirty="0" smtClean="0"/>
              <a:t>Fundamentals of Data Analysis</a:t>
            </a:r>
            <a:r>
              <a:rPr lang="pl-PL" dirty="0"/>
              <a:t/>
            </a:r>
            <a:br>
              <a:rPr lang="pl-PL" dirty="0"/>
            </a:br>
            <a:r>
              <a:rPr lang="pl-PL" dirty="0"/>
              <a:t/>
            </a:r>
            <a:br>
              <a:rPr lang="pl-PL" dirty="0"/>
            </a:br>
            <a:r>
              <a:rPr lang="pl-PL" dirty="0"/>
              <a:t> </a:t>
            </a:r>
            <a:r>
              <a:rPr lang="pl-PL" dirty="0" err="1" smtClean="0">
                <a:solidFill>
                  <a:srgbClr val="009999"/>
                </a:solidFill>
              </a:rPr>
              <a:t>Lecture</a:t>
            </a:r>
            <a:r>
              <a:rPr lang="pl-PL" smtClean="0">
                <a:solidFill>
                  <a:srgbClr val="009999"/>
                </a:solidFill>
              </a:rPr>
              <a:t> </a:t>
            </a:r>
            <a:r>
              <a:rPr lang="pl-PL" smtClean="0">
                <a:solidFill>
                  <a:srgbClr val="009999"/>
                </a:solidFill>
              </a:rPr>
              <a:t>8</a:t>
            </a:r>
            <a:r>
              <a:rPr lang="pl-PL" dirty="0">
                <a:solidFill>
                  <a:srgbClr val="009999"/>
                </a:solidFill>
              </a:rPr>
              <a:t/>
            </a:r>
            <a:br>
              <a:rPr lang="pl-PL" dirty="0">
                <a:solidFill>
                  <a:srgbClr val="009999"/>
                </a:solidFill>
              </a:rPr>
            </a:br>
            <a:r>
              <a:rPr lang="pl-PL" dirty="0"/>
              <a:t> </a:t>
            </a:r>
            <a:br>
              <a:rPr lang="pl-PL" dirty="0"/>
            </a:br>
            <a:r>
              <a:rPr lang="en-US" sz="4400" dirty="0" smtClean="0"/>
              <a:t>Management of data </a:t>
            </a:r>
            <a:r>
              <a:rPr lang="pl-PL" sz="4400" dirty="0" err="1" smtClean="0"/>
              <a:t>sets</a:t>
            </a:r>
            <a:r>
              <a:rPr lang="en-US" sz="4400" dirty="0" smtClean="0"/>
              <a:t> and improving the precision of measurement</a:t>
            </a:r>
            <a:endParaRPr lang="pl-PL" sz="4400" dirty="0"/>
          </a:p>
        </p:txBody>
      </p:sp>
      <p:pic>
        <p:nvPicPr>
          <p:cNvPr id="4100"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Thick</a:t>
            </a:r>
            <a:r>
              <a:rPr lang="pl-PL" dirty="0" smtClean="0"/>
              <a:t> </a:t>
            </a:r>
            <a:r>
              <a:rPr lang="pl-PL" dirty="0" err="1" smtClean="0"/>
              <a:t>Error</a:t>
            </a:r>
            <a:r>
              <a:rPr lang="pl-PL" dirty="0" smtClean="0"/>
              <a:t> Law</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64" name="Text Box 20"/>
          <p:cNvSpPr txBox="1">
            <a:spLocks noChangeArrowheads="1"/>
          </p:cNvSpPr>
          <p:nvPr/>
        </p:nvSpPr>
        <p:spPr bwMode="auto">
          <a:xfrm>
            <a:off x="2895600" y="1628800"/>
            <a:ext cx="6248400" cy="3785652"/>
          </a:xfrm>
          <a:prstGeom prst="rect">
            <a:avLst/>
          </a:prstGeom>
          <a:noFill/>
          <a:ln w="9525">
            <a:noFill/>
            <a:miter lim="800000"/>
            <a:headEnd/>
            <a:tailEnd/>
          </a:ln>
        </p:spPr>
        <p:txBody>
          <a:bodyPr>
            <a:spAutoFit/>
          </a:bodyPr>
          <a:lstStyle/>
          <a:p>
            <a:r>
              <a:rPr lang="pl-PL" sz="2400" dirty="0" smtClean="0">
                <a:latin typeface="+mn-lt"/>
              </a:rPr>
              <a:t>Law</a:t>
            </a:r>
            <a:r>
              <a:rPr lang="en-US" sz="2400" dirty="0" smtClean="0">
                <a:latin typeface="+mn-lt"/>
              </a:rPr>
              <a:t> of thick error is simplified (coarse) t-test, for which the confidence level can be estimated as not less than 0.999 for the proper determination of the standard deviation, in other cases will be closer to 0.95. This test is rarely used, usually when no other procedures. Often, the standard deviation in this case is calculated </a:t>
            </a:r>
            <a:r>
              <a:rPr lang="pl-PL" sz="2400" dirty="0" err="1" smtClean="0">
                <a:latin typeface="+mn-lt"/>
              </a:rPr>
              <a:t>after</a:t>
            </a:r>
            <a:r>
              <a:rPr lang="pl-PL" sz="2400" dirty="0" smtClean="0">
                <a:latin typeface="+mn-lt"/>
              </a:rPr>
              <a:t> </a:t>
            </a:r>
            <a:r>
              <a:rPr lang="en-US" sz="2400" dirty="0" smtClean="0">
                <a:latin typeface="+mn-lt"/>
              </a:rPr>
              <a:t>rejection of all suspicious points, and then the verification</a:t>
            </a:r>
            <a:r>
              <a:rPr lang="pl-PL" sz="2400" dirty="0" smtClean="0">
                <a:latin typeface="+mn-lt"/>
              </a:rPr>
              <a:t> </a:t>
            </a:r>
            <a:r>
              <a:rPr lang="pl-PL" sz="2400" dirty="0" err="1" smtClean="0">
                <a:latin typeface="+mn-lt"/>
              </a:rPr>
              <a:t>is</a:t>
            </a:r>
            <a:r>
              <a:rPr lang="pl-PL" sz="2400" dirty="0" smtClean="0">
                <a:latin typeface="+mn-lt"/>
              </a:rPr>
              <a:t> </a:t>
            </a:r>
            <a:r>
              <a:rPr lang="pl-PL" sz="2400" dirty="0" err="1" smtClean="0">
                <a:latin typeface="+mn-lt"/>
              </a:rPr>
              <a:t>performed</a:t>
            </a:r>
            <a:r>
              <a:rPr lang="en-US" sz="2400" dirty="0" smtClean="0">
                <a:latin typeface="+mn-lt"/>
              </a:rPr>
              <a:t>.</a:t>
            </a:r>
            <a:endParaRPr lang="en-GB" sz="2400" dirty="0">
              <a:latin typeface="+mn-lt"/>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Thick</a:t>
            </a:r>
            <a:r>
              <a:rPr lang="pl-PL" dirty="0" smtClean="0"/>
              <a:t> </a:t>
            </a:r>
            <a:r>
              <a:rPr lang="pl-PL" dirty="0" err="1" smtClean="0"/>
              <a:t>Error</a:t>
            </a:r>
            <a:r>
              <a:rPr lang="pl-PL" dirty="0" smtClean="0"/>
              <a:t> Law</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65" name="Text Box 21"/>
          <p:cNvSpPr txBox="1">
            <a:spLocks noChangeArrowheads="1"/>
          </p:cNvSpPr>
          <p:nvPr/>
        </p:nvSpPr>
        <p:spPr bwMode="auto">
          <a:xfrm>
            <a:off x="2915816" y="1628800"/>
            <a:ext cx="5943600" cy="4154984"/>
          </a:xfrm>
          <a:prstGeom prst="rect">
            <a:avLst/>
          </a:prstGeom>
          <a:noFill/>
          <a:ln w="9525">
            <a:noFill/>
            <a:miter lim="800000"/>
            <a:headEnd/>
            <a:tailEnd/>
          </a:ln>
        </p:spPr>
        <p:txBody>
          <a:bodyPr>
            <a:spAutoFit/>
          </a:bodyPr>
          <a:lstStyle/>
          <a:p>
            <a:r>
              <a:rPr lang="en-US" sz="2400" dirty="0" smtClean="0">
                <a:latin typeface="+mn-lt"/>
              </a:rPr>
              <a:t>This test is particularly useful when preparing a graph of the measurement results set. After rejecting the bad points we can graphically or by the method of least squares lead the curve best mapping the location of measurement points. Standard deviations for the drawn points or curve drawn between them should be allowed to determine whether the rejected points are in the range M &lt;4</a:t>
            </a:r>
            <a:r>
              <a:rPr lang="pl-PL" sz="2400" dirty="0" smtClean="0">
                <a:latin typeface="+mn-lt"/>
              </a:rPr>
              <a:t>.</a:t>
            </a:r>
            <a:r>
              <a:rPr lang="en-US" sz="2400" dirty="0" smtClean="0">
                <a:latin typeface="+mn-lt"/>
              </a:rPr>
              <a:t> If so, we need to enable them to set and the curve.</a:t>
            </a:r>
            <a:endParaRPr lang="en-GB" sz="2400" dirty="0">
              <a:latin typeface="+mn-lt"/>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62200" y="381000"/>
            <a:ext cx="6096000" cy="1143000"/>
          </a:xfrm>
          <a:noFill/>
          <a:ln/>
        </p:spPr>
        <p:txBody>
          <a:bodyPr anchor="ctr"/>
          <a:lstStyle/>
          <a:p>
            <a:r>
              <a:rPr lang="pl-PL" dirty="0" err="1" smtClean="0"/>
              <a:t>Testing</a:t>
            </a:r>
            <a:r>
              <a:rPr lang="pl-PL" dirty="0" smtClean="0"/>
              <a:t> of data </a:t>
            </a:r>
            <a:r>
              <a:rPr lang="pl-PL" dirty="0" err="1" smtClean="0"/>
              <a:t>sets</a:t>
            </a:r>
            <a:r>
              <a:rPr lang="pl-PL" dirty="0" smtClean="0"/>
              <a:t> - </a:t>
            </a:r>
            <a:r>
              <a:rPr lang="pl-PL" dirty="0" err="1" smtClean="0"/>
              <a:t>Dixon’s</a:t>
            </a:r>
            <a:r>
              <a:rPr lang="pl-PL" dirty="0" smtClean="0"/>
              <a:t> test</a:t>
            </a:r>
            <a:endParaRPr lang="pl-PL" dirty="0"/>
          </a:p>
        </p:txBody>
      </p:sp>
      <p:pic>
        <p:nvPicPr>
          <p:cNvPr id="7172"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7184" name="Text Box 16"/>
          <p:cNvSpPr txBox="1">
            <a:spLocks noChangeArrowheads="1"/>
          </p:cNvSpPr>
          <p:nvPr/>
        </p:nvSpPr>
        <p:spPr bwMode="auto">
          <a:xfrm>
            <a:off x="3048000" y="1988840"/>
            <a:ext cx="5700464" cy="4154984"/>
          </a:xfrm>
          <a:prstGeom prst="rect">
            <a:avLst/>
          </a:prstGeom>
          <a:noFill/>
          <a:ln w="9525">
            <a:noFill/>
            <a:miter lim="800000"/>
            <a:headEnd/>
            <a:tailEnd/>
          </a:ln>
        </p:spPr>
        <p:txBody>
          <a:bodyPr wrap="square">
            <a:spAutoFit/>
          </a:bodyPr>
          <a:lstStyle/>
          <a:p>
            <a:r>
              <a:rPr lang="en-US" sz="2400" dirty="0" smtClean="0">
                <a:latin typeface="+mn-lt"/>
              </a:rPr>
              <a:t>This test is also used to find abnormal measurement values ​​in measurements series and is easy to use because of the simplicity of the calculations necessary to perform. It is assumed </a:t>
            </a:r>
            <a:r>
              <a:rPr lang="pl-PL" sz="2400" dirty="0" err="1" smtClean="0">
                <a:latin typeface="+mn-lt"/>
              </a:rPr>
              <a:t>that</a:t>
            </a:r>
            <a:r>
              <a:rPr lang="pl-PL" sz="2400" dirty="0" smtClean="0">
                <a:latin typeface="+mn-lt"/>
              </a:rPr>
              <a:t> </a:t>
            </a:r>
            <a:r>
              <a:rPr lang="en-US" sz="2400" dirty="0" smtClean="0">
                <a:latin typeface="+mn-lt"/>
              </a:rPr>
              <a:t>we do not know </a:t>
            </a:r>
            <a:r>
              <a:rPr lang="pl-PL" sz="2400" dirty="0" err="1" smtClean="0">
                <a:latin typeface="+mn-lt"/>
              </a:rPr>
              <a:t>mean</a:t>
            </a:r>
            <a:r>
              <a:rPr lang="pl-PL" sz="2400" dirty="0" smtClean="0">
                <a:latin typeface="+mn-lt"/>
              </a:rPr>
              <a:t> </a:t>
            </a:r>
            <a:r>
              <a:rPr lang="en-US" sz="2400" dirty="0" smtClean="0">
                <a:latin typeface="+mn-lt"/>
              </a:rPr>
              <a:t>value ​​of the measured series or the standard deviation and the set of measured values ​​is our only source of information. However, we accept the assumption that these values ​​are normally distributed.</a:t>
            </a:r>
            <a:endParaRPr lang="en-GB" sz="2400" dirty="0">
              <a:latin typeface="+mn-l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7184"/>
                                        </p:tgtEl>
                                        <p:attrNameLst>
                                          <p:attrName>style.visibility</p:attrName>
                                        </p:attrNameLst>
                                      </p:cBhvr>
                                      <p:to>
                                        <p:strVal val="visible"/>
                                      </p:to>
                                    </p:set>
                                    <p:anim calcmode="lin" valueType="num">
                                      <p:cBhvr additive="base">
                                        <p:cTn id="7" dur="500" fill="hold"/>
                                        <p:tgtEl>
                                          <p:spTgt spid="7184"/>
                                        </p:tgtEl>
                                        <p:attrNameLst>
                                          <p:attrName>ppt_x</p:attrName>
                                        </p:attrNameLst>
                                      </p:cBhvr>
                                      <p:tavLst>
                                        <p:tav tm="0">
                                          <p:val>
                                            <p:strVal val="1+#ppt_w/2"/>
                                          </p:val>
                                        </p:tav>
                                        <p:tav tm="100000">
                                          <p:val>
                                            <p:strVal val="#ppt_x"/>
                                          </p:val>
                                        </p:tav>
                                      </p:tavLst>
                                    </p:anim>
                                    <p:anim calcmode="lin" valueType="num">
                                      <p:cBhvr additive="base">
                                        <p:cTn id="8" dur="500" fill="hold"/>
                                        <p:tgtEl>
                                          <p:spTgt spid="718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718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62200" y="381000"/>
            <a:ext cx="6096000" cy="1143000"/>
          </a:xfrm>
          <a:noFill/>
          <a:ln/>
        </p:spPr>
        <p:txBody>
          <a:bodyPr anchor="ctr"/>
          <a:lstStyle/>
          <a:p>
            <a:r>
              <a:rPr lang="pl-PL" dirty="0" err="1" smtClean="0"/>
              <a:t>Testing</a:t>
            </a:r>
            <a:r>
              <a:rPr lang="pl-PL" dirty="0" smtClean="0"/>
              <a:t> of data </a:t>
            </a:r>
            <a:r>
              <a:rPr lang="pl-PL" dirty="0" err="1" smtClean="0"/>
              <a:t>sets</a:t>
            </a:r>
            <a:r>
              <a:rPr lang="pl-PL" dirty="0" smtClean="0"/>
              <a:t> - </a:t>
            </a:r>
            <a:r>
              <a:rPr lang="pl-PL" dirty="0" err="1" smtClean="0"/>
              <a:t>Dixon’s</a:t>
            </a:r>
            <a:r>
              <a:rPr lang="pl-PL" dirty="0" smtClean="0"/>
              <a:t> test</a:t>
            </a:r>
            <a:endParaRPr lang="pl-PL" dirty="0"/>
          </a:p>
        </p:txBody>
      </p:sp>
      <p:pic>
        <p:nvPicPr>
          <p:cNvPr id="7172"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7185" name="Text Box 17"/>
          <p:cNvSpPr txBox="1">
            <a:spLocks noChangeArrowheads="1"/>
          </p:cNvSpPr>
          <p:nvPr/>
        </p:nvSpPr>
        <p:spPr bwMode="auto">
          <a:xfrm>
            <a:off x="2971800" y="1700808"/>
            <a:ext cx="5992688" cy="4154984"/>
          </a:xfrm>
          <a:prstGeom prst="rect">
            <a:avLst/>
          </a:prstGeom>
          <a:noFill/>
          <a:ln w="9525">
            <a:noFill/>
            <a:miter lim="800000"/>
            <a:headEnd/>
            <a:tailEnd/>
          </a:ln>
        </p:spPr>
        <p:txBody>
          <a:bodyPr wrap="square">
            <a:spAutoFit/>
          </a:bodyPr>
          <a:lstStyle/>
          <a:p>
            <a:r>
              <a:rPr lang="en-US" sz="2400" dirty="0" smtClean="0">
                <a:latin typeface="+mn-lt"/>
              </a:rPr>
              <a:t>To perform the Dixons test </a:t>
            </a:r>
            <a:r>
              <a:rPr lang="pl-PL" sz="2400" dirty="0" err="1" smtClean="0">
                <a:latin typeface="+mn-lt"/>
              </a:rPr>
              <a:t>the</a:t>
            </a:r>
            <a:r>
              <a:rPr lang="pl-PL" sz="2400" dirty="0" smtClean="0">
                <a:latin typeface="+mn-lt"/>
              </a:rPr>
              <a:t> </a:t>
            </a:r>
            <a:r>
              <a:rPr lang="pl-PL" sz="2400" dirty="0" err="1" smtClean="0">
                <a:latin typeface="+mn-lt"/>
              </a:rPr>
              <a:t>measurement</a:t>
            </a:r>
            <a:r>
              <a:rPr lang="pl-PL" sz="2400" dirty="0" smtClean="0">
                <a:latin typeface="+mn-lt"/>
              </a:rPr>
              <a:t> </a:t>
            </a:r>
            <a:r>
              <a:rPr lang="en-US" sz="2400" dirty="0" smtClean="0">
                <a:latin typeface="+mn-lt"/>
              </a:rPr>
              <a:t>points </a:t>
            </a:r>
            <a:r>
              <a:rPr lang="pl-PL" sz="2400" dirty="0" err="1" smtClean="0">
                <a:latin typeface="+mn-lt"/>
              </a:rPr>
              <a:t>are</a:t>
            </a:r>
            <a:r>
              <a:rPr lang="pl-PL" sz="2400" dirty="0" smtClean="0">
                <a:latin typeface="+mn-lt"/>
              </a:rPr>
              <a:t> </a:t>
            </a:r>
            <a:r>
              <a:rPr lang="en-US" sz="2400" dirty="0" smtClean="0">
                <a:latin typeface="+mn-lt"/>
              </a:rPr>
              <a:t>arranged from smallest to largest, then for assumed level of confidence is calculated Dixons critical ratio </a:t>
            </a:r>
            <a:r>
              <a:rPr lang="en-US" sz="2400" dirty="0" smtClean="0"/>
              <a:t>r</a:t>
            </a:r>
            <a:r>
              <a:rPr lang="en-US" sz="2400" dirty="0" smtClean="0">
                <a:latin typeface="+mn-lt"/>
              </a:rPr>
              <a:t>, whereby depending on the number of measurement points in a series different equations are used. Then check in tables critical value </a:t>
            </a:r>
            <a:r>
              <a:rPr lang="pl-PL" sz="2400" dirty="0" err="1" smtClean="0"/>
              <a:t>r</a:t>
            </a:r>
            <a:r>
              <a:rPr lang="pl-PL" sz="2400" baseline="-25000" dirty="0" err="1" smtClean="0"/>
              <a:t>cr</a:t>
            </a:r>
            <a:r>
              <a:rPr lang="en-US" sz="2400" dirty="0" smtClean="0"/>
              <a:t> </a:t>
            </a:r>
            <a:r>
              <a:rPr lang="en-US" sz="2400" dirty="0" smtClean="0">
                <a:latin typeface="+mn-lt"/>
              </a:rPr>
              <a:t>for the assumed level of confidence, and if the calculated value is greater than the critical value shown in the table, remove the </a:t>
            </a:r>
            <a:r>
              <a:rPr lang="pl-PL" sz="2400" dirty="0" err="1" smtClean="0">
                <a:latin typeface="+mn-lt"/>
              </a:rPr>
              <a:t>suspect</a:t>
            </a:r>
            <a:r>
              <a:rPr lang="en-US" sz="2400" dirty="0" smtClean="0">
                <a:latin typeface="+mn-lt"/>
              </a:rPr>
              <a:t> point.</a:t>
            </a:r>
            <a:endParaRPr lang="en-GB" sz="2400" dirty="0">
              <a:latin typeface="+mn-lt"/>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62200" y="381000"/>
            <a:ext cx="6096000" cy="1143000"/>
          </a:xfrm>
          <a:noFill/>
          <a:ln/>
        </p:spPr>
        <p:txBody>
          <a:bodyPr anchor="ctr"/>
          <a:lstStyle/>
          <a:p>
            <a:r>
              <a:rPr lang="pl-PL" dirty="0" err="1" smtClean="0"/>
              <a:t>Testing</a:t>
            </a:r>
            <a:r>
              <a:rPr lang="pl-PL" dirty="0" smtClean="0"/>
              <a:t> of data </a:t>
            </a:r>
            <a:r>
              <a:rPr lang="pl-PL" dirty="0" err="1" smtClean="0"/>
              <a:t>sets</a:t>
            </a:r>
            <a:r>
              <a:rPr lang="pl-PL" dirty="0" smtClean="0"/>
              <a:t> - </a:t>
            </a:r>
            <a:r>
              <a:rPr lang="pl-PL" dirty="0" err="1" smtClean="0"/>
              <a:t>Dixon’s</a:t>
            </a:r>
            <a:r>
              <a:rPr lang="pl-PL" dirty="0" smtClean="0"/>
              <a:t> test</a:t>
            </a:r>
            <a:endParaRPr lang="pl-PL" dirty="0"/>
          </a:p>
        </p:txBody>
      </p:sp>
      <p:pic>
        <p:nvPicPr>
          <p:cNvPr id="7172"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graphicFrame>
        <p:nvGraphicFramePr>
          <p:cNvPr id="29696" name="Object 0"/>
          <p:cNvGraphicFramePr>
            <a:graphicFrameLocks noChangeAspect="1"/>
          </p:cNvGraphicFramePr>
          <p:nvPr/>
        </p:nvGraphicFramePr>
        <p:xfrm>
          <a:off x="-180528" y="1628800"/>
          <a:ext cx="10531117" cy="3816424"/>
        </p:xfrm>
        <a:graphic>
          <a:graphicData uri="http://schemas.openxmlformats.org/presentationml/2006/ole">
            <mc:AlternateContent xmlns:mc="http://schemas.openxmlformats.org/markup-compatibility/2006">
              <mc:Choice xmlns:v="urn:schemas-microsoft-com:vml" Requires="v">
                <p:oleObj spid="_x0000_s36868" name="Document" r:id="rId5" imgW="6096501" imgH="2208417" progId="Word.Document.8">
                  <p:embed/>
                </p:oleObj>
              </mc:Choice>
              <mc:Fallback>
                <p:oleObj name="Document" r:id="rId5" imgW="6096501" imgH="2208417" progId="Word.Document.8">
                  <p:embed/>
                  <p:pic>
                    <p:nvPicPr>
                      <p:cNvPr id="0" name="Object 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528" y="1628800"/>
                        <a:ext cx="10531117"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9696"/>
                                        </p:tgtEl>
                                        <p:attrNameLst>
                                          <p:attrName>style.visibility</p:attrName>
                                        </p:attrNameLst>
                                      </p:cBhvr>
                                      <p:to>
                                        <p:strVal val="visible"/>
                                      </p:to>
                                    </p:set>
                                    <p:anim calcmode="lin" valueType="num">
                                      <p:cBhvr additive="base">
                                        <p:cTn id="7" dur="500" fill="hold"/>
                                        <p:tgtEl>
                                          <p:spTgt spid="29696"/>
                                        </p:tgtEl>
                                        <p:attrNameLst>
                                          <p:attrName>ppt_x</p:attrName>
                                        </p:attrNameLst>
                                      </p:cBhvr>
                                      <p:tavLst>
                                        <p:tav tm="0">
                                          <p:val>
                                            <p:strVal val="1+#ppt_w/2"/>
                                          </p:val>
                                        </p:tav>
                                        <p:tav tm="100000">
                                          <p:val>
                                            <p:strVal val="#ppt_x"/>
                                          </p:val>
                                        </p:tav>
                                      </p:tavLst>
                                    </p:anim>
                                    <p:anim calcmode="lin" valueType="num">
                                      <p:cBhvr additive="base">
                                        <p:cTn id="8" dur="500" fill="hold"/>
                                        <p:tgtEl>
                                          <p:spTgt spid="29696"/>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969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62200" y="381000"/>
            <a:ext cx="6096000" cy="1143000"/>
          </a:xfrm>
          <a:noFill/>
          <a:ln/>
        </p:spPr>
        <p:txBody>
          <a:bodyPr anchor="ctr"/>
          <a:lstStyle/>
          <a:p>
            <a:r>
              <a:rPr lang="pl-PL" dirty="0" err="1" smtClean="0"/>
              <a:t>Testing</a:t>
            </a:r>
            <a:r>
              <a:rPr lang="pl-PL" dirty="0" smtClean="0"/>
              <a:t> of data </a:t>
            </a:r>
            <a:r>
              <a:rPr lang="pl-PL" dirty="0" err="1" smtClean="0"/>
              <a:t>sets</a:t>
            </a:r>
            <a:r>
              <a:rPr lang="pl-PL" dirty="0" smtClean="0"/>
              <a:t> - </a:t>
            </a:r>
            <a:r>
              <a:rPr lang="pl-PL" dirty="0" err="1" smtClean="0"/>
              <a:t>Dixon’s</a:t>
            </a:r>
            <a:r>
              <a:rPr lang="pl-PL" dirty="0" smtClean="0"/>
              <a:t> test</a:t>
            </a:r>
            <a:endParaRPr lang="pl-PL" dirty="0"/>
          </a:p>
        </p:txBody>
      </p:sp>
      <p:pic>
        <p:nvPicPr>
          <p:cNvPr id="7172"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7187" name="Text Box 19"/>
          <p:cNvSpPr txBox="1">
            <a:spLocks noChangeArrowheads="1"/>
          </p:cNvSpPr>
          <p:nvPr/>
        </p:nvSpPr>
        <p:spPr bwMode="auto">
          <a:xfrm>
            <a:off x="2771800" y="1844824"/>
            <a:ext cx="6172200" cy="4524315"/>
          </a:xfrm>
          <a:prstGeom prst="rect">
            <a:avLst/>
          </a:prstGeom>
          <a:noFill/>
          <a:ln w="9525">
            <a:noFill/>
            <a:miter lim="800000"/>
            <a:headEnd/>
            <a:tailEnd/>
          </a:ln>
        </p:spPr>
        <p:txBody>
          <a:bodyPr>
            <a:spAutoFit/>
          </a:bodyPr>
          <a:lstStyle/>
          <a:p>
            <a:r>
              <a:rPr lang="en-US" sz="2400" dirty="0" smtClean="0">
                <a:latin typeface="+mn-lt"/>
              </a:rPr>
              <a:t>After the rejection of point, make sure that not even a point is suspect, even though the occurrence erroneous points twice in the series of measurements is unlikely. With larger number of points significantly different from other measurements according to Dixons test indicates the use of the wrong method of measurement. However, always keep in mind that the data represent one's time and money, and can not be lightly cast aside, although the use of tests is quick and easy.</a:t>
            </a:r>
            <a:endParaRPr lang="en-GB" sz="2400" dirty="0">
              <a:latin typeface="+mn-lt"/>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743200" y="304800"/>
            <a:ext cx="6096000" cy="990600"/>
          </a:xfrm>
        </p:spPr>
        <p:txBody>
          <a:bodyPr/>
          <a:lstStyle/>
          <a:p>
            <a:r>
              <a:rPr lang="pl-PL" dirty="0" err="1" smtClean="0"/>
              <a:t>Testing</a:t>
            </a:r>
            <a:r>
              <a:rPr lang="pl-PL" dirty="0" smtClean="0"/>
              <a:t> od data </a:t>
            </a:r>
            <a:r>
              <a:rPr lang="pl-PL" dirty="0" err="1" smtClean="0"/>
              <a:t>sets</a:t>
            </a:r>
            <a:r>
              <a:rPr lang="pl-PL" dirty="0" smtClean="0"/>
              <a:t> – </a:t>
            </a:r>
            <a:r>
              <a:rPr lang="pl-PL" dirty="0" err="1" smtClean="0"/>
              <a:t>Grubbs</a:t>
            </a:r>
            <a:r>
              <a:rPr lang="pl-PL" dirty="0" smtClean="0"/>
              <a:t>’ test</a:t>
            </a:r>
            <a:endParaRPr lang="en-GB" dirty="0"/>
          </a:p>
        </p:txBody>
      </p:sp>
      <p:pic>
        <p:nvPicPr>
          <p:cNvPr id="27651" name="Picture 1027"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7652" name="Rectangle 1028"/>
          <p:cNvSpPr>
            <a:spLocks noGrp="1" noChangeArrowheads="1"/>
          </p:cNvSpPr>
          <p:nvPr>
            <p:ph type="body" idx="1"/>
          </p:nvPr>
        </p:nvSpPr>
        <p:spPr>
          <a:xfrm>
            <a:off x="2895600" y="1524000"/>
            <a:ext cx="6019800" cy="4419600"/>
          </a:xfrm>
        </p:spPr>
        <p:txBody>
          <a:bodyPr/>
          <a:lstStyle/>
          <a:p>
            <a:pPr algn="just">
              <a:buNone/>
            </a:pPr>
            <a:r>
              <a:rPr lang="en-US" sz="2000" dirty="0" smtClean="0"/>
              <a:t>The procedure is as follows </a:t>
            </a:r>
            <a:r>
              <a:rPr lang="pl-PL" sz="2000" dirty="0" smtClean="0">
                <a:latin typeface="Times New Roman" pitchFamily="18" charset="-18"/>
              </a:rPr>
              <a:t>: </a:t>
            </a:r>
            <a:endParaRPr lang="pl-PL" sz="2000" dirty="0">
              <a:latin typeface="Times New Roman" pitchFamily="18" charset="-18"/>
            </a:endParaRPr>
          </a:p>
          <a:p>
            <a:pPr algn="just">
              <a:buNone/>
            </a:pPr>
            <a:r>
              <a:rPr lang="pl-PL" sz="2000" dirty="0">
                <a:latin typeface="Times New Roman" pitchFamily="18" charset="-18"/>
              </a:rPr>
              <a:t>1) </a:t>
            </a:r>
            <a:r>
              <a:rPr lang="en-US" sz="2000" dirty="0" smtClean="0"/>
              <a:t>we sort the measurement points from the smallest to the largest</a:t>
            </a:r>
            <a:r>
              <a:rPr lang="pl-PL" sz="2000" dirty="0" smtClean="0">
                <a:latin typeface="Times New Roman" pitchFamily="18" charset="-18"/>
              </a:rPr>
              <a:t>; </a:t>
            </a:r>
            <a:endParaRPr lang="pl-PL" sz="2000" dirty="0">
              <a:latin typeface="Times New Roman" pitchFamily="18" charset="-18"/>
            </a:endParaRPr>
          </a:p>
          <a:p>
            <a:pPr algn="just">
              <a:buNone/>
            </a:pPr>
            <a:r>
              <a:rPr lang="pl-PL" sz="2000" dirty="0">
                <a:latin typeface="Times New Roman" pitchFamily="18" charset="-18"/>
              </a:rPr>
              <a:t>2) </a:t>
            </a:r>
            <a:r>
              <a:rPr lang="en-US" sz="2000" dirty="0" smtClean="0"/>
              <a:t>decide that point: the first or the last is suspect</a:t>
            </a:r>
            <a:r>
              <a:rPr lang="pl-PL" sz="2000" dirty="0" smtClean="0">
                <a:latin typeface="Times New Roman" pitchFamily="18" charset="-18"/>
              </a:rPr>
              <a:t>; </a:t>
            </a:r>
            <a:endParaRPr lang="pl-PL" sz="2000" dirty="0">
              <a:latin typeface="Times New Roman" pitchFamily="18" charset="-18"/>
            </a:endParaRPr>
          </a:p>
          <a:p>
            <a:pPr algn="just">
              <a:buNone/>
            </a:pPr>
            <a:r>
              <a:rPr lang="pl-PL" sz="2000" dirty="0">
                <a:latin typeface="Times New Roman" pitchFamily="18" charset="-18"/>
              </a:rPr>
              <a:t>3) </a:t>
            </a:r>
            <a:r>
              <a:rPr lang="en-US" sz="2000" dirty="0" smtClean="0"/>
              <a:t>attempts to calculate the average </a:t>
            </a:r>
            <a:r>
              <a:rPr lang="en-US" sz="2000" dirty="0" err="1" smtClean="0"/>
              <a:t>valu</a:t>
            </a:r>
            <a:r>
              <a:rPr lang="pl-PL" sz="2000" dirty="0" smtClean="0"/>
              <a:t>e</a:t>
            </a:r>
            <a:r>
              <a:rPr lang="en-US" sz="2000" dirty="0" smtClean="0"/>
              <a:t> </a:t>
            </a:r>
            <a:r>
              <a:rPr lang="pl-PL" sz="2000" i="1" dirty="0" smtClean="0">
                <a:latin typeface="Times New Roman" pitchFamily="18" charset="-18"/>
              </a:rPr>
              <a:t>m</a:t>
            </a:r>
            <a:r>
              <a:rPr lang="pl-PL" sz="2000" dirty="0" smtClean="0">
                <a:latin typeface="Times New Roman" pitchFamily="18" charset="-18"/>
              </a:rPr>
              <a:t> </a:t>
            </a:r>
            <a:r>
              <a:rPr lang="pl-PL" sz="2000" dirty="0" smtClean="0"/>
              <a:t>and standard </a:t>
            </a:r>
            <a:r>
              <a:rPr lang="pl-PL" sz="2000" dirty="0" err="1" smtClean="0"/>
              <a:t>deviation</a:t>
            </a:r>
            <a:r>
              <a:rPr lang="pl-PL" sz="2000" dirty="0" smtClean="0">
                <a:latin typeface="Times New Roman" pitchFamily="18" charset="-18"/>
              </a:rPr>
              <a:t> </a:t>
            </a:r>
            <a:r>
              <a:rPr lang="pl-PL" sz="2000" i="1" dirty="0">
                <a:latin typeface="Times New Roman" pitchFamily="18" charset="-18"/>
              </a:rPr>
              <a:t>s</a:t>
            </a:r>
            <a:r>
              <a:rPr lang="pl-PL" sz="2000" dirty="0">
                <a:latin typeface="Times New Roman" pitchFamily="18" charset="-18"/>
              </a:rPr>
              <a:t> </a:t>
            </a:r>
            <a:r>
              <a:rPr lang="pl-PL" sz="2000" dirty="0" err="1" smtClean="0"/>
              <a:t>using</a:t>
            </a:r>
            <a:r>
              <a:rPr lang="pl-PL" sz="2000" dirty="0" smtClean="0"/>
              <a:t> </a:t>
            </a:r>
            <a:r>
              <a:rPr lang="pl-PL" sz="2000" dirty="0" err="1" smtClean="0"/>
              <a:t>all</a:t>
            </a:r>
            <a:r>
              <a:rPr lang="pl-PL" sz="2000" dirty="0" smtClean="0"/>
              <a:t> </a:t>
            </a:r>
            <a:r>
              <a:rPr lang="pl-PL" sz="2000" dirty="0" err="1" smtClean="0"/>
              <a:t>the</a:t>
            </a:r>
            <a:r>
              <a:rPr lang="pl-PL" sz="2000" dirty="0" smtClean="0"/>
              <a:t> data</a:t>
            </a:r>
            <a:r>
              <a:rPr lang="pl-PL" sz="2000" dirty="0" smtClean="0">
                <a:latin typeface="Times New Roman" pitchFamily="18" charset="-18"/>
              </a:rPr>
              <a:t>; </a:t>
            </a:r>
            <a:endParaRPr lang="pl-PL" sz="2000" dirty="0">
              <a:latin typeface="Times New Roman" pitchFamily="18" charset="-18"/>
            </a:endParaRPr>
          </a:p>
          <a:p>
            <a:pPr algn="just">
              <a:buNone/>
            </a:pPr>
            <a:r>
              <a:rPr lang="pl-PL" sz="2000" dirty="0">
                <a:latin typeface="Times New Roman" pitchFamily="18" charset="-18"/>
              </a:rPr>
              <a:t>4) </a:t>
            </a:r>
            <a:r>
              <a:rPr lang="en-US" sz="2000" dirty="0" smtClean="0"/>
              <a:t>parameter T is calculated as follows </a:t>
            </a:r>
            <a:r>
              <a:rPr lang="pl-PL" sz="2000" dirty="0" smtClean="0">
                <a:latin typeface="Times New Roman" pitchFamily="18" charset="-18"/>
              </a:rPr>
              <a:t>: </a:t>
            </a:r>
            <a:endParaRPr lang="pl-PL" sz="2000" dirty="0">
              <a:latin typeface="Times New Roman" pitchFamily="18" charset="-18"/>
            </a:endParaRPr>
          </a:p>
          <a:p>
            <a:pPr algn="just">
              <a:spcAft>
                <a:spcPts val="600"/>
              </a:spcAft>
              <a:buFont typeface="Monotype Sorts" pitchFamily="2" charset="2"/>
              <a:buNone/>
            </a:pPr>
            <a:r>
              <a:rPr lang="pl-PL" sz="2000" dirty="0">
                <a:latin typeface="Times New Roman" pitchFamily="18" charset="-18"/>
              </a:rPr>
              <a:t>   a) </a:t>
            </a:r>
            <a:r>
              <a:rPr lang="pl-PL" sz="2000" dirty="0" err="1" smtClean="0"/>
              <a:t>when</a:t>
            </a:r>
            <a:r>
              <a:rPr lang="pl-PL" sz="2000" dirty="0" smtClean="0"/>
              <a:t> </a:t>
            </a:r>
            <a:r>
              <a:rPr lang="pl-PL" sz="2000" dirty="0" err="1" smtClean="0"/>
              <a:t>the</a:t>
            </a:r>
            <a:r>
              <a:rPr lang="pl-PL" sz="2000" dirty="0" smtClean="0"/>
              <a:t> point </a:t>
            </a:r>
            <a:r>
              <a:rPr lang="pl-PL" sz="2000" i="1" dirty="0" smtClean="0">
                <a:latin typeface="Times New Roman" pitchFamily="18" charset="-18"/>
              </a:rPr>
              <a:t>x</a:t>
            </a:r>
            <a:r>
              <a:rPr lang="pl-PL" sz="2000" i="1" baseline="-25000" dirty="0" smtClean="0">
                <a:latin typeface="Times New Roman" pitchFamily="18" charset="-18"/>
              </a:rPr>
              <a:t>1 </a:t>
            </a:r>
            <a:r>
              <a:rPr lang="pl-PL" sz="2000" dirty="0" err="1" smtClean="0"/>
              <a:t>is</a:t>
            </a:r>
            <a:r>
              <a:rPr lang="pl-PL" sz="2000" dirty="0" smtClean="0"/>
              <a:t> </a:t>
            </a:r>
            <a:r>
              <a:rPr lang="pl-PL" sz="2000" dirty="0" err="1" smtClean="0"/>
              <a:t>suspect</a:t>
            </a:r>
            <a:r>
              <a:rPr lang="pl-PL" sz="2000" dirty="0" smtClean="0">
                <a:latin typeface="Times New Roman" pitchFamily="18" charset="-18"/>
              </a:rPr>
              <a:t>:</a:t>
            </a:r>
          </a:p>
          <a:p>
            <a:pPr algn="just">
              <a:spcAft>
                <a:spcPts val="600"/>
              </a:spcAft>
              <a:buFont typeface="Monotype Sorts" pitchFamily="2" charset="2"/>
              <a:buNone/>
            </a:pPr>
            <a:endParaRPr lang="pl-PL" sz="2000" dirty="0">
              <a:latin typeface="Times New Roman" pitchFamily="18" charset="-18"/>
            </a:endParaRPr>
          </a:p>
          <a:p>
            <a:pPr>
              <a:buFont typeface="Monotype Sorts" pitchFamily="2" charset="2"/>
              <a:buNone/>
            </a:pPr>
            <a:r>
              <a:rPr lang="pl-PL" sz="2000" dirty="0">
                <a:latin typeface="Times New Roman" pitchFamily="18" charset="-18"/>
              </a:rPr>
              <a:t>		</a:t>
            </a:r>
          </a:p>
          <a:p>
            <a:pPr algn="just">
              <a:spcAft>
                <a:spcPts val="600"/>
              </a:spcAft>
              <a:buNone/>
            </a:pPr>
            <a:r>
              <a:rPr lang="pl-PL" sz="2000" dirty="0">
                <a:latin typeface="Times New Roman" pitchFamily="18" charset="-18"/>
              </a:rPr>
              <a:t>   </a:t>
            </a:r>
            <a:r>
              <a:rPr lang="pl-PL" sz="2000" dirty="0" smtClean="0">
                <a:latin typeface="Times New Roman" pitchFamily="18" charset="-18"/>
              </a:rPr>
              <a:t>b</a:t>
            </a:r>
            <a:r>
              <a:rPr lang="pl-PL" sz="2000" dirty="0" smtClean="0"/>
              <a:t> </a:t>
            </a:r>
            <a:r>
              <a:rPr lang="pl-PL" sz="2000" dirty="0" err="1" smtClean="0"/>
              <a:t>when</a:t>
            </a:r>
            <a:r>
              <a:rPr lang="pl-PL" sz="2000" dirty="0" smtClean="0"/>
              <a:t> </a:t>
            </a:r>
            <a:r>
              <a:rPr lang="pl-PL" sz="2000" dirty="0" err="1" smtClean="0"/>
              <a:t>the</a:t>
            </a:r>
            <a:r>
              <a:rPr lang="pl-PL" sz="2000" dirty="0" smtClean="0"/>
              <a:t> point </a:t>
            </a:r>
            <a:r>
              <a:rPr lang="pl-PL" sz="2000" i="1" dirty="0" err="1" smtClean="0">
                <a:latin typeface="Times New Roman" pitchFamily="18" charset="-18"/>
              </a:rPr>
              <a:t>x</a:t>
            </a:r>
            <a:r>
              <a:rPr lang="pl-PL" sz="2000" i="1" baseline="-25000" dirty="0" err="1" smtClean="0">
                <a:latin typeface="Times New Roman" pitchFamily="18" charset="-18"/>
              </a:rPr>
              <a:t>n</a:t>
            </a:r>
            <a:r>
              <a:rPr lang="pl-PL" sz="2000" dirty="0" err="1" smtClean="0">
                <a:latin typeface="Times New Roman" pitchFamily="18" charset="-18"/>
              </a:rPr>
              <a:t>is</a:t>
            </a:r>
            <a:r>
              <a:rPr lang="pl-PL" sz="2000" dirty="0" smtClean="0">
                <a:latin typeface="Times New Roman" pitchFamily="18" charset="-18"/>
              </a:rPr>
              <a:t> </a:t>
            </a:r>
            <a:r>
              <a:rPr lang="pl-PL" sz="2000" dirty="0" err="1" smtClean="0">
                <a:latin typeface="Times New Roman" pitchFamily="18" charset="-18"/>
              </a:rPr>
              <a:t>suspect</a:t>
            </a:r>
            <a:r>
              <a:rPr lang="pl-PL" sz="2000" dirty="0" smtClean="0">
                <a:latin typeface="Times New Roman" pitchFamily="18" charset="-18"/>
              </a:rPr>
              <a:t>:</a:t>
            </a:r>
            <a:endParaRPr lang="pl-PL" sz="2000" dirty="0">
              <a:latin typeface="Times New Roman" pitchFamily="18" charset="-18"/>
            </a:endParaRPr>
          </a:p>
          <a:p>
            <a:pPr>
              <a:buFont typeface="Monotype Sorts" pitchFamily="2" charset="2"/>
              <a:buNone/>
            </a:pPr>
            <a:r>
              <a:rPr lang="pl-PL" sz="2000" dirty="0">
                <a:latin typeface="Times New Roman" pitchFamily="18" charset="-18"/>
              </a:rPr>
              <a:t>		</a:t>
            </a:r>
          </a:p>
        </p:txBody>
      </p:sp>
      <p:graphicFrame>
        <p:nvGraphicFramePr>
          <p:cNvPr id="30720" name="Object 1024"/>
          <p:cNvGraphicFramePr>
            <a:graphicFrameLocks noChangeAspect="1"/>
          </p:cNvGraphicFramePr>
          <p:nvPr/>
        </p:nvGraphicFramePr>
        <p:xfrm>
          <a:off x="4499992" y="4581128"/>
          <a:ext cx="1981200" cy="463550"/>
        </p:xfrm>
        <a:graphic>
          <a:graphicData uri="http://schemas.openxmlformats.org/presentationml/2006/ole">
            <mc:AlternateContent xmlns:mc="http://schemas.openxmlformats.org/markup-compatibility/2006">
              <mc:Choice xmlns:v="urn:schemas-microsoft-com:vml" Requires="v">
                <p:oleObj spid="_x0000_s30724" name="Equation" r:id="rId4" imgW="914400" imgH="215640" progId="Equation.3">
                  <p:embed/>
                </p:oleObj>
              </mc:Choice>
              <mc:Fallback>
                <p:oleObj name="Equation" r:id="rId4" imgW="914400" imgH="21564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9992" y="4581128"/>
                        <a:ext cx="1981200" cy="463550"/>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0721" name="Object 1025"/>
          <p:cNvGraphicFramePr>
            <a:graphicFrameLocks noChangeAspect="1"/>
          </p:cNvGraphicFramePr>
          <p:nvPr/>
        </p:nvGraphicFramePr>
        <p:xfrm>
          <a:off x="4427984" y="5805264"/>
          <a:ext cx="1981200" cy="482600"/>
        </p:xfrm>
        <a:graphic>
          <a:graphicData uri="http://schemas.openxmlformats.org/presentationml/2006/ole">
            <mc:AlternateContent xmlns:mc="http://schemas.openxmlformats.org/markup-compatibility/2006">
              <mc:Choice xmlns:v="urn:schemas-microsoft-com:vml" Requires="v">
                <p:oleObj spid="_x0000_s30725" name="Equation" r:id="rId6" imgW="939600" imgH="228600" progId="Equation.3">
                  <p:embed/>
                </p:oleObj>
              </mc:Choice>
              <mc:Fallback>
                <p:oleObj name="Equation" r:id="rId6" imgW="939600" imgH="22860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7984" y="5805264"/>
                        <a:ext cx="1981200" cy="482600"/>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743200" y="304800"/>
            <a:ext cx="6096000" cy="990600"/>
          </a:xfrm>
        </p:spPr>
        <p:txBody>
          <a:bodyPr/>
          <a:lstStyle/>
          <a:p>
            <a:r>
              <a:rPr lang="pl-PL" dirty="0" err="1" smtClean="0"/>
              <a:t>Testing</a:t>
            </a:r>
            <a:r>
              <a:rPr lang="pl-PL" dirty="0" smtClean="0"/>
              <a:t> od data </a:t>
            </a:r>
            <a:r>
              <a:rPr lang="pl-PL" dirty="0" err="1" smtClean="0"/>
              <a:t>sets</a:t>
            </a:r>
            <a:r>
              <a:rPr lang="pl-PL" dirty="0" smtClean="0"/>
              <a:t> – </a:t>
            </a:r>
            <a:r>
              <a:rPr lang="pl-PL" dirty="0" err="1" smtClean="0"/>
              <a:t>Grubbs</a:t>
            </a:r>
            <a:r>
              <a:rPr lang="pl-PL" dirty="0" smtClean="0"/>
              <a:t>’ test</a:t>
            </a:r>
            <a:endParaRPr lang="en-GB" dirty="0"/>
          </a:p>
        </p:txBody>
      </p:sp>
      <p:pic>
        <p:nvPicPr>
          <p:cNvPr id="27651" name="Picture 1027"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7652" name="Rectangle 1028"/>
          <p:cNvSpPr>
            <a:spLocks noGrp="1" noChangeArrowheads="1"/>
          </p:cNvSpPr>
          <p:nvPr>
            <p:ph type="body" idx="1"/>
          </p:nvPr>
        </p:nvSpPr>
        <p:spPr>
          <a:xfrm>
            <a:off x="2895600" y="1524000"/>
            <a:ext cx="6019800" cy="4419600"/>
          </a:xfrm>
        </p:spPr>
        <p:txBody>
          <a:bodyPr/>
          <a:lstStyle/>
          <a:p>
            <a:pPr algn="just">
              <a:buNone/>
            </a:pPr>
            <a:r>
              <a:rPr lang="pl-PL" sz="2000" dirty="0" smtClean="0">
                <a:latin typeface="Times New Roman" pitchFamily="18" charset="-18"/>
              </a:rPr>
              <a:t>5</a:t>
            </a:r>
            <a:r>
              <a:rPr lang="pl-PL" sz="2000" dirty="0">
                <a:latin typeface="Times New Roman" pitchFamily="18" charset="-18"/>
              </a:rPr>
              <a:t>) </a:t>
            </a:r>
            <a:r>
              <a:rPr lang="en-US" sz="2000" dirty="0" smtClean="0"/>
              <a:t>choose the confidence level for the test and comparing the calculated value </a:t>
            </a:r>
            <a:r>
              <a:rPr lang="pl-PL" sz="2000" dirty="0" err="1" smtClean="0"/>
              <a:t>with</a:t>
            </a:r>
            <a:r>
              <a:rPr lang="pl-PL" sz="2000" dirty="0" smtClean="0"/>
              <a:t> </a:t>
            </a:r>
            <a:r>
              <a:rPr lang="pl-PL" sz="2000" dirty="0" err="1" smtClean="0"/>
              <a:t>the</a:t>
            </a:r>
            <a:r>
              <a:rPr lang="pl-PL" sz="2000" dirty="0" smtClean="0"/>
              <a:t> </a:t>
            </a:r>
            <a:r>
              <a:rPr lang="pl-PL" sz="2000" dirty="0" err="1" smtClean="0"/>
              <a:t>critical</a:t>
            </a:r>
            <a:r>
              <a:rPr lang="pl-PL" sz="2000" dirty="0" smtClean="0"/>
              <a:t> </a:t>
            </a:r>
            <a:r>
              <a:rPr lang="pl-PL" sz="2000" dirty="0" err="1" smtClean="0"/>
              <a:t>value</a:t>
            </a:r>
            <a:r>
              <a:rPr lang="pl-PL" sz="2000" dirty="0" smtClean="0">
                <a:latin typeface="Times New Roman" pitchFamily="18" charset="-18"/>
              </a:rPr>
              <a:t> </a:t>
            </a:r>
            <a:r>
              <a:rPr lang="pl-PL" sz="2000" i="1" dirty="0" err="1">
                <a:latin typeface="Times New Roman" pitchFamily="18" charset="-18"/>
              </a:rPr>
              <a:t>T</a:t>
            </a:r>
            <a:r>
              <a:rPr lang="pl-PL" sz="2000" i="1" baseline="-25000" dirty="0" err="1">
                <a:latin typeface="Times New Roman" pitchFamily="18" charset="-18"/>
              </a:rPr>
              <a:t>kr</a:t>
            </a:r>
            <a:r>
              <a:rPr lang="pl-PL" sz="2000" baseline="-25000" dirty="0">
                <a:latin typeface="Times New Roman" pitchFamily="18" charset="-18"/>
              </a:rPr>
              <a:t> </a:t>
            </a:r>
            <a:r>
              <a:rPr lang="pl-PL" sz="2000" dirty="0" err="1" smtClean="0"/>
              <a:t>given</a:t>
            </a:r>
            <a:r>
              <a:rPr lang="pl-PL" sz="2000" dirty="0" smtClean="0"/>
              <a:t> </a:t>
            </a:r>
            <a:r>
              <a:rPr lang="pl-PL" sz="2000" dirty="0" err="1" smtClean="0"/>
              <a:t>in</a:t>
            </a:r>
            <a:r>
              <a:rPr lang="pl-PL" sz="2000" dirty="0" smtClean="0"/>
              <a:t> </a:t>
            </a:r>
            <a:r>
              <a:rPr lang="pl-PL" sz="2000" dirty="0" err="1" smtClean="0"/>
              <a:t>Tables</a:t>
            </a:r>
            <a:r>
              <a:rPr lang="pl-PL" sz="2000" dirty="0" smtClean="0">
                <a:latin typeface="Times New Roman" pitchFamily="18" charset="-18"/>
              </a:rPr>
              <a:t>.</a:t>
            </a:r>
          </a:p>
          <a:p>
            <a:pPr algn="just">
              <a:buNone/>
            </a:pPr>
            <a:endParaRPr lang="pl-PL" sz="2000" dirty="0">
              <a:latin typeface="Times New Roman" pitchFamily="18" charset="-18"/>
            </a:endParaRPr>
          </a:p>
          <a:p>
            <a:pPr marL="1588" indent="12700" algn="just">
              <a:buNone/>
            </a:pPr>
            <a:r>
              <a:rPr lang="en-US" sz="2000" dirty="0" smtClean="0"/>
              <a:t>If the calculated value exceeds the critical level, remove the measuring point of the series.</a:t>
            </a:r>
            <a:endParaRPr lang="en-GB"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743200" y="304800"/>
            <a:ext cx="6096000" cy="990600"/>
          </a:xfrm>
        </p:spPr>
        <p:txBody>
          <a:bodyPr/>
          <a:lstStyle/>
          <a:p>
            <a:r>
              <a:rPr lang="pl-PL" dirty="0" err="1" smtClean="0"/>
              <a:t>Testing</a:t>
            </a:r>
            <a:r>
              <a:rPr lang="pl-PL" dirty="0" smtClean="0"/>
              <a:t> of data </a:t>
            </a:r>
            <a:r>
              <a:rPr lang="pl-PL" dirty="0" err="1" smtClean="0"/>
              <a:t>sets</a:t>
            </a:r>
            <a:r>
              <a:rPr lang="pl-PL" dirty="0" smtClean="0"/>
              <a:t> – </a:t>
            </a:r>
            <a:r>
              <a:rPr lang="pl-PL" dirty="0" err="1" smtClean="0"/>
              <a:t>Grubbs</a:t>
            </a:r>
            <a:r>
              <a:rPr lang="pl-PL" dirty="0" smtClean="0"/>
              <a:t>’ test</a:t>
            </a:r>
            <a:endParaRPr lang="en-GB" dirty="0"/>
          </a:p>
        </p:txBody>
      </p:sp>
      <p:pic>
        <p:nvPicPr>
          <p:cNvPr id="27651" name="Picture 1027"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7655" name="Text Box 1031"/>
          <p:cNvSpPr txBox="1">
            <a:spLocks noChangeArrowheads="1"/>
          </p:cNvSpPr>
          <p:nvPr/>
        </p:nvSpPr>
        <p:spPr bwMode="auto">
          <a:xfrm>
            <a:off x="3048000" y="1700808"/>
            <a:ext cx="6096000" cy="3554819"/>
          </a:xfrm>
          <a:prstGeom prst="rect">
            <a:avLst/>
          </a:prstGeom>
          <a:noFill/>
          <a:ln w="9525">
            <a:noFill/>
            <a:miter lim="800000"/>
            <a:headEnd/>
            <a:tailEnd/>
          </a:ln>
        </p:spPr>
        <p:txBody>
          <a:bodyPr>
            <a:spAutoFit/>
          </a:bodyPr>
          <a:lstStyle/>
          <a:p>
            <a:pPr algn="just">
              <a:lnSpc>
                <a:spcPct val="125000"/>
              </a:lnSpc>
            </a:pPr>
            <a:r>
              <a:rPr lang="en-US" sz="2000" dirty="0" smtClean="0">
                <a:latin typeface="+mn-lt"/>
              </a:rPr>
              <a:t>This test can be used if it is suspected one of the values​​, the smallest or the largest, and if both values </a:t>
            </a:r>
            <a:r>
              <a:rPr lang="en-US" sz="2000" dirty="0" smtClean="0"/>
              <a:t>x</a:t>
            </a:r>
            <a:r>
              <a:rPr lang="pl-PL" sz="2000" baseline="-25000" dirty="0" smtClean="0"/>
              <a:t>1</a:t>
            </a:r>
            <a:r>
              <a:rPr lang="en-US" sz="2000" dirty="0" smtClean="0"/>
              <a:t> </a:t>
            </a:r>
            <a:r>
              <a:rPr lang="en-US" sz="2000" dirty="0" smtClean="0">
                <a:latin typeface="+mn-lt"/>
              </a:rPr>
              <a:t>and</a:t>
            </a:r>
            <a:r>
              <a:rPr lang="en-US" sz="2000" dirty="0" smtClean="0"/>
              <a:t> </a:t>
            </a:r>
            <a:r>
              <a:rPr lang="en-US" sz="2000" dirty="0" err="1" smtClean="0"/>
              <a:t>x</a:t>
            </a:r>
            <a:r>
              <a:rPr lang="en-US" sz="2000" baseline="-25000" dirty="0" err="1" smtClean="0"/>
              <a:t>n</a:t>
            </a:r>
            <a:r>
              <a:rPr lang="en-US" sz="2000" dirty="0" smtClean="0"/>
              <a:t> </a:t>
            </a:r>
            <a:r>
              <a:rPr lang="en-US" sz="2000" dirty="0" smtClean="0">
                <a:latin typeface="+mn-lt"/>
              </a:rPr>
              <a:t>​​are suspected </a:t>
            </a:r>
            <a:r>
              <a:rPr lang="pl-PL" sz="2000" dirty="0" smtClean="0">
                <a:latin typeface="+mn-lt"/>
              </a:rPr>
              <a:t> we </a:t>
            </a:r>
            <a:r>
              <a:rPr lang="en-US" sz="2000" dirty="0" smtClean="0">
                <a:latin typeface="+mn-lt"/>
              </a:rPr>
              <a:t>should use a different version of this test.</a:t>
            </a:r>
            <a:endParaRPr lang="pl-PL" sz="2000" dirty="0" smtClean="0">
              <a:latin typeface="+mn-lt"/>
            </a:endParaRPr>
          </a:p>
          <a:p>
            <a:pPr algn="just">
              <a:lnSpc>
                <a:spcPct val="125000"/>
              </a:lnSpc>
            </a:pPr>
            <a:r>
              <a:rPr lang="pl-PL" sz="2000" dirty="0" err="1" smtClean="0">
                <a:latin typeface="+mn-lt"/>
              </a:rPr>
              <a:t>Instead</a:t>
            </a:r>
            <a:r>
              <a:rPr lang="pl-PL" sz="2000" dirty="0" smtClean="0">
                <a:latin typeface="+mn-lt"/>
              </a:rPr>
              <a:t> of </a:t>
            </a:r>
            <a:r>
              <a:rPr lang="pl-PL" sz="2000" dirty="0" err="1" smtClean="0">
                <a:latin typeface="+mn-lt"/>
              </a:rPr>
              <a:t>parameter</a:t>
            </a:r>
            <a:r>
              <a:rPr lang="pl-PL" sz="2000" dirty="0" smtClean="0">
                <a:latin typeface="+mn-lt"/>
              </a:rPr>
              <a:t> </a:t>
            </a:r>
            <a:r>
              <a:rPr lang="pl-PL" sz="2000" i="1" dirty="0" smtClean="0"/>
              <a:t>T</a:t>
            </a:r>
            <a:r>
              <a:rPr lang="pl-PL" sz="2000" dirty="0" smtClean="0"/>
              <a:t> </a:t>
            </a:r>
            <a:r>
              <a:rPr lang="pl-PL" sz="2000" dirty="0" smtClean="0">
                <a:latin typeface="+mn-lt"/>
              </a:rPr>
              <a:t>we </a:t>
            </a:r>
            <a:r>
              <a:rPr lang="pl-PL" sz="2000" dirty="0" err="1" smtClean="0">
                <a:latin typeface="+mn-lt"/>
              </a:rPr>
              <a:t>calculate</a:t>
            </a:r>
            <a:r>
              <a:rPr lang="pl-PL" sz="2000" dirty="0" smtClean="0">
                <a:latin typeface="+mn-lt"/>
              </a:rPr>
              <a:t> </a:t>
            </a:r>
            <a:r>
              <a:rPr lang="pl-PL" sz="2000" dirty="0" err="1" smtClean="0">
                <a:latin typeface="+mn-lt"/>
              </a:rPr>
              <a:t>the</a:t>
            </a:r>
            <a:r>
              <a:rPr lang="pl-PL" sz="2000" dirty="0" smtClean="0">
                <a:latin typeface="+mn-lt"/>
              </a:rPr>
              <a:t> gap </a:t>
            </a:r>
            <a:r>
              <a:rPr lang="pl-PL" sz="2000" i="1" dirty="0" smtClean="0"/>
              <a:t>R</a:t>
            </a:r>
            <a:r>
              <a:rPr lang="pl-PL" sz="2000" dirty="0" smtClean="0"/>
              <a:t> </a:t>
            </a:r>
            <a:r>
              <a:rPr lang="pl-PL" sz="2000" dirty="0"/>
              <a:t>= </a:t>
            </a:r>
            <a:r>
              <a:rPr lang="pl-PL" sz="2000" i="1" dirty="0" err="1"/>
              <a:t>x</a:t>
            </a:r>
            <a:r>
              <a:rPr lang="pl-PL" sz="2000" i="1" baseline="-25000" dirty="0" err="1"/>
              <a:t>n</a:t>
            </a:r>
            <a:r>
              <a:rPr lang="pl-PL" sz="2000" dirty="0"/>
              <a:t> - </a:t>
            </a:r>
            <a:r>
              <a:rPr lang="pl-PL" sz="2000" i="1" dirty="0"/>
              <a:t>x</a:t>
            </a:r>
            <a:r>
              <a:rPr lang="pl-PL" sz="2000" i="1" baseline="-25000" dirty="0"/>
              <a:t>1</a:t>
            </a:r>
            <a:r>
              <a:rPr lang="pl-PL" sz="2000" dirty="0"/>
              <a:t> </a:t>
            </a:r>
            <a:r>
              <a:rPr lang="pl-PL" sz="2000" dirty="0" smtClean="0">
                <a:latin typeface="+mn-lt"/>
              </a:rPr>
              <a:t>and standard </a:t>
            </a:r>
            <a:r>
              <a:rPr lang="pl-PL" sz="2000" dirty="0" err="1" smtClean="0">
                <a:latin typeface="+mn-lt"/>
              </a:rPr>
              <a:t>deviation</a:t>
            </a:r>
            <a:r>
              <a:rPr lang="pl-PL"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σ</a:t>
            </a:r>
            <a:r>
              <a:rPr lang="pl-PL" sz="2000" dirty="0" smtClean="0">
                <a:latin typeface="Times New Roman" pitchFamily="18" charset="0"/>
                <a:cs typeface="Times New Roman" pitchFamily="18" charset="0"/>
              </a:rPr>
              <a:t> </a:t>
            </a:r>
            <a:r>
              <a:rPr lang="en-US" sz="2000" dirty="0" smtClean="0">
                <a:latin typeface="+mn-lt"/>
              </a:rPr>
              <a:t>and compared with the corresponding tables of critical values </a:t>
            </a:r>
            <a:r>
              <a:rPr lang="pl-PL" sz="2000" dirty="0" smtClean="0">
                <a:latin typeface="+mn-lt"/>
              </a:rPr>
              <a:t>of  </a:t>
            </a:r>
            <a:r>
              <a:rPr lang="en-US" sz="2000" dirty="0" smtClean="0">
                <a:latin typeface="+mn-lt"/>
              </a:rPr>
              <a:t>ratio </a:t>
            </a:r>
            <a:r>
              <a:rPr lang="pl-PL" sz="2000" dirty="0" smtClean="0">
                <a:latin typeface="+mn-lt"/>
              </a:rPr>
              <a:t> </a:t>
            </a:r>
            <a:r>
              <a:rPr lang="pl-PL" sz="2000" i="1" dirty="0" smtClean="0"/>
              <a:t>R</a:t>
            </a:r>
            <a:r>
              <a:rPr lang="pl-PL" sz="2000" dirty="0" smtClean="0"/>
              <a:t>/</a:t>
            </a:r>
            <a:r>
              <a:rPr lang="pl-PL" sz="2000" dirty="0" smtClean="0">
                <a:latin typeface="Symbol" pitchFamily="18" charset="2"/>
              </a:rPr>
              <a:t>s</a:t>
            </a:r>
            <a:r>
              <a:rPr lang="pl-PL" sz="2000" dirty="0"/>
              <a:t>. </a:t>
            </a:r>
          </a:p>
          <a:p>
            <a:pPr algn="just">
              <a:lnSpc>
                <a:spcPct val="125000"/>
              </a:lnSpc>
            </a:pPr>
            <a:r>
              <a:rPr lang="en-US" sz="2000" dirty="0" smtClean="0">
                <a:latin typeface="+mn-lt"/>
              </a:rPr>
              <a:t>If the calculated value is greater than the critical</a:t>
            </a:r>
            <a:r>
              <a:rPr lang="pl-PL" sz="2000" dirty="0" smtClean="0">
                <a:latin typeface="+mn-lt"/>
              </a:rPr>
              <a:t> one</a:t>
            </a:r>
            <a:r>
              <a:rPr lang="en-US" sz="2000" dirty="0" smtClean="0">
                <a:latin typeface="+mn-lt"/>
              </a:rPr>
              <a:t>, </a:t>
            </a:r>
            <a:r>
              <a:rPr lang="pl-PL" sz="2000" dirty="0" smtClean="0">
                <a:latin typeface="+mn-lt"/>
              </a:rPr>
              <a:t>we </a:t>
            </a:r>
            <a:r>
              <a:rPr lang="en-US" sz="2000" dirty="0" smtClean="0">
                <a:latin typeface="+mn-lt"/>
              </a:rPr>
              <a:t>must reject </a:t>
            </a:r>
            <a:r>
              <a:rPr lang="pl-PL" sz="2000" dirty="0" err="1" smtClean="0">
                <a:latin typeface="+mn-lt"/>
              </a:rPr>
              <a:t>both</a:t>
            </a:r>
            <a:r>
              <a:rPr lang="pl-PL" sz="2000" dirty="0" smtClean="0">
                <a:latin typeface="+mn-lt"/>
              </a:rPr>
              <a:t> </a:t>
            </a:r>
            <a:r>
              <a:rPr lang="pl-PL" sz="2000" dirty="0" err="1" smtClean="0">
                <a:latin typeface="+mn-lt"/>
              </a:rPr>
              <a:t>suspect</a:t>
            </a:r>
            <a:r>
              <a:rPr lang="pl-PL" sz="2000" smtClean="0">
                <a:latin typeface="+mn-lt"/>
              </a:rPr>
              <a:t>  </a:t>
            </a:r>
            <a:r>
              <a:rPr lang="en-US" sz="2000" smtClean="0">
                <a:latin typeface="+mn-lt"/>
              </a:rPr>
              <a:t>values</a:t>
            </a:r>
            <a:r>
              <a:rPr lang="en-US" sz="2000" dirty="0" smtClean="0">
                <a:latin typeface="+mn-lt"/>
              </a:rPr>
              <a:t>.</a:t>
            </a:r>
            <a:endParaRPr kumimoji="0" lang="en-GB"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743200" y="304800"/>
            <a:ext cx="6096000" cy="990600"/>
          </a:xfrm>
        </p:spPr>
        <p:txBody>
          <a:bodyPr/>
          <a:lstStyle/>
          <a:p>
            <a:r>
              <a:rPr lang="pl-PL" dirty="0" err="1" smtClean="0"/>
              <a:t>Testing</a:t>
            </a:r>
            <a:r>
              <a:rPr lang="pl-PL" dirty="0" smtClean="0"/>
              <a:t> of data </a:t>
            </a:r>
            <a:r>
              <a:rPr lang="pl-PL" dirty="0" err="1" smtClean="0"/>
              <a:t>sets</a:t>
            </a:r>
            <a:r>
              <a:rPr lang="pl-PL" dirty="0" smtClean="0"/>
              <a:t> – </a:t>
            </a:r>
            <a:r>
              <a:rPr lang="pl-PL" dirty="0" err="1" smtClean="0"/>
              <a:t>Grubbs</a:t>
            </a:r>
            <a:r>
              <a:rPr lang="pl-PL" dirty="0" smtClean="0"/>
              <a:t>’ test</a:t>
            </a:r>
            <a:endParaRPr lang="en-GB" dirty="0"/>
          </a:p>
        </p:txBody>
      </p:sp>
      <p:pic>
        <p:nvPicPr>
          <p:cNvPr id="27651" name="Picture 1027"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7656" name="Text Box 1032"/>
          <p:cNvSpPr txBox="1">
            <a:spLocks noChangeArrowheads="1"/>
          </p:cNvSpPr>
          <p:nvPr/>
        </p:nvSpPr>
        <p:spPr bwMode="auto">
          <a:xfrm>
            <a:off x="2895600" y="1340768"/>
            <a:ext cx="6248400" cy="4170372"/>
          </a:xfrm>
          <a:prstGeom prst="rect">
            <a:avLst/>
          </a:prstGeom>
          <a:noFill/>
          <a:ln w="9525">
            <a:noFill/>
            <a:miter lim="800000"/>
            <a:headEnd/>
            <a:tailEnd/>
          </a:ln>
        </p:spPr>
        <p:txBody>
          <a:bodyPr>
            <a:spAutoFit/>
          </a:bodyPr>
          <a:lstStyle/>
          <a:p>
            <a:pPr>
              <a:lnSpc>
                <a:spcPct val="120000"/>
              </a:lnSpc>
              <a:spcAft>
                <a:spcPts val="600"/>
              </a:spcAft>
            </a:pPr>
            <a:r>
              <a:rPr lang="en-US" dirty="0" smtClean="0">
                <a:latin typeface="+mn-lt"/>
              </a:rPr>
              <a:t>In the event that after ordering we find that there are two extremes suspicious values, we can use yet another variant of Grubbs test. This time, we calculate the sum of squared deviations from the mean for the entire sample</a:t>
            </a:r>
            <a:r>
              <a:rPr lang="pl-PL" dirty="0" smtClean="0">
                <a:latin typeface="+mn-lt"/>
              </a:rPr>
              <a:t>, </a:t>
            </a:r>
            <a:r>
              <a:rPr lang="pl-PL" dirty="0" err="1" smtClean="0">
                <a:latin typeface="+mn-lt"/>
              </a:rPr>
              <a:t>with</a:t>
            </a:r>
            <a:r>
              <a:rPr lang="pl-PL" dirty="0" smtClean="0">
                <a:latin typeface="+mn-lt"/>
              </a:rPr>
              <a:t> </a:t>
            </a:r>
            <a:r>
              <a:rPr lang="pl-PL" dirty="0" err="1" smtClean="0">
                <a:latin typeface="+mn-lt"/>
              </a:rPr>
              <a:t>suspected</a:t>
            </a:r>
            <a:r>
              <a:rPr lang="pl-PL" dirty="0" smtClean="0">
                <a:latin typeface="+mn-lt"/>
              </a:rPr>
              <a:t> </a:t>
            </a:r>
            <a:r>
              <a:rPr lang="pl-PL" dirty="0" err="1" smtClean="0">
                <a:latin typeface="+mn-lt"/>
              </a:rPr>
              <a:t>values</a:t>
            </a:r>
            <a:r>
              <a:rPr lang="pl-PL" dirty="0" smtClean="0">
                <a:latin typeface="+mn-lt"/>
              </a:rPr>
              <a:t>:</a:t>
            </a:r>
          </a:p>
          <a:p>
            <a:pPr>
              <a:lnSpc>
                <a:spcPct val="120000"/>
              </a:lnSpc>
              <a:spcAft>
                <a:spcPts val="600"/>
              </a:spcAft>
            </a:pPr>
            <a:endParaRPr lang="pl-PL" dirty="0" smtClean="0">
              <a:latin typeface="+mn-lt"/>
            </a:endParaRPr>
          </a:p>
          <a:p>
            <a:pPr>
              <a:lnSpc>
                <a:spcPct val="120000"/>
              </a:lnSpc>
              <a:spcAft>
                <a:spcPts val="600"/>
              </a:spcAft>
            </a:pPr>
            <a:endParaRPr lang="pl-PL" dirty="0">
              <a:latin typeface="+mn-lt"/>
            </a:endParaRPr>
          </a:p>
          <a:p>
            <a:pPr>
              <a:lnSpc>
                <a:spcPct val="120000"/>
              </a:lnSpc>
            </a:pPr>
            <a:r>
              <a:rPr lang="pl-PL" dirty="0">
                <a:latin typeface="+mn-lt"/>
              </a:rPr>
              <a:t>	</a:t>
            </a:r>
          </a:p>
          <a:p>
            <a:pPr>
              <a:lnSpc>
                <a:spcPct val="120000"/>
              </a:lnSpc>
              <a:spcAft>
                <a:spcPts val="600"/>
              </a:spcAft>
            </a:pPr>
            <a:r>
              <a:rPr lang="pl-PL" dirty="0" smtClean="0">
                <a:latin typeface="+mn-lt"/>
              </a:rPr>
              <a:t>and </a:t>
            </a:r>
            <a:r>
              <a:rPr lang="pl-PL" dirty="0" err="1" smtClean="0">
                <a:latin typeface="+mn-lt"/>
              </a:rPr>
              <a:t>without</a:t>
            </a:r>
            <a:r>
              <a:rPr lang="pl-PL" dirty="0" smtClean="0">
                <a:latin typeface="+mn-lt"/>
              </a:rPr>
              <a:t> </a:t>
            </a:r>
            <a:r>
              <a:rPr lang="pl-PL" dirty="0" err="1" smtClean="0">
                <a:latin typeface="+mn-lt"/>
              </a:rPr>
              <a:t>it</a:t>
            </a:r>
            <a:r>
              <a:rPr lang="pl-PL" dirty="0" smtClean="0">
                <a:latin typeface="+mn-lt"/>
              </a:rPr>
              <a:t>:</a:t>
            </a:r>
          </a:p>
          <a:p>
            <a:pPr>
              <a:lnSpc>
                <a:spcPct val="120000"/>
              </a:lnSpc>
              <a:spcAft>
                <a:spcPts val="600"/>
              </a:spcAft>
            </a:pPr>
            <a:endParaRPr lang="pl-PL" dirty="0">
              <a:latin typeface="+mn-lt"/>
            </a:endParaRPr>
          </a:p>
          <a:p>
            <a:pPr>
              <a:lnSpc>
                <a:spcPct val="120000"/>
              </a:lnSpc>
            </a:pPr>
            <a:r>
              <a:rPr lang="pl-PL" sz="2000" dirty="0"/>
              <a:t>		</a:t>
            </a:r>
          </a:p>
        </p:txBody>
      </p:sp>
      <p:graphicFrame>
        <p:nvGraphicFramePr>
          <p:cNvPr id="30722" name="Object 1026"/>
          <p:cNvGraphicFramePr>
            <a:graphicFrameLocks noChangeAspect="1"/>
          </p:cNvGraphicFramePr>
          <p:nvPr/>
        </p:nvGraphicFramePr>
        <p:xfrm>
          <a:off x="5004047" y="2996952"/>
          <a:ext cx="2476215" cy="864096"/>
        </p:xfrm>
        <a:graphic>
          <a:graphicData uri="http://schemas.openxmlformats.org/presentationml/2006/ole">
            <mc:AlternateContent xmlns:mc="http://schemas.openxmlformats.org/markup-compatibility/2006">
              <mc:Choice xmlns:v="urn:schemas-microsoft-com:vml" Requires="v">
                <p:oleObj spid="_x0000_s39942" name="Equation" r:id="rId4" imgW="1523880" imgH="533160" progId="Equation.3">
                  <p:embed/>
                </p:oleObj>
              </mc:Choice>
              <mc:Fallback>
                <p:oleObj name="Equation" r:id="rId4" imgW="1523880" imgH="533160" progId="Equation.3">
                  <p:embed/>
                  <p:pic>
                    <p:nvPicPr>
                      <p:cNvPr id="0" name="Object 10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7" y="2996952"/>
                        <a:ext cx="2476215" cy="864096"/>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0723" name="Object 1027"/>
          <p:cNvGraphicFramePr>
            <a:graphicFrameLocks noChangeAspect="1"/>
          </p:cNvGraphicFramePr>
          <p:nvPr/>
        </p:nvGraphicFramePr>
        <p:xfrm>
          <a:off x="4572000" y="4797152"/>
          <a:ext cx="3752645" cy="720080"/>
        </p:xfrm>
        <a:graphic>
          <a:graphicData uri="http://schemas.openxmlformats.org/presentationml/2006/ole">
            <mc:AlternateContent xmlns:mc="http://schemas.openxmlformats.org/markup-compatibility/2006">
              <mc:Choice xmlns:v="urn:schemas-microsoft-com:vml" Requires="v">
                <p:oleObj spid="_x0000_s39943" name="Equation" r:id="rId6" imgW="2044440" imgH="393480" progId="Equation.3">
                  <p:embed/>
                </p:oleObj>
              </mc:Choice>
              <mc:Fallback>
                <p:oleObj name="Equation" r:id="rId6" imgW="2044440" imgH="393480" progId="Equation.3">
                  <p:embed/>
                  <p:pic>
                    <p:nvPicPr>
                      <p:cNvPr id="0" name="Object 10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4797152"/>
                        <a:ext cx="3752645" cy="720080"/>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 calcmode="lin" valueType="num">
                                      <p:cBhvr additive="base">
                                        <p:cTn id="7" dur="500" fill="hold"/>
                                        <p:tgtEl>
                                          <p:spTgt spid="27656"/>
                                        </p:tgtEl>
                                        <p:attrNameLst>
                                          <p:attrName>ppt_x</p:attrName>
                                        </p:attrNameLst>
                                      </p:cBhvr>
                                      <p:tavLst>
                                        <p:tav tm="0">
                                          <p:val>
                                            <p:strVal val="0-#ppt_w/2"/>
                                          </p:val>
                                        </p:tav>
                                        <p:tav tm="100000">
                                          <p:val>
                                            <p:strVal val="#ppt_x"/>
                                          </p:val>
                                        </p:tav>
                                      </p:tavLst>
                                    </p:anim>
                                    <p:anim calcmode="lin" valueType="num">
                                      <p:cBhvr additive="base">
                                        <p:cTn id="8" dur="500" fill="hold"/>
                                        <p:tgtEl>
                                          <p:spTgt spid="2765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7656"/>
                                        </p:tgtEl>
                                        <p:attrNameLst>
                                          <p:attrName>style.visibility</p:attrName>
                                        </p:attrNameLst>
                                      </p:cBhvr>
                                      <p:to>
                                        <p:strVal val="hidden"/>
                                      </p:to>
                                    </p:set>
                                  </p:sub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0722"/>
                                        </p:tgtEl>
                                        <p:attrNameLst>
                                          <p:attrName>style.visibility</p:attrName>
                                        </p:attrNameLst>
                                      </p:cBhvr>
                                      <p:to>
                                        <p:strVal val="visible"/>
                                      </p:to>
                                    </p:set>
                                    <p:anim calcmode="lin" valueType="num">
                                      <p:cBhvr additive="base">
                                        <p:cTn id="12" dur="500" fill="hold"/>
                                        <p:tgtEl>
                                          <p:spTgt spid="30722"/>
                                        </p:tgtEl>
                                        <p:attrNameLst>
                                          <p:attrName>ppt_x</p:attrName>
                                        </p:attrNameLst>
                                      </p:cBhvr>
                                      <p:tavLst>
                                        <p:tav tm="0">
                                          <p:val>
                                            <p:strVal val="1+#ppt_w/2"/>
                                          </p:val>
                                        </p:tav>
                                        <p:tav tm="100000">
                                          <p:val>
                                            <p:strVal val="#ppt_x"/>
                                          </p:val>
                                        </p:tav>
                                      </p:tavLst>
                                    </p:anim>
                                    <p:anim calcmode="lin" valueType="num">
                                      <p:cBhvr additive="base">
                                        <p:cTn id="13" dur="500" fill="hold"/>
                                        <p:tgtEl>
                                          <p:spTgt spid="307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0722"/>
                                        </p:tgtEl>
                                        <p:attrNameLst>
                                          <p:attrName>style.visibility</p:attrName>
                                        </p:attrNameLst>
                                      </p:cBhvr>
                                      <p:to>
                                        <p:strVal val="hidden"/>
                                      </p:to>
                                    </p:set>
                                  </p:sub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0723"/>
                                        </p:tgtEl>
                                        <p:attrNameLst>
                                          <p:attrName>style.visibility</p:attrName>
                                        </p:attrNameLst>
                                      </p:cBhvr>
                                      <p:to>
                                        <p:strVal val="visible"/>
                                      </p:to>
                                    </p:set>
                                    <p:anim calcmode="lin" valueType="num">
                                      <p:cBhvr additive="base">
                                        <p:cTn id="17" dur="500" fill="hold"/>
                                        <p:tgtEl>
                                          <p:spTgt spid="30723"/>
                                        </p:tgtEl>
                                        <p:attrNameLst>
                                          <p:attrName>ppt_x</p:attrName>
                                        </p:attrNameLst>
                                      </p:cBhvr>
                                      <p:tavLst>
                                        <p:tav tm="0">
                                          <p:val>
                                            <p:strVal val="1+#ppt_w/2"/>
                                          </p:val>
                                        </p:tav>
                                        <p:tav tm="100000">
                                          <p:val>
                                            <p:strVal val="#ppt_x"/>
                                          </p:val>
                                        </p:tav>
                                      </p:tavLst>
                                    </p:anim>
                                    <p:anim calcmode="lin" valueType="num">
                                      <p:cBhvr additive="base">
                                        <p:cTn id="18" dur="500" fill="hold"/>
                                        <p:tgtEl>
                                          <p:spTgt spid="3072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072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743200" y="685800"/>
            <a:ext cx="6096000" cy="1143000"/>
          </a:xfrm>
          <a:noFill/>
          <a:ln/>
        </p:spPr>
        <p:txBody>
          <a:bodyPr anchor="ctr"/>
          <a:lstStyle/>
          <a:p>
            <a:r>
              <a:rPr lang="pl-PL" dirty="0" err="1" smtClean="0"/>
              <a:t>Programm</a:t>
            </a:r>
            <a:r>
              <a:rPr lang="pl-PL" dirty="0" smtClean="0"/>
              <a:t> for </a:t>
            </a:r>
            <a:r>
              <a:rPr lang="pl-PL" dirty="0" err="1" smtClean="0"/>
              <a:t>today</a:t>
            </a:r>
            <a:endParaRPr lang="pl-PL" dirty="0"/>
          </a:p>
        </p:txBody>
      </p:sp>
      <p:sp>
        <p:nvSpPr>
          <p:cNvPr id="5123" name="Rectangle 3"/>
          <p:cNvSpPr>
            <a:spLocks noGrp="1" noChangeArrowheads="1"/>
          </p:cNvSpPr>
          <p:nvPr>
            <p:ph type="body" idx="1"/>
          </p:nvPr>
        </p:nvSpPr>
        <p:spPr>
          <a:xfrm>
            <a:off x="2267744" y="2133600"/>
            <a:ext cx="6876256" cy="4114800"/>
          </a:xfrm>
          <a:noFill/>
          <a:ln/>
        </p:spPr>
        <p:txBody>
          <a:bodyPr/>
          <a:lstStyle/>
          <a:p>
            <a:pPr marL="684213" lvl="2" indent="-295275" algn="just">
              <a:lnSpc>
                <a:spcPct val="120000"/>
              </a:lnSpc>
            </a:pPr>
            <a:r>
              <a:rPr lang="pl-PL" sz="2000" dirty="0" err="1" smtClean="0"/>
              <a:t>untypical</a:t>
            </a:r>
            <a:r>
              <a:rPr lang="pl-PL" sz="2000" dirty="0" smtClean="0"/>
              <a:t> </a:t>
            </a:r>
            <a:r>
              <a:rPr lang="pl-PL" sz="2000" dirty="0" err="1" smtClean="0"/>
              <a:t>observations</a:t>
            </a:r>
            <a:r>
              <a:rPr lang="pl-PL" sz="2000" i="1" dirty="0" smtClean="0"/>
              <a:t>;</a:t>
            </a:r>
            <a:endParaRPr lang="pl-PL" sz="2000" i="1" dirty="0"/>
          </a:p>
          <a:p>
            <a:pPr marL="684213" lvl="2" indent="-295275" algn="just">
              <a:lnSpc>
                <a:spcPct val="120000"/>
              </a:lnSpc>
            </a:pPr>
            <a:r>
              <a:rPr lang="en-US" sz="2000" dirty="0" smtClean="0"/>
              <a:t>deviating results - how to detect and eliminate</a:t>
            </a:r>
            <a:r>
              <a:rPr lang="pl-PL" sz="2000" i="1" dirty="0" smtClean="0"/>
              <a:t>;</a:t>
            </a:r>
            <a:endParaRPr lang="pl-PL" sz="2000" i="1" dirty="0"/>
          </a:p>
          <a:p>
            <a:pPr marL="684213" lvl="2" indent="-295275" algn="just">
              <a:lnSpc>
                <a:spcPct val="120000"/>
              </a:lnSpc>
            </a:pPr>
            <a:r>
              <a:rPr lang="pl-PL" sz="2000" dirty="0" err="1" smtClean="0"/>
              <a:t>processing</a:t>
            </a:r>
            <a:r>
              <a:rPr lang="pl-PL" sz="2000" dirty="0" smtClean="0"/>
              <a:t> of data </a:t>
            </a:r>
            <a:r>
              <a:rPr lang="pl-PL" sz="2000" dirty="0" err="1" smtClean="0"/>
              <a:t>sets</a:t>
            </a:r>
            <a:r>
              <a:rPr lang="pl-PL" sz="2000" i="1" dirty="0" smtClean="0"/>
              <a:t>;</a:t>
            </a:r>
            <a:endParaRPr lang="pl-PL" sz="2000" i="1" dirty="0"/>
          </a:p>
        </p:txBody>
      </p:sp>
      <p:pic>
        <p:nvPicPr>
          <p:cNvPr id="512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743200" y="304800"/>
            <a:ext cx="6096000" cy="990600"/>
          </a:xfrm>
        </p:spPr>
        <p:txBody>
          <a:bodyPr/>
          <a:lstStyle/>
          <a:p>
            <a:r>
              <a:rPr lang="pl-PL" dirty="0" err="1" smtClean="0"/>
              <a:t>Testing</a:t>
            </a:r>
            <a:r>
              <a:rPr lang="pl-PL" dirty="0" smtClean="0"/>
              <a:t> of data </a:t>
            </a:r>
            <a:r>
              <a:rPr lang="pl-PL" dirty="0" err="1" smtClean="0"/>
              <a:t>sets</a:t>
            </a:r>
            <a:r>
              <a:rPr lang="pl-PL" dirty="0" smtClean="0"/>
              <a:t> – </a:t>
            </a:r>
            <a:r>
              <a:rPr lang="pl-PL" dirty="0" err="1" smtClean="0"/>
              <a:t>Grubbs</a:t>
            </a:r>
            <a:r>
              <a:rPr lang="pl-PL" dirty="0" smtClean="0"/>
              <a:t>’ test</a:t>
            </a:r>
            <a:endParaRPr lang="en-GB" dirty="0"/>
          </a:p>
        </p:txBody>
      </p:sp>
      <p:pic>
        <p:nvPicPr>
          <p:cNvPr id="27651" name="Picture 1027"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7656" name="Text Box 1032"/>
          <p:cNvSpPr txBox="1">
            <a:spLocks noChangeArrowheads="1"/>
          </p:cNvSpPr>
          <p:nvPr/>
        </p:nvSpPr>
        <p:spPr bwMode="auto">
          <a:xfrm>
            <a:off x="2895600" y="1772816"/>
            <a:ext cx="6248400" cy="2973122"/>
          </a:xfrm>
          <a:prstGeom prst="rect">
            <a:avLst/>
          </a:prstGeom>
          <a:noFill/>
          <a:ln w="9525">
            <a:noFill/>
            <a:miter lim="800000"/>
            <a:headEnd/>
            <a:tailEnd/>
          </a:ln>
        </p:spPr>
        <p:txBody>
          <a:bodyPr>
            <a:spAutoFit/>
          </a:bodyPr>
          <a:lstStyle/>
          <a:p>
            <a:pPr>
              <a:lnSpc>
                <a:spcPct val="120000"/>
              </a:lnSpc>
            </a:pPr>
            <a:r>
              <a:rPr lang="en-US" dirty="0" smtClean="0">
                <a:latin typeface="+mn-lt"/>
              </a:rPr>
              <a:t>Then we calculate the ratio of these values:</a:t>
            </a:r>
            <a:endParaRPr lang="pl-PL" dirty="0" smtClean="0">
              <a:latin typeface="+mn-lt"/>
            </a:endParaRPr>
          </a:p>
          <a:p>
            <a:pPr>
              <a:lnSpc>
                <a:spcPct val="120000"/>
              </a:lnSpc>
            </a:pPr>
            <a:endParaRPr lang="pl-PL" dirty="0" smtClean="0">
              <a:latin typeface="+mn-lt"/>
            </a:endParaRPr>
          </a:p>
          <a:p>
            <a:pPr>
              <a:lnSpc>
                <a:spcPct val="120000"/>
              </a:lnSpc>
            </a:pPr>
            <a:r>
              <a:rPr lang="pl-PL" dirty="0" smtClean="0">
                <a:latin typeface="+mn-lt"/>
              </a:rPr>
              <a:t>                                </a:t>
            </a:r>
            <a:r>
              <a:rPr lang="pl-PL" sz="2000" i="1" dirty="0"/>
              <a:t>S</a:t>
            </a:r>
            <a:r>
              <a:rPr lang="pl-PL" sz="2000" i="1" baseline="-25000" dirty="0"/>
              <a:t>1.2</a:t>
            </a:r>
            <a:r>
              <a:rPr lang="pl-PL" sz="2000" baseline="30000" dirty="0"/>
              <a:t>2</a:t>
            </a:r>
            <a:r>
              <a:rPr lang="pl-PL" sz="2000" dirty="0"/>
              <a:t>/</a:t>
            </a:r>
            <a:r>
              <a:rPr lang="pl-PL" sz="2000" i="1" dirty="0"/>
              <a:t>S</a:t>
            </a:r>
            <a:r>
              <a:rPr lang="pl-PL" sz="2000" baseline="30000" dirty="0"/>
              <a:t>2</a:t>
            </a:r>
            <a:r>
              <a:rPr lang="pl-PL" sz="2000" dirty="0"/>
              <a:t> </a:t>
            </a:r>
          </a:p>
          <a:p>
            <a:pPr>
              <a:lnSpc>
                <a:spcPct val="120000"/>
              </a:lnSpc>
            </a:pPr>
            <a:endParaRPr lang="pl-PL" sz="2000" dirty="0" smtClean="0">
              <a:latin typeface="+mn-lt"/>
            </a:endParaRPr>
          </a:p>
          <a:p>
            <a:pPr>
              <a:lnSpc>
                <a:spcPct val="120000"/>
              </a:lnSpc>
            </a:pPr>
            <a:r>
              <a:rPr lang="en-US" sz="2000" dirty="0" smtClean="0">
                <a:latin typeface="+mn-lt"/>
              </a:rPr>
              <a:t>The obtained results are compared with the corresponding arrays. This time, both values had to be eliminated when a critical value (for a given confidence level)</a:t>
            </a:r>
            <a:r>
              <a:rPr lang="pl-PL" sz="2000" dirty="0" smtClean="0">
                <a:latin typeface="+mn-lt"/>
              </a:rPr>
              <a:t> </a:t>
            </a:r>
            <a:r>
              <a:rPr lang="en-US" sz="2000" dirty="0" smtClean="0">
                <a:latin typeface="+mn-lt"/>
              </a:rPr>
              <a:t> is lower than the calculated value.</a:t>
            </a:r>
            <a:endParaRPr kumimoji="0" lang="en-GB" sz="20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 calcmode="lin" valueType="num">
                                      <p:cBhvr additive="base">
                                        <p:cTn id="7" dur="500" fill="hold"/>
                                        <p:tgtEl>
                                          <p:spTgt spid="27656"/>
                                        </p:tgtEl>
                                        <p:attrNameLst>
                                          <p:attrName>ppt_x</p:attrName>
                                        </p:attrNameLst>
                                      </p:cBhvr>
                                      <p:tavLst>
                                        <p:tav tm="0">
                                          <p:val>
                                            <p:strVal val="0-#ppt_w/2"/>
                                          </p:val>
                                        </p:tav>
                                        <p:tav tm="100000">
                                          <p:val>
                                            <p:strVal val="#ppt_x"/>
                                          </p:val>
                                        </p:tav>
                                      </p:tavLst>
                                    </p:anim>
                                    <p:anim calcmode="lin" valueType="num">
                                      <p:cBhvr additive="base">
                                        <p:cTn id="8" dur="500" fill="hold"/>
                                        <p:tgtEl>
                                          <p:spTgt spid="2765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765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Testing</a:t>
            </a:r>
            <a:r>
              <a:rPr lang="pl-PL" dirty="0" smtClean="0"/>
              <a:t> of data </a:t>
            </a:r>
            <a:r>
              <a:rPr lang="pl-PL" dirty="0" err="1" smtClean="0"/>
              <a:t>sets</a:t>
            </a:r>
            <a:endParaRPr lang="pl-PL" dirty="0"/>
          </a:p>
        </p:txBody>
      </p:sp>
      <p:sp>
        <p:nvSpPr>
          <p:cNvPr id="3" name="Symbol zastępczy zawartości 2"/>
          <p:cNvSpPr>
            <a:spLocks noGrp="1"/>
          </p:cNvSpPr>
          <p:nvPr>
            <p:ph idx="1"/>
          </p:nvPr>
        </p:nvSpPr>
        <p:spPr>
          <a:xfrm>
            <a:off x="3131840" y="1981200"/>
            <a:ext cx="5112568" cy="4114800"/>
          </a:xfrm>
        </p:spPr>
        <p:txBody>
          <a:bodyPr/>
          <a:lstStyle/>
          <a:p>
            <a:pPr marL="0" lvl="0" indent="0">
              <a:buNone/>
            </a:pPr>
            <a:r>
              <a:rPr lang="pl-PL" sz="2000" dirty="0"/>
              <a:t>The student </a:t>
            </a:r>
            <a:r>
              <a:rPr lang="pl-PL" sz="2000" dirty="0" err="1"/>
              <a:t>performs</a:t>
            </a:r>
            <a:r>
              <a:rPr lang="pl-PL" sz="2000" dirty="0"/>
              <a:t> </a:t>
            </a:r>
            <a:r>
              <a:rPr lang="pl-PL" sz="2000" dirty="0" smtClean="0"/>
              <a:t>15 </a:t>
            </a:r>
            <a:r>
              <a:rPr lang="pl-PL" sz="2000" dirty="0" err="1"/>
              <a:t>measurements</a:t>
            </a:r>
            <a:r>
              <a:rPr lang="pl-PL" sz="2000" dirty="0"/>
              <a:t> of </a:t>
            </a:r>
            <a:r>
              <a:rPr lang="pl-PL" sz="2000" dirty="0" err="1"/>
              <a:t>length</a:t>
            </a:r>
            <a:r>
              <a:rPr lang="pl-PL" sz="2000" dirty="0"/>
              <a:t> x and </a:t>
            </a:r>
            <a:r>
              <a:rPr lang="pl-PL" sz="2000" dirty="0" err="1"/>
              <a:t>receives</a:t>
            </a:r>
            <a:r>
              <a:rPr lang="pl-PL" sz="2000" dirty="0"/>
              <a:t> the </a:t>
            </a:r>
            <a:r>
              <a:rPr lang="pl-PL" sz="2000" dirty="0" err="1"/>
              <a:t>following</a:t>
            </a:r>
            <a:r>
              <a:rPr lang="pl-PL" sz="2000" dirty="0"/>
              <a:t> </a:t>
            </a:r>
            <a:r>
              <a:rPr lang="pl-PL" sz="2000" dirty="0" err="1" smtClean="0"/>
              <a:t>results</a:t>
            </a:r>
            <a:r>
              <a:rPr lang="pl-PL" sz="2000" dirty="0" smtClean="0"/>
              <a:t> </a:t>
            </a:r>
            <a:r>
              <a:rPr lang="en-US" sz="2000" dirty="0" smtClean="0"/>
              <a:t>(</a:t>
            </a:r>
            <a:r>
              <a:rPr lang="en-US" sz="2000" dirty="0"/>
              <a:t>in  mm):</a:t>
            </a:r>
            <a:endParaRPr lang="pl-PL" sz="2000" dirty="0"/>
          </a:p>
          <a:p>
            <a:pPr marL="0" indent="0">
              <a:buNone/>
            </a:pPr>
            <a:endParaRPr lang="pl-PL" sz="2000" dirty="0" smtClean="0"/>
          </a:p>
          <a:p>
            <a:pPr marL="0" indent="0">
              <a:buNone/>
            </a:pPr>
            <a:r>
              <a:rPr lang="en-US" sz="2000" dirty="0" smtClean="0"/>
              <a:t>46</a:t>
            </a:r>
            <a:r>
              <a:rPr lang="en-US" sz="2000" dirty="0"/>
              <a:t>, 48, 44, 38, 45, 47, 58, 44, 45, </a:t>
            </a:r>
            <a:r>
              <a:rPr lang="en-US" sz="2000" dirty="0" smtClean="0"/>
              <a:t>43</a:t>
            </a:r>
            <a:r>
              <a:rPr lang="pl-PL" sz="2000" dirty="0" smtClean="0"/>
              <a:t>, 46, 43, 45, 49, 47</a:t>
            </a:r>
            <a:r>
              <a:rPr lang="en-US" sz="2000" dirty="0" smtClean="0"/>
              <a:t>.</a:t>
            </a:r>
            <a:endParaRPr lang="pl-PL" sz="2000" dirty="0"/>
          </a:p>
          <a:p>
            <a:pPr marL="0" indent="0">
              <a:buNone/>
            </a:pPr>
            <a:r>
              <a:rPr lang="en-US" sz="2000" dirty="0"/>
              <a:t> </a:t>
            </a:r>
            <a:endParaRPr lang="pl-PL" sz="2000" dirty="0"/>
          </a:p>
          <a:p>
            <a:pPr marL="0" indent="0">
              <a:buNone/>
            </a:pPr>
            <a:r>
              <a:rPr lang="pl-PL" sz="2000" dirty="0" err="1"/>
              <a:t>Verify</a:t>
            </a:r>
            <a:r>
              <a:rPr lang="pl-PL" sz="2000" dirty="0"/>
              <a:t> with the </a:t>
            </a:r>
            <a:r>
              <a:rPr lang="pl-PL" sz="2000" dirty="0" err="1"/>
              <a:t>aid</a:t>
            </a:r>
            <a:r>
              <a:rPr lang="pl-PL" sz="2000" dirty="0"/>
              <a:t> of </a:t>
            </a:r>
            <a:r>
              <a:rPr lang="pl-PL" sz="2000" dirty="0" err="1"/>
              <a:t>known</a:t>
            </a:r>
            <a:r>
              <a:rPr lang="pl-PL" sz="2000" dirty="0"/>
              <a:t> </a:t>
            </a:r>
            <a:r>
              <a:rPr lang="pl-PL" sz="2000" dirty="0" err="1"/>
              <a:t>methods</a:t>
            </a:r>
            <a:r>
              <a:rPr lang="pl-PL" sz="2000" dirty="0"/>
              <a:t> the </a:t>
            </a:r>
            <a:r>
              <a:rPr lang="pl-PL" sz="2000" dirty="0" err="1"/>
              <a:t>correctness</a:t>
            </a:r>
            <a:r>
              <a:rPr lang="pl-PL" sz="2000" dirty="0"/>
              <a:t> of the </a:t>
            </a:r>
            <a:r>
              <a:rPr lang="pl-PL" sz="2000" dirty="0" err="1" smtClean="0"/>
              <a:t>measurements</a:t>
            </a:r>
            <a:r>
              <a:rPr lang="pl-PL" sz="2000" dirty="0" smtClean="0"/>
              <a:t>.</a:t>
            </a:r>
            <a:endParaRPr lang="pl-PL" sz="2000" dirty="0"/>
          </a:p>
        </p:txBody>
      </p:sp>
      <p:sp>
        <p:nvSpPr>
          <p:cNvPr id="4" name="pole tekstowe 3"/>
          <p:cNvSpPr txBox="1"/>
          <p:nvPr/>
        </p:nvSpPr>
        <p:spPr>
          <a:xfrm>
            <a:off x="683568" y="1196752"/>
            <a:ext cx="1512168" cy="369332"/>
          </a:xfrm>
          <a:prstGeom prst="rect">
            <a:avLst/>
          </a:prstGeom>
          <a:noFill/>
        </p:spPr>
        <p:txBody>
          <a:bodyPr wrap="square" rtlCol="0">
            <a:spAutoFit/>
          </a:bodyPr>
          <a:lstStyle/>
          <a:p>
            <a:r>
              <a:rPr lang="pl-PL" dirty="0" err="1" smtClean="0">
                <a:solidFill>
                  <a:srgbClr val="FFFF00"/>
                </a:solidFill>
              </a:rPr>
              <a:t>Exercise</a:t>
            </a:r>
            <a:endParaRPr lang="pl-PL" dirty="0">
              <a:solidFill>
                <a:srgbClr val="FFFF00"/>
              </a:solidFill>
            </a:endParaRPr>
          </a:p>
        </p:txBody>
      </p:sp>
    </p:spTree>
    <p:extLst>
      <p:ext uri="{BB962C8B-B14F-4D97-AF65-F5344CB8AC3E}">
        <p14:creationId xmlns:p14="http://schemas.microsoft.com/office/powerpoint/2010/main" val="1737194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362200" y="457200"/>
            <a:ext cx="6399213" cy="1173163"/>
          </a:xfrm>
        </p:spPr>
        <p:txBody>
          <a:bodyPr/>
          <a:lstStyle/>
          <a:p>
            <a:r>
              <a:rPr lang="pl-PL" dirty="0" smtClean="0"/>
              <a:t>To be </a:t>
            </a:r>
            <a:r>
              <a:rPr lang="pl-PL" dirty="0" err="1" smtClean="0"/>
              <a:t>continued</a:t>
            </a:r>
            <a:r>
              <a:rPr lang="pl-PL" dirty="0" smtClean="0"/>
              <a:t> !</a:t>
            </a:r>
            <a:endParaRPr lang="pl-PL" dirty="0"/>
          </a:p>
        </p:txBody>
      </p:sp>
      <p:pic>
        <p:nvPicPr>
          <p:cNvPr id="1536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5365" name="Text Box 5"/>
          <p:cNvSpPr txBox="1">
            <a:spLocks noChangeArrowheads="1"/>
          </p:cNvSpPr>
          <p:nvPr/>
        </p:nvSpPr>
        <p:spPr bwMode="auto">
          <a:xfrm>
            <a:off x="3429000" y="2133600"/>
            <a:ext cx="5410200" cy="822325"/>
          </a:xfrm>
          <a:prstGeom prst="rect">
            <a:avLst/>
          </a:prstGeom>
          <a:noFill/>
          <a:ln w="9525">
            <a:noFill/>
            <a:miter lim="800000"/>
            <a:headEnd/>
            <a:tailEnd/>
          </a:ln>
        </p:spPr>
        <p:txBody>
          <a:bodyPr>
            <a:spAutoFit/>
          </a:bodyPr>
          <a:lstStyle/>
          <a:p>
            <a:endParaRPr kumimoji="0" lang="pl-PL" sz="2400"/>
          </a:p>
          <a:p>
            <a:endParaRPr kumimoji="0" lang="pl-PL"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05000" y="228600"/>
            <a:ext cx="6934200" cy="1143000"/>
          </a:xfrm>
          <a:noFill/>
          <a:ln/>
        </p:spPr>
        <p:txBody>
          <a:bodyPr anchor="ctr"/>
          <a:lstStyle/>
          <a:p>
            <a:r>
              <a:rPr lang="pl-PL" dirty="0" err="1" smtClean="0"/>
              <a:t>Introduction</a:t>
            </a:r>
            <a:endParaRPr lang="pl-PL" dirty="0"/>
          </a:p>
        </p:txBody>
      </p:sp>
      <p:pic>
        <p:nvPicPr>
          <p:cNvPr id="8198"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8219" name="Text Box 27"/>
          <p:cNvSpPr txBox="1">
            <a:spLocks noChangeArrowheads="1"/>
          </p:cNvSpPr>
          <p:nvPr/>
        </p:nvSpPr>
        <p:spPr bwMode="auto">
          <a:xfrm>
            <a:off x="2555776" y="1556792"/>
            <a:ext cx="6096000" cy="4555093"/>
          </a:xfrm>
          <a:prstGeom prst="rect">
            <a:avLst/>
          </a:prstGeom>
          <a:noFill/>
          <a:ln w="9525">
            <a:noFill/>
            <a:miter lim="800000"/>
            <a:headEnd/>
            <a:tailEnd/>
          </a:ln>
        </p:spPr>
        <p:txBody>
          <a:bodyPr>
            <a:spAutoFit/>
          </a:bodyPr>
          <a:lstStyle/>
          <a:p>
            <a:r>
              <a:rPr lang="en-US" sz="2400" dirty="0" smtClean="0">
                <a:solidFill>
                  <a:srgbClr val="FFC000"/>
                </a:solidFill>
                <a:latin typeface="+mn-lt"/>
              </a:rPr>
              <a:t>Measurement is an experiment performed by appropriate methods, using appropriate tools, organized in an appropriate system.</a:t>
            </a:r>
            <a:endParaRPr lang="pl-PL" sz="2400" dirty="0" smtClean="0">
              <a:solidFill>
                <a:srgbClr val="FFC000"/>
              </a:solidFill>
              <a:latin typeface="+mn-lt"/>
            </a:endParaRPr>
          </a:p>
          <a:p>
            <a:pPr>
              <a:lnSpc>
                <a:spcPct val="125000"/>
              </a:lnSpc>
            </a:pPr>
            <a:r>
              <a:rPr lang="en-US" sz="2000" dirty="0" smtClean="0">
                <a:latin typeface="+mn-lt"/>
              </a:rPr>
              <a:t>The measurement can also be seen as the process of obtaining information about the object measured. We need to remember about the three aspects of the signal: the signal content (borne of information), the signal</a:t>
            </a:r>
            <a:r>
              <a:rPr lang="pl-PL" sz="2000" dirty="0" smtClean="0">
                <a:latin typeface="+mn-lt"/>
              </a:rPr>
              <a:t> </a:t>
            </a:r>
            <a:r>
              <a:rPr lang="en-US" sz="2000" dirty="0" smtClean="0">
                <a:latin typeface="+mn-lt"/>
              </a:rPr>
              <a:t>carrier (this is the previously mentioned phenomenon or object) and the signal code (</a:t>
            </a:r>
            <a:r>
              <a:rPr lang="en-US" sz="2000" dirty="0" err="1" smtClean="0">
                <a:latin typeface="+mn-lt"/>
              </a:rPr>
              <a:t>ie</a:t>
            </a:r>
            <a:r>
              <a:rPr lang="en-US" sz="2000" dirty="0" smtClean="0">
                <a:latin typeface="+mn-lt"/>
              </a:rPr>
              <a:t>, how the assignment forms of information media characteristics).</a:t>
            </a:r>
            <a:endParaRPr lang="pl-PL" sz="2000" dirty="0">
              <a:solidFill>
                <a:srgbClr val="FF3300"/>
              </a:solidFill>
              <a:latin typeface="+mn-lt"/>
            </a:endParaRPr>
          </a:p>
          <a:p>
            <a:endParaRPr kumimoji="0" lang="en-GB"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05000" y="228600"/>
            <a:ext cx="6934200" cy="1143000"/>
          </a:xfrm>
          <a:noFill/>
          <a:ln/>
        </p:spPr>
        <p:txBody>
          <a:bodyPr anchor="ctr"/>
          <a:lstStyle/>
          <a:p>
            <a:r>
              <a:rPr lang="pl-PL" dirty="0" err="1" smtClean="0"/>
              <a:t>Introduction</a:t>
            </a:r>
            <a:endParaRPr lang="pl-PL" dirty="0"/>
          </a:p>
        </p:txBody>
      </p:sp>
      <p:pic>
        <p:nvPicPr>
          <p:cNvPr id="8198"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8220" name="Text Box 28"/>
          <p:cNvSpPr txBox="1">
            <a:spLocks noChangeArrowheads="1"/>
          </p:cNvSpPr>
          <p:nvPr/>
        </p:nvSpPr>
        <p:spPr bwMode="auto">
          <a:xfrm>
            <a:off x="2987824" y="1484784"/>
            <a:ext cx="5832648" cy="4031873"/>
          </a:xfrm>
          <a:prstGeom prst="rect">
            <a:avLst/>
          </a:prstGeom>
          <a:noFill/>
          <a:ln w="9525">
            <a:noFill/>
            <a:miter lim="800000"/>
            <a:headEnd/>
            <a:tailEnd/>
          </a:ln>
        </p:spPr>
        <p:txBody>
          <a:bodyPr wrap="square">
            <a:spAutoFit/>
          </a:bodyPr>
          <a:lstStyle/>
          <a:p>
            <a:r>
              <a:rPr lang="pl-PL" sz="2400" dirty="0">
                <a:solidFill>
                  <a:srgbClr val="FFC000"/>
                </a:solidFill>
                <a:latin typeface="+mn-lt"/>
              </a:rPr>
              <a:t>W</a:t>
            </a:r>
            <a:r>
              <a:rPr lang="en-US" sz="2400" dirty="0" smtClean="0">
                <a:solidFill>
                  <a:srgbClr val="FFC000"/>
                </a:solidFill>
                <a:latin typeface="+mn-lt"/>
              </a:rPr>
              <a:t>e understand the precision of measurement </a:t>
            </a:r>
            <a:r>
              <a:rPr lang="pl-PL" sz="2400" dirty="0" smtClean="0">
                <a:solidFill>
                  <a:srgbClr val="FFC000"/>
                </a:solidFill>
                <a:latin typeface="+mn-lt"/>
              </a:rPr>
              <a:t>a</a:t>
            </a:r>
            <a:r>
              <a:rPr lang="en-US" sz="2400" dirty="0" smtClean="0">
                <a:solidFill>
                  <a:srgbClr val="FFC000"/>
                </a:solidFill>
                <a:latin typeface="+mn-lt"/>
              </a:rPr>
              <a:t>s the ability of measurements to detect the real effects of interactions.</a:t>
            </a:r>
            <a:r>
              <a:rPr lang="pl-PL" sz="2400" dirty="0" smtClean="0">
                <a:solidFill>
                  <a:srgbClr val="FFC000"/>
                </a:solidFill>
                <a:latin typeface="+mn-lt"/>
              </a:rPr>
              <a:t> </a:t>
            </a:r>
            <a:endParaRPr lang="pl-PL" sz="2400" dirty="0">
              <a:solidFill>
                <a:srgbClr val="FFC000"/>
              </a:solidFill>
              <a:latin typeface="+mn-lt"/>
            </a:endParaRPr>
          </a:p>
          <a:p>
            <a:r>
              <a:rPr lang="en-US" sz="2000" dirty="0" smtClean="0">
                <a:latin typeface="+mn-lt"/>
              </a:rPr>
              <a:t>Overall, we can say that the experiment is more precise, the smaller the differences in the effects of impact he can detect. The greater the variation in the quantity measured by the same impact, the greater is the error associated with the difference between the two averages and the experiment is less precise in terms of detecting variations in the measured value caused by impacts.</a:t>
            </a:r>
            <a:endParaRPr lang="en-GB" sz="2400" dirty="0">
              <a:latin typeface="+mn-lt"/>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05000" y="228600"/>
            <a:ext cx="6934200" cy="1143000"/>
          </a:xfrm>
          <a:noFill/>
          <a:ln/>
        </p:spPr>
        <p:txBody>
          <a:bodyPr anchor="ctr"/>
          <a:lstStyle/>
          <a:p>
            <a:r>
              <a:rPr lang="pl-PL" dirty="0" err="1" smtClean="0"/>
              <a:t>Introduction</a:t>
            </a:r>
            <a:endParaRPr lang="pl-PL" dirty="0"/>
          </a:p>
        </p:txBody>
      </p:sp>
      <p:pic>
        <p:nvPicPr>
          <p:cNvPr id="8198"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8221" name="Text Box 29"/>
          <p:cNvSpPr txBox="1">
            <a:spLocks noChangeArrowheads="1"/>
          </p:cNvSpPr>
          <p:nvPr/>
        </p:nvSpPr>
        <p:spPr bwMode="auto">
          <a:xfrm>
            <a:off x="2843808" y="1412776"/>
            <a:ext cx="6096000" cy="4524315"/>
          </a:xfrm>
          <a:prstGeom prst="rect">
            <a:avLst/>
          </a:prstGeom>
          <a:noFill/>
          <a:ln w="9525">
            <a:noFill/>
            <a:miter lim="800000"/>
            <a:headEnd/>
            <a:tailEnd/>
          </a:ln>
        </p:spPr>
        <p:txBody>
          <a:bodyPr>
            <a:spAutoFit/>
          </a:bodyPr>
          <a:lstStyle/>
          <a:p>
            <a:r>
              <a:rPr lang="en-US" sz="2400" dirty="0" smtClean="0">
                <a:latin typeface="+mn-lt"/>
              </a:rPr>
              <a:t>Precision of the measurement which should be aimed in an experiment depends on its purpose.</a:t>
            </a:r>
            <a:endParaRPr lang="pl-PL" sz="2400" dirty="0" smtClean="0">
              <a:latin typeface="+mn-lt"/>
            </a:endParaRPr>
          </a:p>
          <a:p>
            <a:r>
              <a:rPr lang="en-US" sz="2400" dirty="0" smtClean="0">
                <a:latin typeface="+mn-lt"/>
              </a:rPr>
              <a:t>In general, this statement is true, but in many physical experiments, especially when measuring the fundamental </a:t>
            </a:r>
            <a:r>
              <a:rPr lang="pl-PL" sz="2400" dirty="0" err="1" smtClean="0">
                <a:latin typeface="+mn-lt"/>
              </a:rPr>
              <a:t>physical</a:t>
            </a:r>
            <a:r>
              <a:rPr lang="pl-PL" sz="2400" dirty="0" smtClean="0">
                <a:latin typeface="+mn-lt"/>
              </a:rPr>
              <a:t> </a:t>
            </a:r>
            <a:r>
              <a:rPr lang="pl-PL" sz="2400" dirty="0" err="1" smtClean="0">
                <a:latin typeface="+mn-lt"/>
              </a:rPr>
              <a:t>quantity</a:t>
            </a:r>
            <a:r>
              <a:rPr lang="en-US" sz="2400" dirty="0" smtClean="0">
                <a:latin typeface="+mn-lt"/>
              </a:rPr>
              <a:t>, we can not predict what will ultimately sufficient precision. </a:t>
            </a:r>
            <a:endParaRPr lang="pl-PL" sz="2400" dirty="0" smtClean="0">
              <a:latin typeface="+mn-lt"/>
            </a:endParaRPr>
          </a:p>
          <a:p>
            <a:r>
              <a:rPr lang="en-US" sz="2400" dirty="0" smtClean="0">
                <a:latin typeface="+mn-lt"/>
              </a:rPr>
              <a:t>It should strive to achieve the highest accuracy allowed by the phenomenon investigated and available measurement technique.</a:t>
            </a:r>
            <a:endParaRPr lang="en-GB" sz="2400" dirty="0">
              <a:latin typeface="+mn-lt"/>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05000" y="228600"/>
            <a:ext cx="6934200" cy="1143000"/>
          </a:xfrm>
          <a:noFill/>
          <a:ln/>
        </p:spPr>
        <p:txBody>
          <a:bodyPr anchor="ctr"/>
          <a:lstStyle/>
          <a:p>
            <a:r>
              <a:rPr lang="pl-PL" dirty="0" err="1" smtClean="0"/>
              <a:t>Introduction</a:t>
            </a:r>
            <a:endParaRPr lang="pl-PL" dirty="0"/>
          </a:p>
        </p:txBody>
      </p:sp>
      <p:pic>
        <p:nvPicPr>
          <p:cNvPr id="8198"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8222" name="Text Box 30"/>
          <p:cNvSpPr txBox="1">
            <a:spLocks noChangeArrowheads="1"/>
          </p:cNvSpPr>
          <p:nvPr/>
        </p:nvSpPr>
        <p:spPr bwMode="auto">
          <a:xfrm>
            <a:off x="2771800" y="1772816"/>
            <a:ext cx="6096000" cy="3785652"/>
          </a:xfrm>
          <a:prstGeom prst="rect">
            <a:avLst/>
          </a:prstGeom>
          <a:noFill/>
          <a:ln w="9525">
            <a:noFill/>
            <a:miter lim="800000"/>
            <a:headEnd/>
            <a:tailEnd/>
          </a:ln>
        </p:spPr>
        <p:txBody>
          <a:bodyPr>
            <a:spAutoFit/>
          </a:bodyPr>
          <a:lstStyle/>
          <a:p>
            <a:r>
              <a:rPr lang="en-US" sz="2400" dirty="0" smtClean="0">
                <a:latin typeface="+mn-lt"/>
              </a:rPr>
              <a:t>Using simple data sets is an important operation for many engineers and scientists. </a:t>
            </a:r>
            <a:endParaRPr lang="pl-PL" sz="2400" dirty="0" smtClean="0">
              <a:latin typeface="+mn-lt"/>
            </a:endParaRPr>
          </a:p>
          <a:p>
            <a:r>
              <a:rPr lang="en-US" sz="2400" dirty="0" smtClean="0">
                <a:latin typeface="+mn-lt"/>
              </a:rPr>
              <a:t>The data should be reviewed and verified for errors that occur in them, and compliance </a:t>
            </a:r>
            <a:r>
              <a:rPr lang="pl-PL" sz="2400" dirty="0" smtClean="0">
                <a:latin typeface="+mn-lt"/>
              </a:rPr>
              <a:t>of </a:t>
            </a:r>
            <a:r>
              <a:rPr lang="en-US" sz="2400" dirty="0" smtClean="0">
                <a:latin typeface="+mn-lt"/>
              </a:rPr>
              <a:t>values.</a:t>
            </a:r>
            <a:endParaRPr lang="pl-PL" sz="2400" dirty="0" smtClean="0">
              <a:latin typeface="+mn-lt"/>
            </a:endParaRPr>
          </a:p>
          <a:p>
            <a:r>
              <a:rPr lang="en-US" sz="2400" dirty="0" smtClean="0">
                <a:latin typeface="+mn-lt"/>
              </a:rPr>
              <a:t> In many cases it is necessary to answer the question of whether all the values ​​are equal, or whether there are any results strongly deviating from the others.</a:t>
            </a:r>
            <a:endParaRPr lang="pl-PL" sz="2400" dirty="0">
              <a:latin typeface="+mn-lt"/>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050"/>
          <p:cNvSpPr>
            <a:spLocks noGrp="1" noChangeArrowheads="1"/>
          </p:cNvSpPr>
          <p:nvPr>
            <p:ph type="title"/>
          </p:nvPr>
        </p:nvSpPr>
        <p:spPr>
          <a:xfrm>
            <a:off x="2590800" y="381000"/>
            <a:ext cx="6096000" cy="1143000"/>
          </a:xfrm>
          <a:noFill/>
          <a:ln/>
        </p:spPr>
        <p:txBody>
          <a:bodyPr anchor="ctr"/>
          <a:lstStyle/>
          <a:p>
            <a:r>
              <a:rPr lang="pl-PL" dirty="0" err="1" smtClean="0"/>
              <a:t>Untypical</a:t>
            </a:r>
            <a:r>
              <a:rPr lang="pl-PL" dirty="0" smtClean="0"/>
              <a:t> </a:t>
            </a:r>
            <a:r>
              <a:rPr lang="pl-PL" dirty="0" err="1" smtClean="0"/>
              <a:t>observations</a:t>
            </a:r>
            <a:endParaRPr lang="pl-PL" dirty="0"/>
          </a:p>
        </p:txBody>
      </p:sp>
      <p:pic>
        <p:nvPicPr>
          <p:cNvPr id="21508" name="Picture 2052"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16" name="Rectangle 2060"/>
          <p:cNvSpPr>
            <a:spLocks noGrp="1" noChangeArrowheads="1"/>
          </p:cNvSpPr>
          <p:nvPr>
            <p:ph type="body" idx="1"/>
          </p:nvPr>
        </p:nvSpPr>
        <p:spPr>
          <a:xfrm>
            <a:off x="2843808" y="1700808"/>
            <a:ext cx="6096000" cy="4114800"/>
          </a:xfrm>
        </p:spPr>
        <p:txBody>
          <a:bodyPr/>
          <a:lstStyle/>
          <a:p>
            <a:r>
              <a:rPr lang="en-US" sz="2000" dirty="0" smtClean="0"/>
              <a:t>With a data set consisting of a group of measurements that are ideally the same value, it is difficult to say how much should be different individual values ​​in order to be recognized as "foreign" and not as extreme deviations from the mean.</a:t>
            </a:r>
            <a:endParaRPr lang="pl-PL" sz="2000" dirty="0" smtClean="0"/>
          </a:p>
          <a:p>
            <a:r>
              <a:rPr lang="pl-PL" sz="2000" dirty="0" err="1" smtClean="0"/>
              <a:t>It</a:t>
            </a:r>
            <a:r>
              <a:rPr lang="pl-PL" sz="2000" dirty="0" smtClean="0"/>
              <a:t> </a:t>
            </a:r>
            <a:r>
              <a:rPr lang="en-US" sz="2000" dirty="0" smtClean="0"/>
              <a:t>is suspicious when, after ordering from the smallest to the largest value, one or both of the extreme values ​​differ significantly from the average. A similar situation is when we find points on the graph significantly different from the smooth curve.</a:t>
            </a:r>
            <a:endParaRPr lang="en-GB" dirty="0"/>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050"/>
          <p:cNvSpPr>
            <a:spLocks noGrp="1" noChangeArrowheads="1"/>
          </p:cNvSpPr>
          <p:nvPr>
            <p:ph type="title"/>
          </p:nvPr>
        </p:nvSpPr>
        <p:spPr>
          <a:xfrm>
            <a:off x="2590800" y="381000"/>
            <a:ext cx="6096000" cy="1143000"/>
          </a:xfrm>
          <a:noFill/>
          <a:ln/>
        </p:spPr>
        <p:txBody>
          <a:bodyPr anchor="ctr"/>
          <a:lstStyle/>
          <a:p>
            <a:r>
              <a:rPr lang="pl-PL" dirty="0" err="1" smtClean="0"/>
              <a:t>Untypical</a:t>
            </a:r>
            <a:r>
              <a:rPr lang="pl-PL" dirty="0" smtClean="0"/>
              <a:t> </a:t>
            </a:r>
            <a:r>
              <a:rPr lang="pl-PL" dirty="0" err="1" smtClean="0"/>
              <a:t>observations</a:t>
            </a:r>
            <a:endParaRPr lang="pl-PL" dirty="0"/>
          </a:p>
        </p:txBody>
      </p:sp>
      <p:pic>
        <p:nvPicPr>
          <p:cNvPr id="21508" name="Picture 2052"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17" name="Text Box 2061"/>
          <p:cNvSpPr txBox="1">
            <a:spLocks noChangeArrowheads="1"/>
          </p:cNvSpPr>
          <p:nvPr/>
        </p:nvSpPr>
        <p:spPr bwMode="auto">
          <a:xfrm>
            <a:off x="2699792" y="1484784"/>
            <a:ext cx="6248400" cy="4893647"/>
          </a:xfrm>
          <a:prstGeom prst="rect">
            <a:avLst/>
          </a:prstGeom>
          <a:noFill/>
          <a:ln w="9525">
            <a:noFill/>
            <a:miter lim="800000"/>
            <a:headEnd/>
            <a:tailEnd/>
          </a:ln>
        </p:spPr>
        <p:txBody>
          <a:bodyPr>
            <a:spAutoFit/>
          </a:bodyPr>
          <a:lstStyle/>
          <a:p>
            <a:pPr>
              <a:lnSpc>
                <a:spcPct val="120000"/>
              </a:lnSpc>
            </a:pPr>
            <a:r>
              <a:rPr lang="en-US" sz="2000" dirty="0" smtClean="0">
                <a:latin typeface="+mn-lt"/>
              </a:rPr>
              <a:t>Deviating measurement values ​​are still interesting for another reason - they can indicate the people carrying out the measurements both errors</a:t>
            </a:r>
            <a:r>
              <a:rPr lang="pl-PL" sz="2000" dirty="0" smtClean="0">
                <a:latin typeface="+mn-lt"/>
              </a:rPr>
              <a:t>,</a:t>
            </a:r>
            <a:r>
              <a:rPr lang="en-US" sz="2000" dirty="0" smtClean="0">
                <a:latin typeface="+mn-lt"/>
              </a:rPr>
              <a:t> awkwardness and failures of measuring equipment. </a:t>
            </a:r>
            <a:endParaRPr lang="pl-PL" sz="2000" dirty="0" smtClean="0">
              <a:latin typeface="+mn-lt"/>
            </a:endParaRPr>
          </a:p>
          <a:p>
            <a:pPr>
              <a:lnSpc>
                <a:spcPct val="120000"/>
              </a:lnSpc>
            </a:pPr>
            <a:r>
              <a:rPr lang="en-US" sz="2000" dirty="0" smtClean="0">
                <a:latin typeface="+mn-lt"/>
              </a:rPr>
              <a:t>On this basis it is possible to determine how to improve the measurement system or the measurement methodology.</a:t>
            </a:r>
            <a:endParaRPr lang="pl-PL" sz="2000" dirty="0" smtClean="0">
              <a:latin typeface="+mn-lt"/>
            </a:endParaRPr>
          </a:p>
          <a:p>
            <a:pPr>
              <a:lnSpc>
                <a:spcPct val="120000"/>
              </a:lnSpc>
            </a:pPr>
            <a:r>
              <a:rPr lang="en-US" sz="2000" dirty="0" smtClean="0">
                <a:latin typeface="+mn-lt"/>
              </a:rPr>
              <a:t>Each occurrence of deviating value ​​should produce a critical review the entire measurement process, which provided an incorrect result. The first step is, of course, check calculations, later transcription errors and decoding, and only at the end search for possible damage in the measurement system.</a:t>
            </a:r>
            <a:endParaRPr lang="pl-PL" sz="2000" dirty="0">
              <a:latin typeface="+mn-lt"/>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Thick</a:t>
            </a:r>
            <a:r>
              <a:rPr lang="pl-PL" dirty="0" smtClean="0"/>
              <a:t> </a:t>
            </a:r>
            <a:r>
              <a:rPr lang="pl-PL" dirty="0" err="1" smtClean="0"/>
              <a:t>Error</a:t>
            </a:r>
            <a:r>
              <a:rPr lang="pl-PL" dirty="0" smtClean="0"/>
              <a:t> Law</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6162" name="Rectangle 18"/>
          <p:cNvSpPr>
            <a:spLocks noGrp="1" noChangeArrowheads="1"/>
          </p:cNvSpPr>
          <p:nvPr>
            <p:ph type="body" idx="1"/>
          </p:nvPr>
        </p:nvSpPr>
        <p:spPr>
          <a:xfrm>
            <a:off x="2555776" y="1844824"/>
            <a:ext cx="6324600" cy="4114800"/>
          </a:xfrm>
        </p:spPr>
        <p:txBody>
          <a:bodyPr/>
          <a:lstStyle/>
          <a:p>
            <a:pPr marL="190500" lvl="1" indent="0" algn="just">
              <a:lnSpc>
                <a:spcPct val="125000"/>
              </a:lnSpc>
              <a:spcAft>
                <a:spcPts val="600"/>
              </a:spcAft>
              <a:buNone/>
            </a:pPr>
            <a:r>
              <a:rPr lang="en-US" sz="2000" dirty="0" smtClean="0"/>
              <a:t>If we know what should be the value of the standard deviation </a:t>
            </a:r>
            <a:r>
              <a:rPr lang="el-GR" sz="2000" dirty="0" smtClean="0"/>
              <a:t>σ</a:t>
            </a:r>
            <a:r>
              <a:rPr lang="en-US" sz="2000" dirty="0" smtClean="0"/>
              <a:t> for our measurements, we can easily determine which of measurements should be rejected using the calculation for the point value of the expression:</a:t>
            </a:r>
            <a:endParaRPr lang="pl-PL" sz="2000" dirty="0">
              <a:latin typeface="Times New Roman" pitchFamily="18" charset="-18"/>
            </a:endParaRPr>
          </a:p>
          <a:p>
            <a:pPr marL="190500" lvl="1" indent="0" algn="just">
              <a:lnSpc>
                <a:spcPct val="125000"/>
              </a:lnSpc>
              <a:spcAft>
                <a:spcPts val="600"/>
              </a:spcAft>
              <a:buFont typeface="Monotype Sorts" pitchFamily="2" charset="2"/>
              <a:buNone/>
            </a:pPr>
            <a:endParaRPr lang="pl-PL" sz="2000" dirty="0">
              <a:latin typeface="Times New Roman" pitchFamily="18" charset="-18"/>
            </a:endParaRPr>
          </a:p>
          <a:p>
            <a:pPr marL="190500" lvl="1" indent="0" algn="just">
              <a:lnSpc>
                <a:spcPct val="125000"/>
              </a:lnSpc>
              <a:spcAft>
                <a:spcPts val="600"/>
              </a:spcAft>
              <a:buFont typeface="Monotype Sorts" pitchFamily="2" charset="2"/>
              <a:buNone/>
            </a:pPr>
            <a:endParaRPr lang="pl-PL" sz="2000" dirty="0">
              <a:latin typeface="Times New Roman" pitchFamily="18" charset="-18"/>
            </a:endParaRPr>
          </a:p>
          <a:p>
            <a:pPr marL="190500" lvl="1" indent="0" algn="just">
              <a:lnSpc>
                <a:spcPct val="125000"/>
              </a:lnSpc>
              <a:spcAft>
                <a:spcPts val="600"/>
              </a:spcAft>
              <a:buNone/>
            </a:pPr>
            <a:r>
              <a:rPr lang="pl-PL" sz="2000" dirty="0" err="1" smtClean="0"/>
              <a:t>where</a:t>
            </a:r>
            <a:r>
              <a:rPr lang="pl-PL" sz="2000" dirty="0" smtClean="0">
                <a:latin typeface="Times New Roman" pitchFamily="18" charset="-18"/>
              </a:rPr>
              <a:t> </a:t>
            </a:r>
            <a:r>
              <a:rPr lang="pl-PL" sz="2000" i="1" dirty="0">
                <a:latin typeface="Times New Roman" pitchFamily="18" charset="-18"/>
              </a:rPr>
              <a:t>x</a:t>
            </a:r>
            <a:r>
              <a:rPr lang="pl-PL" sz="2000" i="1" baseline="-25000" dirty="0">
                <a:latin typeface="Times New Roman" pitchFamily="18" charset="-18"/>
              </a:rPr>
              <a:t>i</a:t>
            </a:r>
            <a:r>
              <a:rPr lang="pl-PL" sz="2000" dirty="0">
                <a:latin typeface="Times New Roman" pitchFamily="18" charset="-18"/>
              </a:rPr>
              <a:t> - </a:t>
            </a:r>
            <a:r>
              <a:rPr lang="pl-PL" sz="2000" dirty="0" smtClean="0">
                <a:latin typeface="Times New Roman" pitchFamily="18" charset="-18"/>
              </a:rPr>
              <a:t>"</a:t>
            </a:r>
            <a:r>
              <a:rPr lang="pl-PL" sz="2000" dirty="0" smtClean="0"/>
              <a:t> </a:t>
            </a:r>
            <a:r>
              <a:rPr lang="pl-PL" sz="2000" dirty="0" err="1" smtClean="0"/>
              <a:t>suspicious</a:t>
            </a:r>
            <a:r>
              <a:rPr lang="pl-PL" sz="2000" dirty="0" smtClean="0"/>
              <a:t>” </a:t>
            </a:r>
            <a:r>
              <a:rPr lang="pl-PL" sz="2000" dirty="0" err="1" smtClean="0"/>
              <a:t>value</a:t>
            </a:r>
            <a:r>
              <a:rPr lang="pl-PL" sz="2000" dirty="0" smtClean="0">
                <a:latin typeface="Times New Roman" pitchFamily="18" charset="-18"/>
              </a:rPr>
              <a:t>. </a:t>
            </a:r>
          </a:p>
          <a:p>
            <a:pPr marL="190500" lvl="1" indent="0" algn="just">
              <a:lnSpc>
                <a:spcPct val="125000"/>
              </a:lnSpc>
              <a:spcAft>
                <a:spcPts val="600"/>
              </a:spcAft>
              <a:buNone/>
            </a:pPr>
            <a:r>
              <a:rPr lang="pl-PL" sz="2000" dirty="0" err="1" smtClean="0"/>
              <a:t>If</a:t>
            </a:r>
            <a:r>
              <a:rPr lang="pl-PL" sz="2000" dirty="0" smtClean="0"/>
              <a:t> we </a:t>
            </a:r>
            <a:r>
              <a:rPr lang="pl-PL" sz="2000" dirty="0" err="1" smtClean="0"/>
              <a:t>obtained</a:t>
            </a:r>
            <a:r>
              <a:rPr lang="pl-PL" sz="2000" dirty="0" smtClean="0"/>
              <a:t> </a:t>
            </a:r>
            <a:r>
              <a:rPr lang="pl-PL" sz="2000" dirty="0" smtClean="0">
                <a:solidFill>
                  <a:srgbClr val="FFC000"/>
                </a:solidFill>
                <a:latin typeface="Times New Roman" pitchFamily="18" charset="-18"/>
              </a:rPr>
              <a:t>M </a:t>
            </a:r>
            <a:r>
              <a:rPr lang="pl-PL" sz="2000" dirty="0">
                <a:solidFill>
                  <a:srgbClr val="FFC000"/>
                </a:solidFill>
                <a:latin typeface="Times New Roman" pitchFamily="18" charset="-18"/>
              </a:rPr>
              <a:t>&gt; 4</a:t>
            </a:r>
            <a:r>
              <a:rPr lang="pl-PL" sz="2000" dirty="0">
                <a:latin typeface="Times New Roman" pitchFamily="18" charset="-18"/>
              </a:rPr>
              <a:t>, </a:t>
            </a:r>
            <a:r>
              <a:rPr lang="pl-PL" sz="2000" dirty="0" err="1" smtClean="0"/>
              <a:t>such</a:t>
            </a:r>
            <a:r>
              <a:rPr lang="pl-PL" sz="2000" dirty="0" smtClean="0"/>
              <a:t> point </a:t>
            </a:r>
            <a:r>
              <a:rPr lang="pl-PL" sz="2000" dirty="0" err="1" smtClean="0"/>
              <a:t>should</a:t>
            </a:r>
            <a:r>
              <a:rPr lang="pl-PL" sz="2000" dirty="0" smtClean="0"/>
              <a:t> be </a:t>
            </a:r>
            <a:r>
              <a:rPr lang="pl-PL" sz="2000" dirty="0" err="1" smtClean="0"/>
              <a:t>rejected</a:t>
            </a:r>
            <a:r>
              <a:rPr lang="pl-PL" sz="2000" dirty="0" smtClean="0">
                <a:latin typeface="Times New Roman" pitchFamily="18" charset="-18"/>
              </a:rPr>
              <a:t>.</a:t>
            </a:r>
            <a:endParaRPr lang="pl-PL" dirty="0"/>
          </a:p>
          <a:p>
            <a:pPr marL="0" indent="0"/>
            <a:endParaRPr lang="en-GB" dirty="0"/>
          </a:p>
        </p:txBody>
      </p:sp>
      <p:graphicFrame>
        <p:nvGraphicFramePr>
          <p:cNvPr id="28672" name="Object 1024"/>
          <p:cNvGraphicFramePr>
            <a:graphicFrameLocks noChangeAspect="1"/>
          </p:cNvGraphicFramePr>
          <p:nvPr/>
        </p:nvGraphicFramePr>
        <p:xfrm>
          <a:off x="4788024" y="3861048"/>
          <a:ext cx="1752600" cy="989013"/>
        </p:xfrm>
        <a:graphic>
          <a:graphicData uri="http://schemas.openxmlformats.org/presentationml/2006/ole">
            <mc:AlternateContent xmlns:mc="http://schemas.openxmlformats.org/markup-compatibility/2006">
              <mc:Choice xmlns:v="urn:schemas-microsoft-com:vml" Requires="v">
                <p:oleObj spid="_x0000_s33796" name="Equation" r:id="rId4" imgW="761760" imgH="431640" progId="Equation.3">
                  <p:embed/>
                </p:oleObj>
              </mc:Choice>
              <mc:Fallback>
                <p:oleObj name="Equation" r:id="rId4" imgW="761760" imgH="431640" progId="Equation.3">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3861048"/>
                        <a:ext cx="1752600" cy="989013"/>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Motyw pakietu Office">
      <a:majorFont>
        <a:latin typeface="Arial Narrow"/>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lnDef>
  </a:objectDefaults>
  <a:extraClrSchemeLst>
    <a:extraClrScheme>
      <a:clrScheme name="Motyw pakietu Offic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1553</TotalTime>
  <Words>1435</Words>
  <Application>Microsoft Office PowerPoint</Application>
  <PresentationFormat>Rzutnik</PresentationFormat>
  <Paragraphs>88</Paragraphs>
  <Slides>22</Slides>
  <Notes>2</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2</vt:i4>
      </vt:variant>
      <vt:variant>
        <vt:lpstr>Tytuły slajdów</vt:lpstr>
      </vt:variant>
      <vt:variant>
        <vt:i4>22</vt:i4>
      </vt:variant>
    </vt:vector>
  </HeadingPairs>
  <TitlesOfParts>
    <vt:vector size="30" baseType="lpstr">
      <vt:lpstr>Arial</vt:lpstr>
      <vt:lpstr>Arial Narrow</vt:lpstr>
      <vt:lpstr>Monotype Sorts</vt:lpstr>
      <vt:lpstr>Symbol</vt:lpstr>
      <vt:lpstr>Times New Roman</vt:lpstr>
      <vt:lpstr>Motyw pakietu Office</vt:lpstr>
      <vt:lpstr>Equation</vt:lpstr>
      <vt:lpstr>Document</vt:lpstr>
      <vt:lpstr>Fundamentals of Data Analysis   Lecture 8   Management of data sets and improving the precision of measurement</vt:lpstr>
      <vt:lpstr>Programm for today</vt:lpstr>
      <vt:lpstr>Introduction</vt:lpstr>
      <vt:lpstr>Introduction</vt:lpstr>
      <vt:lpstr>Introduction</vt:lpstr>
      <vt:lpstr>Introduction</vt:lpstr>
      <vt:lpstr>Untypical observations</vt:lpstr>
      <vt:lpstr>Untypical observations</vt:lpstr>
      <vt:lpstr>Thick Error Law</vt:lpstr>
      <vt:lpstr>Thick Error Law</vt:lpstr>
      <vt:lpstr>Thick Error Law</vt:lpstr>
      <vt:lpstr>Testing of data sets - Dixon’s test</vt:lpstr>
      <vt:lpstr>Testing of data sets - Dixon’s test</vt:lpstr>
      <vt:lpstr>Testing of data sets - Dixon’s test</vt:lpstr>
      <vt:lpstr>Testing of data sets - Dixon’s test</vt:lpstr>
      <vt:lpstr>Testing od data sets – Grubbs’ test</vt:lpstr>
      <vt:lpstr>Testing od data sets – Grubbs’ test</vt:lpstr>
      <vt:lpstr>Testing of data sets – Grubbs’ test</vt:lpstr>
      <vt:lpstr>Testing of data sets – Grubbs’ test</vt:lpstr>
      <vt:lpstr>Testing of data sets – Grubbs’ test</vt:lpstr>
      <vt:lpstr>Testing of data sets</vt:lpstr>
      <vt:lpstr>To be continued !</vt:lpstr>
    </vt:vector>
  </TitlesOfParts>
  <Company>Instytut Fizyki PŁ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Analizy Danych Doświadczalnych   Wykład 7  "Zarządzanie zbiorami danych i poprawianie precyzji pomiarów"</dc:title>
  <dc:creator>Tomasz W. Wojtatowicz</dc:creator>
  <cp:lastModifiedBy>T W</cp:lastModifiedBy>
  <cp:revision>112</cp:revision>
  <dcterms:created xsi:type="dcterms:W3CDTF">2004-02-19T16:17:01Z</dcterms:created>
  <dcterms:modified xsi:type="dcterms:W3CDTF">2015-11-26T10:55:59Z</dcterms:modified>
</cp:coreProperties>
</file>