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0" r:id="rId4"/>
    <p:sldId id="277" r:id="rId5"/>
    <p:sldId id="271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78" r:id="rId14"/>
    <p:sldId id="272" r:id="rId15"/>
    <p:sldId id="273" r:id="rId16"/>
    <p:sldId id="274" r:id="rId17"/>
    <p:sldId id="276" r:id="rId18"/>
    <p:sldId id="275" r:id="rId19"/>
    <p:sldId id="287" r:id="rId20"/>
    <p:sldId id="288" r:id="rId21"/>
    <p:sldId id="289" r:id="rId22"/>
    <p:sldId id="286" r:id="rId23"/>
    <p:sldId id="265" r:id="rId24"/>
  </p:sldIdLst>
  <p:sldSz cx="9144000" cy="6858000" type="overhead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FF66"/>
    <a:srgbClr val="FF3300"/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338" y="108"/>
      </p:cViewPr>
      <p:guideLst>
        <p:guide orient="horz" pos="2160"/>
        <p:guide pos="2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r>
              <a:rPr lang="en-US"/>
              <a:t>Tomasz W. Wojtatowicz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1ABDA65D-FD78-448D-9770-916F1794A959}" type="datetime1">
              <a:rPr lang="en-US"/>
              <a:pPr>
                <a:defRPr/>
              </a:pPr>
              <a:t>11/26/2015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r>
              <a:rPr lang="en-US"/>
              <a:t>Metody Analizy Danych Doświadczalnych Wykład 1 "Na dobry początek"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A444138D-C94D-4BF5-B140-F3237240C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88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43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tekstu z Wzorca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554953D4-F286-43F8-A5EE-CE4AC6CDE772}" type="datetime1">
              <a:rPr lang="pl-PL"/>
              <a:pPr>
                <a:defRPr/>
              </a:pPr>
              <a:t>2015-11-26</a:t>
            </a:fld>
            <a:endParaRPr lang="pl-PL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6C84C01F-5801-48ED-A285-4AA8FF3E9F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28221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401762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pl-PL"/>
              <a:t>Kliknij, aby edytować styl tytułu z Wzorca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pl-PL"/>
              <a:t>Kliknij, aby edytować styl podtytułu z Wzorca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514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20CC5-7346-4778-884A-1851008859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D4DA1-C898-4C4B-BBC1-C244016EB4B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457200"/>
            <a:ext cx="1524000" cy="5638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819400" y="457200"/>
            <a:ext cx="4419600" cy="5638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50439-24B8-4AA3-A272-B4A7F88B88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80FFE-BB99-4530-B22A-5059A98984D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CDCA5-98E8-4FCA-A99C-86E457C299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20964-E9AC-4BD2-AD20-8A362A71E77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FC33-7CE7-40FA-BF1F-B8EE92BCB4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1025C-DB42-40FF-99CE-7D2B4A33863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2A3D6-2B71-4CD4-AD53-AFF7FFA1B0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79FCB-A438-4422-9256-176823DCC4D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B124D-5C26-4D4D-95EE-074BCC5D891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457200"/>
            <a:ext cx="6096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tytułu z Wzorca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tekstu</a:t>
            </a:r>
            <a:br>
              <a:rPr lang="pl-PL" smtClean="0"/>
            </a:br>
            <a:r>
              <a:rPr lang="pl-PL" smtClean="0"/>
              <a:t>z Wzorca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82D465E9-E7FD-4DB4-9004-E62E1D7343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1066800"/>
            <a:ext cx="6399213" cy="4191000"/>
          </a:xfrm>
          <a:noFill/>
        </p:spPr>
        <p:txBody>
          <a:bodyPr/>
          <a:lstStyle/>
          <a:p>
            <a:pPr algn="ctr"/>
            <a:r>
              <a:rPr lang="pl-PL" dirty="0" smtClean="0"/>
              <a:t>Fundamentals of Data Analysis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err="1" smtClean="0">
                <a:solidFill>
                  <a:srgbClr val="009999"/>
                </a:solidFill>
              </a:rPr>
              <a:t>Lecture</a:t>
            </a:r>
            <a:r>
              <a:rPr lang="pl-PL" smtClean="0">
                <a:solidFill>
                  <a:srgbClr val="009999"/>
                </a:solidFill>
              </a:rPr>
              <a:t> </a:t>
            </a:r>
            <a:r>
              <a:rPr lang="pl-PL" smtClean="0">
                <a:solidFill>
                  <a:srgbClr val="009999"/>
                </a:solidFill>
              </a:rPr>
              <a:t>12</a:t>
            </a:r>
            <a:r>
              <a:rPr lang="pl-PL" dirty="0" smtClean="0">
                <a:solidFill>
                  <a:srgbClr val="009999"/>
                </a:solidFill>
              </a:rPr>
              <a:t/>
            </a:r>
            <a:br>
              <a:rPr lang="pl-PL" dirty="0" smtClean="0">
                <a:solidFill>
                  <a:srgbClr val="009999"/>
                </a:solidFill>
              </a:rPr>
            </a:b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err="1" smtClean="0"/>
              <a:t>Approximation</a:t>
            </a:r>
            <a:r>
              <a:rPr lang="pl-PL" dirty="0" smtClean="0"/>
              <a:t>, </a:t>
            </a:r>
            <a:r>
              <a:rPr lang="pl-PL" dirty="0" err="1" smtClean="0"/>
              <a:t>interpolation</a:t>
            </a:r>
            <a:r>
              <a:rPr lang="pl-PL" dirty="0" smtClean="0"/>
              <a:t> and </a:t>
            </a:r>
            <a:r>
              <a:rPr lang="pl-PL" dirty="0" err="1" smtClean="0"/>
              <a:t>extrapolation</a:t>
            </a:r>
            <a:endParaRPr lang="pl-PL" dirty="0" smtClean="0"/>
          </a:p>
        </p:txBody>
      </p:sp>
      <p:pic>
        <p:nvPicPr>
          <p:cNvPr id="3075" name="Picture 4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Aproksymacja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843808" y="1772816"/>
            <a:ext cx="6096000" cy="4114800"/>
          </a:xfrm>
        </p:spPr>
        <p:txBody>
          <a:bodyPr/>
          <a:lstStyle/>
          <a:p>
            <a:endParaRPr lang="pl-PL" sz="2400" dirty="0" smtClean="0"/>
          </a:p>
          <a:p>
            <a:pPr marL="96838" indent="-69850">
              <a:buNone/>
            </a:pPr>
            <a:endParaRPr lang="pl-PL" sz="2400" dirty="0" smtClean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11560" y="1772816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FFFF00"/>
                </a:solidFill>
                <a:latin typeface="+mn-lt"/>
              </a:rPr>
              <a:t>Przykład</a:t>
            </a:r>
            <a:endParaRPr lang="pl-PL" sz="20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276872"/>
            <a:ext cx="69151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Aproksymacja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843808" y="1772816"/>
            <a:ext cx="6096000" cy="4114800"/>
          </a:xfrm>
        </p:spPr>
        <p:txBody>
          <a:bodyPr/>
          <a:lstStyle/>
          <a:p>
            <a:pPr marL="96838" indent="-69850">
              <a:buNone/>
            </a:pPr>
            <a:r>
              <a:rPr lang="pl-PL" sz="2400" dirty="0" smtClean="0"/>
              <a:t>Rozwiązując układ równań:</a:t>
            </a:r>
          </a:p>
          <a:p>
            <a:pPr marL="96838" indent="-69850">
              <a:buNone/>
            </a:pPr>
            <a:endParaRPr lang="pl-PL" sz="2400" dirty="0" smtClean="0"/>
          </a:p>
          <a:p>
            <a:pPr marL="96838" indent="-69850">
              <a:buNone/>
            </a:pPr>
            <a:endParaRPr lang="pl-PL" sz="2400" dirty="0" smtClean="0"/>
          </a:p>
          <a:p>
            <a:pPr marL="96838" indent="-69850">
              <a:buNone/>
            </a:pPr>
            <a:endParaRPr lang="pl-PL" sz="2400" dirty="0" smtClean="0"/>
          </a:p>
          <a:p>
            <a:pPr marL="96838" indent="-69850">
              <a:buNone/>
            </a:pPr>
            <a:endParaRPr lang="pl-PL" sz="2400" dirty="0" smtClean="0"/>
          </a:p>
          <a:p>
            <a:pPr marL="96838" indent="-69850">
              <a:buNone/>
            </a:pPr>
            <a:r>
              <a:rPr lang="pl-PL" sz="2400" dirty="0" smtClean="0"/>
              <a:t>otrzymujemy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baseline="-25000" dirty="0" smtClean="0"/>
              <a:t>0</a:t>
            </a:r>
            <a:r>
              <a:rPr lang="pl-PL" sz="2400" dirty="0" smtClean="0"/>
              <a:t> = 1,124,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baseline="-25000" dirty="0" smtClean="0"/>
              <a:t>1</a:t>
            </a:r>
            <a:r>
              <a:rPr lang="pl-PL" sz="2400" dirty="0" smtClean="0"/>
              <a:t> = -1,495,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baseline="-25000" dirty="0" smtClean="0"/>
              <a:t>2</a:t>
            </a:r>
            <a:r>
              <a:rPr lang="pl-PL" sz="2400" dirty="0" smtClean="0"/>
              <a:t> = 0,739, zatem</a:t>
            </a:r>
          </a:p>
          <a:p>
            <a:pPr marL="96838" indent="-69850">
              <a:buNone/>
            </a:pPr>
            <a:endParaRPr lang="pl-PL" sz="2400" dirty="0" smtClean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11560" y="1772816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FFFF00"/>
                </a:solidFill>
                <a:latin typeface="+mn-lt"/>
              </a:rPr>
              <a:t>Przykład</a:t>
            </a:r>
            <a:endParaRPr lang="pl-PL" sz="20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348880"/>
            <a:ext cx="46386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941168"/>
            <a:ext cx="47303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Aproksymacja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843808" y="1772816"/>
            <a:ext cx="6096000" cy="4114800"/>
          </a:xfrm>
        </p:spPr>
        <p:txBody>
          <a:bodyPr/>
          <a:lstStyle/>
          <a:p>
            <a:pPr marL="96838" indent="-69850">
              <a:buNone/>
            </a:pPr>
            <a:r>
              <a:rPr lang="pl-PL" sz="2400" dirty="0" smtClean="0"/>
              <a:t>Rozwiązanie zadania otrzymujemy </a:t>
            </a:r>
            <a:r>
              <a:rPr lang="pl-PL" sz="2400" dirty="0" smtClean="0">
                <a:cs typeface="Times New Roman" pitchFamily="18" charset="0"/>
              </a:rPr>
              <a:t>wstawiając x = 2,5:</a:t>
            </a:r>
            <a:endParaRPr lang="pl-PL" sz="2400" dirty="0" smtClean="0"/>
          </a:p>
          <a:p>
            <a:pPr marL="96838" indent="-69850">
              <a:buNone/>
            </a:pPr>
            <a:endParaRPr lang="pl-PL" sz="2400" dirty="0" smtClean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11560" y="1772816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FFFF00"/>
                </a:solidFill>
                <a:latin typeface="+mn-lt"/>
              </a:rPr>
              <a:t>Przykład</a:t>
            </a:r>
            <a:endParaRPr lang="pl-PL" sz="20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780928"/>
            <a:ext cx="601163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dirty="0" smtClean="0"/>
              <a:t>Rodzaje interpolacji: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Interpolacja wielomianami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Interpolacja funkcjami wymiernymi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Interpolacja funkcjami trygonometrycznymi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Interpolacja funkcjami sklejanymi (</a:t>
            </a:r>
            <a:r>
              <a:rPr lang="pl-PL" sz="2400" dirty="0" err="1" smtClean="0"/>
              <a:t>spline</a:t>
            </a:r>
            <a:r>
              <a:rPr lang="pl-PL" sz="2400" dirty="0" smtClean="0"/>
              <a:t>)</a:t>
            </a:r>
          </a:p>
          <a:p>
            <a:pPr marL="0" indent="766763">
              <a:lnSpc>
                <a:spcPct val="125000"/>
              </a:lnSpc>
              <a:buFont typeface="Monotype Sorts" pitchFamily="2" charset="2"/>
              <a:buNone/>
            </a:pPr>
            <a:endParaRPr lang="pl-PL" sz="24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dirty="0" smtClean="0"/>
              <a:t>Zastosowania interpolacji: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Szacowanie określonych wielkości w punktach pośrednich.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Prowadzenie gładkich krzywych lub powierzchni przez punkty pomiarowe lub z symulacji (funkcje sklejane).</a:t>
            </a:r>
          </a:p>
          <a:p>
            <a:pPr>
              <a:lnSpc>
                <a:spcPct val="90000"/>
              </a:lnSpc>
            </a:pPr>
            <a:r>
              <a:rPr lang="pl-PL" sz="2400" dirty="0" smtClean="0"/>
              <a:t>Algorytmy numeryczne, np.: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pl-PL" sz="2400" dirty="0" smtClean="0"/>
              <a:t>Znajdowanie miejsc zerowych funkcji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pl-PL" sz="2400" dirty="0" err="1" smtClean="0"/>
              <a:t>Uzbieżnianie</a:t>
            </a:r>
            <a:r>
              <a:rPr lang="pl-PL" sz="2400" dirty="0" smtClean="0"/>
              <a:t> procesów iteracyjnych (np. SCF)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pl-PL" sz="2400" dirty="0" smtClean="0"/>
              <a:t>Różniczkowanie i całkowanie numeryczne.</a:t>
            </a:r>
          </a:p>
          <a:p>
            <a:pPr marL="0" indent="766763">
              <a:lnSpc>
                <a:spcPct val="125000"/>
              </a:lnSpc>
              <a:buFont typeface="Monotype Sorts" pitchFamily="2" charset="2"/>
              <a:buNone/>
            </a:pPr>
            <a:endParaRPr lang="pl-PL" sz="24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771800" y="1556792"/>
            <a:ext cx="6096000" cy="4114800"/>
          </a:xfrm>
        </p:spPr>
        <p:txBody>
          <a:bodyPr/>
          <a:lstStyle/>
          <a:p>
            <a:pPr>
              <a:spcBef>
                <a:spcPct val="50000"/>
              </a:spcBef>
              <a:buNone/>
            </a:pPr>
            <a:r>
              <a:rPr lang="pl-PL" sz="2000" dirty="0" smtClean="0"/>
              <a:t>W przedziale [</a:t>
            </a:r>
            <a:r>
              <a:rPr lang="pl-PL" sz="2000" dirty="0" err="1" smtClean="0"/>
              <a:t>a,b</a:t>
            </a:r>
            <a:r>
              <a:rPr lang="pl-PL" sz="2000" dirty="0" smtClean="0"/>
              <a:t>] dane są węzły </a:t>
            </a:r>
          </a:p>
          <a:p>
            <a:pPr>
              <a:spcBef>
                <a:spcPct val="50000"/>
              </a:spcBef>
              <a:buNone/>
            </a:pPr>
            <a:r>
              <a:rPr lang="pl-PL" sz="2000" dirty="0" smtClean="0"/>
              <a:t>x</a:t>
            </a:r>
            <a:r>
              <a:rPr lang="pl-PL" sz="2000" baseline="-25000" dirty="0" smtClean="0"/>
              <a:t>0</a:t>
            </a:r>
            <a:r>
              <a:rPr lang="pl-PL" sz="2000" dirty="0" smtClean="0"/>
              <a:t>=a; x</a:t>
            </a:r>
            <a:r>
              <a:rPr lang="pl-PL" sz="2000" baseline="-25000" dirty="0" smtClean="0"/>
              <a:t>1</a:t>
            </a:r>
            <a:r>
              <a:rPr lang="pl-PL" sz="2000" dirty="0" smtClean="0"/>
              <a:t>, x</a:t>
            </a:r>
            <a:r>
              <a:rPr lang="pl-PL" sz="2000" baseline="-25000" dirty="0" smtClean="0"/>
              <a:t>2</a:t>
            </a:r>
            <a:r>
              <a:rPr lang="pl-PL" sz="2000" dirty="0" smtClean="0"/>
              <a:t>,..., </a:t>
            </a:r>
            <a:r>
              <a:rPr lang="pl-PL" sz="2000" dirty="0" err="1" smtClean="0"/>
              <a:t>x</a:t>
            </a:r>
            <a:r>
              <a:rPr lang="pl-PL" sz="2000" baseline="-25000" dirty="0" err="1" smtClean="0"/>
              <a:t>n</a:t>
            </a:r>
            <a:r>
              <a:rPr lang="pl-PL" sz="2000" dirty="0" err="1" smtClean="0"/>
              <a:t>=b</a:t>
            </a:r>
            <a:r>
              <a:rPr lang="pl-PL" sz="2000" dirty="0" smtClean="0"/>
              <a:t> takie że </a:t>
            </a:r>
          </a:p>
          <a:p>
            <a:pPr>
              <a:spcBef>
                <a:spcPct val="50000"/>
              </a:spcBef>
              <a:buNone/>
            </a:pPr>
            <a:r>
              <a:rPr lang="pl-PL" sz="2000" dirty="0" smtClean="0"/>
              <a:t>f(x</a:t>
            </a:r>
            <a:r>
              <a:rPr lang="pl-PL" sz="2000" baseline="-25000" dirty="0" smtClean="0"/>
              <a:t>0</a:t>
            </a:r>
            <a:r>
              <a:rPr lang="pl-PL" sz="2000" dirty="0" smtClean="0"/>
              <a:t>)=y</a:t>
            </a:r>
            <a:r>
              <a:rPr lang="pl-PL" sz="2000" baseline="-25000" dirty="0" smtClean="0"/>
              <a:t>0</a:t>
            </a:r>
            <a:r>
              <a:rPr lang="pl-PL" sz="2000" dirty="0" smtClean="0"/>
              <a:t>, f(x</a:t>
            </a:r>
            <a:r>
              <a:rPr lang="pl-PL" sz="2000" baseline="-25000" dirty="0" smtClean="0"/>
              <a:t>1</a:t>
            </a:r>
            <a:r>
              <a:rPr lang="pl-PL" sz="2000" dirty="0" smtClean="0"/>
              <a:t>)=y</a:t>
            </a:r>
            <a:r>
              <a:rPr lang="pl-PL" sz="2000" baseline="-25000" dirty="0" smtClean="0"/>
              <a:t>1</a:t>
            </a:r>
            <a:r>
              <a:rPr lang="pl-PL" sz="2000" dirty="0" smtClean="0"/>
              <a:t>, f(x</a:t>
            </a:r>
            <a:r>
              <a:rPr lang="pl-PL" sz="2000" baseline="-25000" dirty="0" smtClean="0"/>
              <a:t>2</a:t>
            </a:r>
            <a:r>
              <a:rPr lang="pl-PL" sz="2000" dirty="0" smtClean="0"/>
              <a:t>)=y</a:t>
            </a:r>
            <a:r>
              <a:rPr lang="pl-PL" sz="2000" baseline="-25000" dirty="0" smtClean="0"/>
              <a:t>2</a:t>
            </a:r>
            <a:r>
              <a:rPr lang="pl-PL" sz="2000" dirty="0" smtClean="0"/>
              <a:t>,...,</a:t>
            </a:r>
            <a:r>
              <a:rPr lang="pl-PL" sz="2000" baseline="-25000" dirty="0" smtClean="0"/>
              <a:t> </a:t>
            </a:r>
            <a:r>
              <a:rPr lang="pl-PL" sz="2000" dirty="0" smtClean="0"/>
              <a:t>f(</a:t>
            </a:r>
            <a:r>
              <a:rPr lang="pl-PL" sz="2000" dirty="0" err="1" smtClean="0"/>
              <a:t>x</a:t>
            </a:r>
            <a:r>
              <a:rPr lang="pl-PL" sz="2000" baseline="-25000" dirty="0" err="1" smtClean="0"/>
              <a:t>n</a:t>
            </a:r>
            <a:r>
              <a:rPr lang="pl-PL" sz="2000" dirty="0" smtClean="0"/>
              <a:t>)=</a:t>
            </a:r>
            <a:r>
              <a:rPr lang="pl-PL" sz="2000" dirty="0" err="1" smtClean="0"/>
              <a:t>y</a:t>
            </a:r>
            <a:r>
              <a:rPr lang="pl-PL" sz="2000" baseline="-25000" dirty="0" err="1" smtClean="0"/>
              <a:t>n</a:t>
            </a:r>
            <a:endParaRPr lang="pl-PL" sz="2000" dirty="0" smtClean="0"/>
          </a:p>
          <a:p>
            <a:pPr marL="1588" indent="12700">
              <a:spcBef>
                <a:spcPct val="50000"/>
              </a:spcBef>
              <a:buNone/>
            </a:pPr>
            <a:r>
              <a:rPr lang="pl-PL" sz="2000" dirty="0" smtClean="0"/>
              <a:t>Należy znaleźć funkcję interpolującą F która w węzłach przyjmuje takie same wartości jak f.</a:t>
            </a:r>
          </a:p>
          <a:p>
            <a:pPr marL="0" indent="766763">
              <a:lnSpc>
                <a:spcPct val="125000"/>
              </a:lnSpc>
              <a:buFont typeface="Monotype Sorts" pitchFamily="2" charset="2"/>
              <a:buNone/>
            </a:pPr>
            <a:endParaRPr lang="pl-PL" sz="2400" dirty="0" smtClean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067944" y="6598022"/>
            <a:ext cx="3887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4067944" y="4077072"/>
            <a:ext cx="0" cy="2520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4509269" y="6524997"/>
            <a:ext cx="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5004569" y="6524997"/>
            <a:ext cx="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5363344" y="6524997"/>
            <a:ext cx="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6587307" y="6524997"/>
            <a:ext cx="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7308032" y="6524997"/>
            <a:ext cx="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499744" y="4605709"/>
            <a:ext cx="2808288" cy="1343025"/>
          </a:xfrm>
          <a:custGeom>
            <a:avLst/>
            <a:gdLst/>
            <a:ahLst/>
            <a:cxnLst>
              <a:cxn ang="0">
                <a:pos x="0" y="846"/>
              </a:cxn>
              <a:cxn ang="0">
                <a:pos x="136" y="75"/>
              </a:cxn>
              <a:cxn ang="0">
                <a:pos x="227" y="393"/>
              </a:cxn>
              <a:cxn ang="0">
                <a:pos x="635" y="347"/>
              </a:cxn>
              <a:cxn ang="0">
                <a:pos x="862" y="30"/>
              </a:cxn>
              <a:cxn ang="0">
                <a:pos x="1179" y="211"/>
              </a:cxn>
              <a:cxn ang="0">
                <a:pos x="1315" y="393"/>
              </a:cxn>
              <a:cxn ang="0">
                <a:pos x="1588" y="529"/>
              </a:cxn>
              <a:cxn ang="0">
                <a:pos x="1769" y="257"/>
              </a:cxn>
            </a:cxnLst>
            <a:rect l="0" t="0" r="r" b="b"/>
            <a:pathLst>
              <a:path w="1769" h="846">
                <a:moveTo>
                  <a:pt x="0" y="846"/>
                </a:moveTo>
                <a:cubicBezTo>
                  <a:pt x="49" y="498"/>
                  <a:pt x="98" y="150"/>
                  <a:pt x="136" y="75"/>
                </a:cubicBezTo>
                <a:cubicBezTo>
                  <a:pt x="174" y="0"/>
                  <a:pt x="144" y="348"/>
                  <a:pt x="227" y="393"/>
                </a:cubicBezTo>
                <a:cubicBezTo>
                  <a:pt x="310" y="438"/>
                  <a:pt x="529" y="407"/>
                  <a:pt x="635" y="347"/>
                </a:cubicBezTo>
                <a:cubicBezTo>
                  <a:pt x="741" y="287"/>
                  <a:pt x="771" y="53"/>
                  <a:pt x="862" y="30"/>
                </a:cubicBezTo>
                <a:cubicBezTo>
                  <a:pt x="953" y="7"/>
                  <a:pt x="1104" y="151"/>
                  <a:pt x="1179" y="211"/>
                </a:cubicBezTo>
                <a:cubicBezTo>
                  <a:pt x="1254" y="271"/>
                  <a:pt x="1247" y="340"/>
                  <a:pt x="1315" y="393"/>
                </a:cubicBezTo>
                <a:cubicBezTo>
                  <a:pt x="1383" y="446"/>
                  <a:pt x="1512" y="552"/>
                  <a:pt x="1588" y="529"/>
                </a:cubicBezTo>
                <a:cubicBezTo>
                  <a:pt x="1664" y="506"/>
                  <a:pt x="1716" y="381"/>
                  <a:pt x="1769" y="25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499744" y="4485059"/>
            <a:ext cx="2808288" cy="1463675"/>
          </a:xfrm>
          <a:custGeom>
            <a:avLst/>
            <a:gdLst/>
            <a:ahLst/>
            <a:cxnLst>
              <a:cxn ang="0">
                <a:pos x="0" y="922"/>
              </a:cxn>
              <a:cxn ang="0">
                <a:pos x="318" y="469"/>
              </a:cxn>
              <a:cxn ang="0">
                <a:pos x="454" y="287"/>
              </a:cxn>
              <a:cxn ang="0">
                <a:pos x="544" y="469"/>
              </a:cxn>
              <a:cxn ang="0">
                <a:pos x="726" y="559"/>
              </a:cxn>
              <a:cxn ang="0">
                <a:pos x="1134" y="15"/>
              </a:cxn>
              <a:cxn ang="0">
                <a:pos x="1315" y="469"/>
              </a:cxn>
              <a:cxn ang="0">
                <a:pos x="1588" y="832"/>
              </a:cxn>
              <a:cxn ang="0">
                <a:pos x="1769" y="333"/>
              </a:cxn>
            </a:cxnLst>
            <a:rect l="0" t="0" r="r" b="b"/>
            <a:pathLst>
              <a:path w="1769" h="922">
                <a:moveTo>
                  <a:pt x="0" y="922"/>
                </a:moveTo>
                <a:cubicBezTo>
                  <a:pt x="121" y="748"/>
                  <a:pt x="242" y="575"/>
                  <a:pt x="318" y="469"/>
                </a:cubicBezTo>
                <a:cubicBezTo>
                  <a:pt x="394" y="363"/>
                  <a:pt x="416" y="287"/>
                  <a:pt x="454" y="287"/>
                </a:cubicBezTo>
                <a:cubicBezTo>
                  <a:pt x="492" y="287"/>
                  <a:pt x="499" y="424"/>
                  <a:pt x="544" y="469"/>
                </a:cubicBezTo>
                <a:cubicBezTo>
                  <a:pt x="589" y="514"/>
                  <a:pt x="628" y="635"/>
                  <a:pt x="726" y="559"/>
                </a:cubicBezTo>
                <a:cubicBezTo>
                  <a:pt x="824" y="483"/>
                  <a:pt x="1036" y="30"/>
                  <a:pt x="1134" y="15"/>
                </a:cubicBezTo>
                <a:cubicBezTo>
                  <a:pt x="1232" y="0"/>
                  <a:pt x="1239" y="333"/>
                  <a:pt x="1315" y="469"/>
                </a:cubicBezTo>
                <a:cubicBezTo>
                  <a:pt x="1391" y="605"/>
                  <a:pt x="1512" y="855"/>
                  <a:pt x="1588" y="832"/>
                </a:cubicBezTo>
                <a:cubicBezTo>
                  <a:pt x="1664" y="809"/>
                  <a:pt x="1739" y="416"/>
                  <a:pt x="1769" y="33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467994" y="5916984"/>
            <a:ext cx="69850" cy="698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5" name="Oval 18"/>
          <p:cNvSpPr>
            <a:spLocks noChangeArrowheads="1"/>
          </p:cNvSpPr>
          <p:nvPr/>
        </p:nvSpPr>
        <p:spPr bwMode="auto">
          <a:xfrm>
            <a:off x="4941069" y="5229597"/>
            <a:ext cx="69850" cy="698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6" name="Oval 19"/>
          <p:cNvSpPr>
            <a:spLocks noChangeArrowheads="1"/>
          </p:cNvSpPr>
          <p:nvPr/>
        </p:nvSpPr>
        <p:spPr bwMode="auto">
          <a:xfrm>
            <a:off x="5318894" y="5181972"/>
            <a:ext cx="69850" cy="698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7" name="Oval 21"/>
          <p:cNvSpPr>
            <a:spLocks noChangeArrowheads="1"/>
          </p:cNvSpPr>
          <p:nvPr/>
        </p:nvSpPr>
        <p:spPr bwMode="auto">
          <a:xfrm>
            <a:off x="6546032" y="5188322"/>
            <a:ext cx="69850" cy="698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8" name="Oval 22"/>
          <p:cNvSpPr>
            <a:spLocks noChangeArrowheads="1"/>
          </p:cNvSpPr>
          <p:nvPr/>
        </p:nvSpPr>
        <p:spPr bwMode="auto">
          <a:xfrm>
            <a:off x="7268344" y="4997822"/>
            <a:ext cx="69850" cy="698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9" name="Line 28"/>
          <p:cNvSpPr>
            <a:spLocks noChangeShapeType="1"/>
          </p:cNvSpPr>
          <p:nvPr/>
        </p:nvSpPr>
        <p:spPr bwMode="auto">
          <a:xfrm flipH="1">
            <a:off x="4067944" y="5948734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4048894" y="5267697"/>
            <a:ext cx="9366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3574232" y="5770934"/>
            <a:ext cx="5175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f(x</a:t>
            </a:r>
            <a:r>
              <a:rPr lang="pl-PL" baseline="-25000"/>
              <a:t>0</a:t>
            </a:r>
            <a:r>
              <a:rPr lang="pl-PL"/>
              <a:t>)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572644" y="5104184"/>
            <a:ext cx="5175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pl-PL" dirty="0"/>
              <a:t>f(x</a:t>
            </a:r>
            <a:r>
              <a:rPr lang="pl-PL" baseline="-25000" dirty="0"/>
              <a:t>1</a:t>
            </a:r>
            <a:r>
              <a:rPr lang="pl-PL" dirty="0"/>
              <a:t>)</a:t>
            </a: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5652269" y="4077072"/>
            <a:ext cx="5175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f(x</a:t>
            </a:r>
            <a:r>
              <a:rPr lang="pl-PL" baseline="-25000"/>
              <a:t>2</a:t>
            </a:r>
            <a:r>
              <a:rPr lang="pl-PL"/>
              <a:t>)</a:t>
            </a:r>
          </a:p>
        </p:txBody>
      </p:sp>
      <p:sp>
        <p:nvSpPr>
          <p:cNvPr id="24" name="Text Box 36"/>
          <p:cNvSpPr txBox="1">
            <a:spLocks noChangeArrowheads="1"/>
          </p:cNvSpPr>
          <p:nvPr/>
        </p:nvSpPr>
        <p:spPr bwMode="auto">
          <a:xfrm>
            <a:off x="6861944" y="4508872"/>
            <a:ext cx="5175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f(x</a:t>
            </a:r>
            <a:r>
              <a:rPr lang="pl-PL" baseline="-25000"/>
              <a:t>k</a:t>
            </a:r>
            <a:r>
              <a:rPr lang="pl-PL"/>
              <a:t>)</a:t>
            </a:r>
          </a:p>
        </p:txBody>
      </p:sp>
      <p:cxnSp>
        <p:nvCxnSpPr>
          <p:cNvPr id="25" name="AutoShape 39"/>
          <p:cNvCxnSpPr>
            <a:cxnSpLocks noChangeShapeType="1"/>
            <a:stCxn id="24" idx="1"/>
            <a:endCxn id="17" idx="0"/>
          </p:cNvCxnSpPr>
          <p:nvPr/>
        </p:nvCxnSpPr>
        <p:spPr bwMode="auto">
          <a:xfrm rot="10800000" flipV="1">
            <a:off x="6580957" y="4705722"/>
            <a:ext cx="280987" cy="473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6" name="AutoShape 40"/>
          <p:cNvCxnSpPr>
            <a:cxnSpLocks noChangeShapeType="1"/>
            <a:stCxn id="23" idx="1"/>
            <a:endCxn id="16" idx="7"/>
          </p:cNvCxnSpPr>
          <p:nvPr/>
        </p:nvCxnSpPr>
        <p:spPr bwMode="auto">
          <a:xfrm rot="10800000" flipV="1">
            <a:off x="5379219" y="4273922"/>
            <a:ext cx="273050" cy="9080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7438207" y="4762872"/>
            <a:ext cx="5175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f(x</a:t>
            </a:r>
            <a:r>
              <a:rPr lang="pl-PL" baseline="-25000"/>
              <a:t>n</a:t>
            </a:r>
            <a:r>
              <a:rPr lang="pl-PL"/>
              <a:t>)</a:t>
            </a:r>
          </a:p>
        </p:txBody>
      </p:sp>
      <p:sp>
        <p:nvSpPr>
          <p:cNvPr id="28" name="Text Box 43"/>
          <p:cNvSpPr txBox="1">
            <a:spLocks noChangeArrowheads="1"/>
          </p:cNvSpPr>
          <p:nvPr/>
        </p:nvSpPr>
        <p:spPr bwMode="auto">
          <a:xfrm>
            <a:off x="3636144" y="4077072"/>
            <a:ext cx="288925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/>
              <a:t>y</a:t>
            </a:r>
            <a:endParaRPr lang="pl-PL" sz="2400" baseline="-250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771800" y="1556792"/>
            <a:ext cx="6096000" cy="4114800"/>
          </a:xfrm>
        </p:spPr>
        <p:txBody>
          <a:bodyPr/>
          <a:lstStyle/>
          <a:p>
            <a:pPr marL="0" indent="766763">
              <a:lnSpc>
                <a:spcPct val="125000"/>
              </a:lnSpc>
              <a:buNone/>
            </a:pPr>
            <a:r>
              <a:rPr lang="pl-PL" sz="2400" dirty="0" smtClean="0"/>
              <a:t>Wzór interpolacyjny </a:t>
            </a:r>
            <a:r>
              <a:rPr lang="pl-PL" sz="2400" dirty="0" err="1" smtClean="0"/>
              <a:t>Lagrange’a</a:t>
            </a:r>
            <a:endParaRPr lang="pl-PL" sz="2400" dirty="0" smtClean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481442" y="2564905"/>
          <a:ext cx="5374526" cy="273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Równanie" r:id="rId4" imgW="2768400" imgH="1409400" progId="Equation.3">
                  <p:embed/>
                </p:oleObj>
              </mc:Choice>
              <mc:Fallback>
                <p:oleObj name="Równanie" r:id="rId4" imgW="2768400" imgH="1409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442" y="2564905"/>
                        <a:ext cx="5374526" cy="273630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419872" y="2132856"/>
          <a:ext cx="4896544" cy="4257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Równanie" r:id="rId6" imgW="3213000" imgH="2793960" progId="Equation.3">
                  <p:embed/>
                </p:oleObj>
              </mc:Choice>
              <mc:Fallback>
                <p:oleObj name="Równanie" r:id="rId6" imgW="3213000" imgH="2793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132856"/>
                        <a:ext cx="4896544" cy="425780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771800" y="1556792"/>
            <a:ext cx="6096000" cy="4114800"/>
          </a:xfrm>
        </p:spPr>
        <p:txBody>
          <a:bodyPr/>
          <a:lstStyle/>
          <a:p>
            <a:pPr marL="0" indent="355600">
              <a:lnSpc>
                <a:spcPct val="125000"/>
              </a:lnSpc>
              <a:buNone/>
            </a:pPr>
            <a:r>
              <a:rPr lang="pl-PL" sz="2000" dirty="0" smtClean="0"/>
              <a:t>Oszacowanie błędu wzoru interpolacyjnego</a:t>
            </a:r>
          </a:p>
          <a:p>
            <a:pPr marL="0" indent="766763">
              <a:lnSpc>
                <a:spcPct val="125000"/>
              </a:lnSpc>
              <a:buNone/>
            </a:pPr>
            <a:endParaRPr lang="pl-PL" sz="2400" dirty="0" smtClean="0"/>
          </a:p>
          <a:p>
            <a:pPr marL="0" indent="766763">
              <a:lnSpc>
                <a:spcPct val="125000"/>
              </a:lnSpc>
              <a:buNone/>
            </a:pPr>
            <a:endParaRPr lang="pl-PL" sz="2400" dirty="0" smtClean="0"/>
          </a:p>
          <a:p>
            <a:pPr marL="0" indent="766763">
              <a:lnSpc>
                <a:spcPct val="125000"/>
              </a:lnSpc>
              <a:buNone/>
            </a:pPr>
            <a:endParaRPr lang="pl-PL" sz="2400" dirty="0" smtClean="0"/>
          </a:p>
          <a:p>
            <a:pPr marL="0" indent="766763">
              <a:lnSpc>
                <a:spcPct val="125000"/>
              </a:lnSpc>
              <a:buNone/>
            </a:pPr>
            <a:endParaRPr lang="pl-PL" sz="2400" dirty="0" smtClean="0"/>
          </a:p>
          <a:p>
            <a:pPr marL="0" indent="0">
              <a:lnSpc>
                <a:spcPct val="125000"/>
              </a:lnSpc>
              <a:buNone/>
            </a:pPr>
            <a:r>
              <a:rPr lang="pl-PL" sz="2000" dirty="0" smtClean="0"/>
              <a:t>Wyższy stopień wielomianu interpolacyjnego (więcej węzłów) wcale nie musi oznaczać poprawy jakości interpolacji. Przykładem negatywnym jest interpolowanie funkcji </a:t>
            </a:r>
            <a:r>
              <a:rPr lang="pl-PL" sz="2000" dirty="0" err="1" smtClean="0"/>
              <a:t>y=|x</a:t>
            </a:r>
            <a:r>
              <a:rPr lang="pl-PL" sz="2000" dirty="0" smtClean="0"/>
              <a:t>| lub y=1/(1+ax</a:t>
            </a:r>
            <a:r>
              <a:rPr lang="pl-PL" sz="2000" baseline="30000" dirty="0" smtClean="0"/>
              <a:t>2</a:t>
            </a:r>
            <a:r>
              <a:rPr lang="pl-PL" sz="2000" dirty="0" smtClean="0"/>
              <a:t>). Wręcz przeciwnie: im niższy stopień wielomianu tym lepiej.</a:t>
            </a:r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541146" y="2204865"/>
          <a:ext cx="6251992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4" imgW="2971800" imgH="787320" progId="Equation.3">
                  <p:embed/>
                </p:oleObj>
              </mc:Choice>
              <mc:Fallback>
                <p:oleObj name="Equation" r:id="rId4" imgW="2971800" imgH="78732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146" y="2204865"/>
                        <a:ext cx="6251992" cy="165618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771800" y="1556792"/>
            <a:ext cx="6096000" cy="4114800"/>
          </a:xfrm>
        </p:spPr>
        <p:txBody>
          <a:bodyPr/>
          <a:lstStyle/>
          <a:p>
            <a:pPr marL="0" indent="0">
              <a:lnSpc>
                <a:spcPct val="125000"/>
              </a:lnSpc>
              <a:buNone/>
            </a:pPr>
            <a:r>
              <a:rPr lang="pl-PL" sz="2400" dirty="0" smtClean="0"/>
              <a:t>R</a:t>
            </a:r>
            <a:r>
              <a:rPr lang="en-US" sz="2400" dirty="0" err="1" smtClean="0"/>
              <a:t>ównanie</a:t>
            </a:r>
            <a:r>
              <a:rPr lang="en-US" sz="2400" dirty="0" smtClean="0"/>
              <a:t> </a:t>
            </a:r>
            <a:r>
              <a:rPr lang="en-US" sz="2400" dirty="0" err="1" smtClean="0"/>
              <a:t>prostej</a:t>
            </a:r>
            <a:r>
              <a:rPr lang="en-US" sz="2400" dirty="0" smtClean="0"/>
              <a:t> </a:t>
            </a:r>
            <a:r>
              <a:rPr lang="en-US" sz="2400" dirty="0" err="1" smtClean="0"/>
              <a:t>przechodzącej</a:t>
            </a:r>
            <a:r>
              <a:rPr lang="en-US" sz="2400" dirty="0" smtClean="0"/>
              <a:t> </a:t>
            </a:r>
            <a:r>
              <a:rPr lang="en-US" sz="2400" dirty="0" err="1" smtClean="0"/>
              <a:t>przez</a:t>
            </a:r>
            <a:r>
              <a:rPr lang="en-US" sz="2400" dirty="0" smtClean="0"/>
              <a:t> 2 </a:t>
            </a:r>
            <a:r>
              <a:rPr lang="en-US" sz="2400" dirty="0" err="1" smtClean="0"/>
              <a:t>punkty</a:t>
            </a:r>
            <a:endParaRPr lang="pl-PL" sz="2400" dirty="0" smtClean="0"/>
          </a:p>
        </p:txBody>
      </p:sp>
      <p:sp>
        <p:nvSpPr>
          <p:cNvPr id="5" name="pole tekstowe 4"/>
          <p:cNvSpPr txBox="1"/>
          <p:nvPr/>
        </p:nvSpPr>
        <p:spPr>
          <a:xfrm>
            <a:off x="827584" y="1700808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FFFF00"/>
                </a:solidFill>
                <a:latin typeface="+mn-lt"/>
              </a:rPr>
              <a:t>Przykład</a:t>
            </a:r>
            <a:endParaRPr lang="pl-PL" sz="2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899592" y="4774009"/>
            <a:ext cx="2232025" cy="23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899592" y="2276872"/>
            <a:ext cx="0" cy="2520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1340917" y="4724797"/>
            <a:ext cx="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1836217" y="4724797"/>
            <a:ext cx="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" name="Oval 13"/>
          <p:cNvSpPr>
            <a:spLocks noChangeArrowheads="1"/>
          </p:cNvSpPr>
          <p:nvPr/>
        </p:nvSpPr>
        <p:spPr bwMode="auto">
          <a:xfrm>
            <a:off x="1299642" y="4116784"/>
            <a:ext cx="69850" cy="698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" name="Oval 14"/>
          <p:cNvSpPr>
            <a:spLocks noChangeArrowheads="1"/>
          </p:cNvSpPr>
          <p:nvPr/>
        </p:nvSpPr>
        <p:spPr bwMode="auto">
          <a:xfrm>
            <a:off x="1772717" y="3429397"/>
            <a:ext cx="69850" cy="6985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 flipH="1">
            <a:off x="899592" y="4148534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3" name="Line 24"/>
          <p:cNvSpPr>
            <a:spLocks noChangeShapeType="1"/>
          </p:cNvSpPr>
          <p:nvPr/>
        </p:nvSpPr>
        <p:spPr bwMode="auto">
          <a:xfrm flipH="1">
            <a:off x="880542" y="3467497"/>
            <a:ext cx="9366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5879" y="3970734"/>
            <a:ext cx="5175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  <a:r>
              <a:rPr lang="pl-PL" baseline="-25000"/>
              <a:t>0</a:t>
            </a:r>
            <a:endParaRPr lang="pl-PL"/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404292" y="3303984"/>
            <a:ext cx="5175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  <a:r>
              <a:rPr lang="pl-PL" baseline="-25000"/>
              <a:t>1</a:t>
            </a:r>
            <a:endParaRPr lang="pl-PL"/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467792" y="2276872"/>
            <a:ext cx="288925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118800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/>
              <a:t>y</a:t>
            </a:r>
            <a:endParaRPr lang="pl-PL" sz="2400" baseline="-25000"/>
          </a:p>
        </p:txBody>
      </p:sp>
      <p:sp>
        <p:nvSpPr>
          <p:cNvPr id="17" name="Line 33"/>
          <p:cNvSpPr>
            <a:spLocks noChangeShapeType="1"/>
          </p:cNvSpPr>
          <p:nvPr/>
        </p:nvSpPr>
        <p:spPr bwMode="auto">
          <a:xfrm flipV="1">
            <a:off x="1209154" y="3189684"/>
            <a:ext cx="792163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 flipV="1">
            <a:off x="1331392" y="4124722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9" name="Line 36"/>
          <p:cNvSpPr>
            <a:spLocks noChangeShapeType="1"/>
          </p:cNvSpPr>
          <p:nvPr/>
        </p:nvSpPr>
        <p:spPr bwMode="auto">
          <a:xfrm flipH="1" flipV="1">
            <a:off x="1810817" y="3477022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4211960" y="2132856"/>
          <a:ext cx="3864794" cy="4480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Równanie" r:id="rId4" imgW="1917360" imgH="2222280" progId="Equation.3">
                  <p:embed/>
                </p:oleObj>
              </mc:Choice>
              <mc:Fallback>
                <p:oleObj name="Równanie" r:id="rId4" imgW="1917360" imgH="22222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132856"/>
                        <a:ext cx="3864794" cy="448060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771800" y="1556792"/>
            <a:ext cx="6096000" cy="4114800"/>
          </a:xfrm>
        </p:spPr>
        <p:txBody>
          <a:bodyPr/>
          <a:lstStyle/>
          <a:p>
            <a:pPr marL="0" indent="0">
              <a:lnSpc>
                <a:spcPct val="125000"/>
              </a:lnSpc>
              <a:buNone/>
            </a:pPr>
            <a:r>
              <a:rPr lang="pl-PL" sz="2400" dirty="0" smtClean="0"/>
              <a:t>Wzór interpolacyjny Newtona - ilorazy różnicowe</a:t>
            </a:r>
            <a:endParaRPr lang="en-US" sz="2400" dirty="0" smtClean="0"/>
          </a:p>
          <a:p>
            <a:pPr marL="0" indent="0">
              <a:lnSpc>
                <a:spcPct val="125000"/>
              </a:lnSpc>
              <a:buNone/>
            </a:pPr>
            <a:endParaRPr lang="pl-PL" sz="2400" dirty="0" smtClean="0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123728" y="2852936"/>
          <a:ext cx="6793260" cy="29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Równanie" r:id="rId4" imgW="3581280" imgH="1549080" progId="Equation.3">
                  <p:embed/>
                </p:oleObj>
              </mc:Choice>
              <mc:Fallback>
                <p:oleObj name="Równanie" r:id="rId4" imgW="3581280" imgH="1549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852936"/>
                        <a:ext cx="6793260" cy="29386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85800"/>
            <a:ext cx="6096000" cy="1143000"/>
          </a:xfrm>
          <a:noFill/>
        </p:spPr>
        <p:txBody>
          <a:bodyPr anchor="ctr"/>
          <a:lstStyle/>
          <a:p>
            <a:r>
              <a:rPr lang="pl-PL" dirty="0" err="1" smtClean="0"/>
              <a:t>Programme</a:t>
            </a:r>
            <a:r>
              <a:rPr lang="pl-PL" dirty="0" smtClean="0"/>
              <a:t> for </a:t>
            </a:r>
            <a:r>
              <a:rPr lang="pl-PL" dirty="0" err="1" smtClean="0"/>
              <a:t>today</a:t>
            </a:r>
            <a:endParaRPr lang="pl-PL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54025" lvl="2" indent="25400" algn="just"/>
            <a:r>
              <a:rPr lang="pl-PL" dirty="0" err="1" smtClean="0"/>
              <a:t>Definitions</a:t>
            </a:r>
            <a:r>
              <a:rPr lang="pl-PL" dirty="0" smtClean="0"/>
              <a:t> </a:t>
            </a:r>
          </a:p>
          <a:p>
            <a:pPr marL="454025" lvl="2" indent="25400" algn="just"/>
            <a:r>
              <a:rPr lang="pl-PL" i="1" dirty="0" err="1" smtClean="0"/>
              <a:t>Approximation</a:t>
            </a:r>
            <a:r>
              <a:rPr lang="pl-PL" i="1" dirty="0" smtClean="0"/>
              <a:t> </a:t>
            </a:r>
            <a:r>
              <a:rPr lang="pl-PL" i="1" dirty="0" err="1" smtClean="0"/>
              <a:t>methods</a:t>
            </a:r>
            <a:endParaRPr lang="pl-PL" i="1" dirty="0" smtClean="0"/>
          </a:p>
          <a:p>
            <a:pPr marL="454025" lvl="2" indent="25400" algn="just"/>
            <a:r>
              <a:rPr lang="pl-PL" i="1" dirty="0" err="1" smtClean="0"/>
              <a:t>Interpolation</a:t>
            </a:r>
            <a:r>
              <a:rPr lang="pl-PL" i="1" dirty="0" smtClean="0"/>
              <a:t> </a:t>
            </a:r>
            <a:r>
              <a:rPr lang="pl-PL" i="1" dirty="0" err="1" smtClean="0"/>
              <a:t>methods</a:t>
            </a:r>
            <a:endParaRPr lang="pl-PL" i="1" dirty="0" smtClean="0"/>
          </a:p>
          <a:p>
            <a:pPr marL="454025" lvl="2" indent="25400" algn="just"/>
            <a:r>
              <a:rPr lang="pl-PL" i="1" dirty="0" err="1" smtClean="0"/>
              <a:t>Extrapolation</a:t>
            </a:r>
            <a:r>
              <a:rPr lang="pl-PL" i="1" dirty="0" smtClean="0"/>
              <a:t> </a:t>
            </a:r>
            <a:r>
              <a:rPr lang="pl-PL" i="1" dirty="0" err="1" smtClean="0"/>
              <a:t>methods</a:t>
            </a:r>
            <a:endParaRPr lang="pl-PL" i="1" dirty="0" smtClean="0"/>
          </a:p>
        </p:txBody>
      </p:sp>
      <p:pic>
        <p:nvPicPr>
          <p:cNvPr id="4100" name="Picture 4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771800" y="1556792"/>
            <a:ext cx="6096000" cy="4114800"/>
          </a:xfrm>
        </p:spPr>
        <p:txBody>
          <a:bodyPr/>
          <a:lstStyle/>
          <a:p>
            <a:pPr marL="0" indent="0">
              <a:lnSpc>
                <a:spcPct val="125000"/>
              </a:lnSpc>
              <a:buNone/>
            </a:pPr>
            <a:r>
              <a:rPr lang="en-US" sz="2400" dirty="0" err="1" smtClean="0"/>
              <a:t>Interpolacja</a:t>
            </a:r>
            <a:r>
              <a:rPr lang="en-US" sz="2400" dirty="0" smtClean="0"/>
              <a:t> </a:t>
            </a:r>
            <a:r>
              <a:rPr lang="en-US" sz="2400" dirty="0" err="1" smtClean="0"/>
              <a:t>funkcjami</a:t>
            </a:r>
            <a:r>
              <a:rPr lang="en-US" sz="2400" dirty="0" smtClean="0"/>
              <a:t> </a:t>
            </a:r>
            <a:r>
              <a:rPr lang="en-US" sz="2400" dirty="0" err="1" smtClean="0"/>
              <a:t>sklejanymi</a:t>
            </a:r>
            <a:endParaRPr lang="pl-PL" sz="2400" dirty="0" smtClean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1547664" y="2564904"/>
            <a:ext cx="0" cy="396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938064" y="5917704"/>
            <a:ext cx="426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205264" y="5917704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6043464" y="5917704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5129064" y="3403104"/>
            <a:ext cx="838200" cy="889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48"/>
              </a:cxn>
              <a:cxn ang="0">
                <a:pos x="192" y="0"/>
              </a:cxn>
              <a:cxn ang="0">
                <a:pos x="528" y="48"/>
              </a:cxn>
            </a:cxnLst>
            <a:rect l="0" t="0" r="r" b="b"/>
            <a:pathLst>
              <a:path w="528" h="56">
                <a:moveTo>
                  <a:pt x="0" y="48"/>
                </a:moveTo>
                <a:cubicBezTo>
                  <a:pt x="8" y="52"/>
                  <a:pt x="16" y="56"/>
                  <a:pt x="48" y="48"/>
                </a:cubicBezTo>
                <a:cubicBezTo>
                  <a:pt x="80" y="40"/>
                  <a:pt x="112" y="0"/>
                  <a:pt x="192" y="0"/>
                </a:cubicBezTo>
                <a:cubicBezTo>
                  <a:pt x="272" y="0"/>
                  <a:pt x="472" y="40"/>
                  <a:pt x="528" y="4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" name="Freeform 15"/>
          <p:cNvSpPr>
            <a:spLocks/>
          </p:cNvSpPr>
          <p:nvPr/>
        </p:nvSpPr>
        <p:spPr bwMode="auto">
          <a:xfrm>
            <a:off x="5967264" y="3453904"/>
            <a:ext cx="1981200" cy="723900"/>
          </a:xfrm>
          <a:custGeom>
            <a:avLst/>
            <a:gdLst/>
            <a:ahLst/>
            <a:cxnLst>
              <a:cxn ang="0">
                <a:pos x="8" y="16"/>
              </a:cxn>
              <a:cxn ang="0">
                <a:pos x="56" y="16"/>
              </a:cxn>
              <a:cxn ang="0">
                <a:pos x="344" y="112"/>
              </a:cxn>
              <a:cxn ang="0">
                <a:pos x="632" y="304"/>
              </a:cxn>
              <a:cxn ang="0">
                <a:pos x="1016" y="448"/>
              </a:cxn>
              <a:cxn ang="0">
                <a:pos x="1304" y="256"/>
              </a:cxn>
            </a:cxnLst>
            <a:rect l="0" t="0" r="r" b="b"/>
            <a:pathLst>
              <a:path w="1304" h="456">
                <a:moveTo>
                  <a:pt x="8" y="16"/>
                </a:moveTo>
                <a:cubicBezTo>
                  <a:pt x="4" y="8"/>
                  <a:pt x="0" y="0"/>
                  <a:pt x="56" y="16"/>
                </a:cubicBezTo>
                <a:cubicBezTo>
                  <a:pt x="112" y="32"/>
                  <a:pt x="248" y="64"/>
                  <a:pt x="344" y="112"/>
                </a:cubicBezTo>
                <a:cubicBezTo>
                  <a:pt x="440" y="160"/>
                  <a:pt x="520" y="248"/>
                  <a:pt x="632" y="304"/>
                </a:cubicBezTo>
                <a:cubicBezTo>
                  <a:pt x="744" y="360"/>
                  <a:pt x="904" y="456"/>
                  <a:pt x="1016" y="448"/>
                </a:cubicBezTo>
                <a:cubicBezTo>
                  <a:pt x="1128" y="440"/>
                  <a:pt x="1216" y="348"/>
                  <a:pt x="1304" y="25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 flipV="1">
            <a:off x="2309664" y="5003304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 flipV="1">
            <a:off x="3909864" y="4088904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V="1">
            <a:off x="5052864" y="3479304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V="1">
            <a:off x="6576864" y="3707904"/>
            <a:ext cx="0" cy="2209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V="1">
            <a:off x="7796064" y="4012704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2112814" y="5987554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a=x</a:t>
            </a:r>
            <a:r>
              <a:rPr lang="pl-PL" baseline="-25000"/>
              <a:t>0</a:t>
            </a:r>
            <a:endParaRPr lang="en-US" baseline="-25000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833664" y="5993904"/>
            <a:ext cx="228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x</a:t>
            </a:r>
            <a:r>
              <a:rPr lang="pl-PL" baseline="-25000"/>
              <a:t>1</a:t>
            </a:r>
            <a:endParaRPr lang="en-US" baseline="-25000"/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5008414" y="5993904"/>
            <a:ext cx="228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x</a:t>
            </a:r>
            <a:r>
              <a:rPr lang="pl-PL" baseline="-25000"/>
              <a:t>2</a:t>
            </a:r>
            <a:endParaRPr lang="en-US" baseline="-25000"/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6500664" y="5993904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x</a:t>
            </a:r>
            <a:r>
              <a:rPr lang="pl-PL" baseline="-25000"/>
              <a:t>n-1</a:t>
            </a:r>
            <a:endParaRPr lang="en-US" baseline="-25000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7554764" y="5993904"/>
            <a:ext cx="501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x</a:t>
            </a:r>
            <a:r>
              <a:rPr lang="pl-PL" baseline="-25000"/>
              <a:t>n</a:t>
            </a:r>
            <a:r>
              <a:rPr lang="pl-PL"/>
              <a:t>=b</a:t>
            </a:r>
            <a:endParaRPr lang="en-US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8405664" y="6009779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/>
              <a:t>x</a:t>
            </a:r>
            <a:endParaRPr lang="en-US" sz="2400"/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1166664" y="2641104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/>
              <a:t>y</a:t>
            </a:r>
            <a:endParaRPr lang="en-US" sz="2400"/>
          </a:p>
        </p:txBody>
      </p:sp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1700064" y="4652467"/>
            <a:ext cx="685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(x</a:t>
            </a:r>
            <a:r>
              <a:rPr lang="pl-PL" baseline="-25000"/>
              <a:t>0</a:t>
            </a:r>
            <a:r>
              <a:rPr lang="pl-PL"/>
              <a:t>,y</a:t>
            </a:r>
            <a:r>
              <a:rPr lang="pl-PL" baseline="-25000"/>
              <a:t>0</a:t>
            </a:r>
            <a:r>
              <a:rPr lang="pl-PL"/>
              <a:t>)</a:t>
            </a:r>
            <a:endParaRPr lang="en-US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376464" y="3631704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(x</a:t>
            </a:r>
            <a:r>
              <a:rPr lang="pl-PL" baseline="-25000"/>
              <a:t>1</a:t>
            </a:r>
            <a:r>
              <a:rPr lang="pl-PL"/>
              <a:t>,y</a:t>
            </a:r>
            <a:r>
              <a:rPr lang="pl-PL" baseline="-25000"/>
              <a:t>1</a:t>
            </a:r>
            <a:r>
              <a:rPr lang="pl-PL"/>
              <a:t>)</a:t>
            </a:r>
            <a:endParaRPr lang="en-US"/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4671864" y="3098304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(x</a:t>
            </a:r>
            <a:r>
              <a:rPr lang="pl-PL" baseline="-25000"/>
              <a:t>2</a:t>
            </a:r>
            <a:r>
              <a:rPr lang="pl-PL"/>
              <a:t>,y</a:t>
            </a:r>
            <a:r>
              <a:rPr lang="pl-PL" baseline="-25000"/>
              <a:t>2</a:t>
            </a:r>
            <a:r>
              <a:rPr lang="pl-PL"/>
              <a:t>)</a:t>
            </a:r>
            <a:endParaRPr lang="en-US"/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6424464" y="3326904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(x</a:t>
            </a:r>
            <a:r>
              <a:rPr lang="pl-PL" baseline="-25000"/>
              <a:t>n-1</a:t>
            </a:r>
            <a:r>
              <a:rPr lang="pl-PL"/>
              <a:t>,y</a:t>
            </a:r>
            <a:r>
              <a:rPr lang="pl-PL" baseline="-25000"/>
              <a:t>n-1</a:t>
            </a:r>
            <a:r>
              <a:rPr lang="pl-PL"/>
              <a:t>)</a:t>
            </a:r>
            <a:endParaRPr lang="en-US"/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7491264" y="3555504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(x</a:t>
            </a:r>
            <a:r>
              <a:rPr lang="pl-PL" baseline="-25000"/>
              <a:t>n</a:t>
            </a:r>
            <a:r>
              <a:rPr lang="pl-PL"/>
              <a:t>,y</a:t>
            </a:r>
            <a:r>
              <a:rPr lang="pl-PL" baseline="-25000"/>
              <a:t>n</a:t>
            </a:r>
            <a:r>
              <a:rPr lang="pl-PL"/>
              <a:t>)</a:t>
            </a:r>
            <a:endParaRPr lang="en-US"/>
          </a:p>
        </p:txBody>
      </p:sp>
      <p:sp>
        <p:nvSpPr>
          <p:cNvPr id="29" name="Oval 35"/>
          <p:cNvSpPr>
            <a:spLocks noChangeArrowheads="1"/>
          </p:cNvSpPr>
          <p:nvPr/>
        </p:nvSpPr>
        <p:spPr bwMode="auto">
          <a:xfrm>
            <a:off x="2214414" y="500330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0" name="Oval 36"/>
          <p:cNvSpPr>
            <a:spLocks noChangeArrowheads="1"/>
          </p:cNvSpPr>
          <p:nvPr/>
        </p:nvSpPr>
        <p:spPr bwMode="auto">
          <a:xfrm>
            <a:off x="3833664" y="401270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1" name="Oval 37"/>
          <p:cNvSpPr>
            <a:spLocks noChangeArrowheads="1"/>
          </p:cNvSpPr>
          <p:nvPr/>
        </p:nvSpPr>
        <p:spPr bwMode="auto">
          <a:xfrm>
            <a:off x="4976664" y="340310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2" name="Oval 38"/>
          <p:cNvSpPr>
            <a:spLocks noChangeArrowheads="1"/>
          </p:cNvSpPr>
          <p:nvPr/>
        </p:nvSpPr>
        <p:spPr bwMode="auto">
          <a:xfrm>
            <a:off x="6500664" y="363170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3" name="Oval 39"/>
          <p:cNvSpPr>
            <a:spLocks noChangeArrowheads="1"/>
          </p:cNvSpPr>
          <p:nvPr/>
        </p:nvSpPr>
        <p:spPr bwMode="auto">
          <a:xfrm>
            <a:off x="7719864" y="393650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4" name="Freeform 40"/>
          <p:cNvSpPr>
            <a:spLocks/>
          </p:cNvSpPr>
          <p:nvPr/>
        </p:nvSpPr>
        <p:spPr bwMode="auto">
          <a:xfrm>
            <a:off x="1928664" y="3377704"/>
            <a:ext cx="3124200" cy="1854200"/>
          </a:xfrm>
          <a:custGeom>
            <a:avLst/>
            <a:gdLst/>
            <a:ahLst/>
            <a:cxnLst>
              <a:cxn ang="0">
                <a:pos x="0" y="1168"/>
              </a:cxn>
              <a:cxn ang="0">
                <a:pos x="240" y="1072"/>
              </a:cxn>
              <a:cxn ang="0">
                <a:pos x="672" y="736"/>
              </a:cxn>
              <a:cxn ang="0">
                <a:pos x="1248" y="448"/>
              </a:cxn>
              <a:cxn ang="0">
                <a:pos x="1584" y="64"/>
              </a:cxn>
              <a:cxn ang="0">
                <a:pos x="1968" y="64"/>
              </a:cxn>
            </a:cxnLst>
            <a:rect l="0" t="0" r="r" b="b"/>
            <a:pathLst>
              <a:path w="1968" h="1168">
                <a:moveTo>
                  <a:pt x="0" y="1168"/>
                </a:moveTo>
                <a:cubicBezTo>
                  <a:pt x="64" y="1156"/>
                  <a:pt x="128" y="1144"/>
                  <a:pt x="240" y="1072"/>
                </a:cubicBezTo>
                <a:cubicBezTo>
                  <a:pt x="352" y="1000"/>
                  <a:pt x="504" y="840"/>
                  <a:pt x="672" y="736"/>
                </a:cubicBezTo>
                <a:cubicBezTo>
                  <a:pt x="840" y="632"/>
                  <a:pt x="1096" y="560"/>
                  <a:pt x="1248" y="448"/>
                </a:cubicBezTo>
                <a:cubicBezTo>
                  <a:pt x="1400" y="336"/>
                  <a:pt x="1464" y="128"/>
                  <a:pt x="1584" y="64"/>
                </a:cubicBezTo>
                <a:cubicBezTo>
                  <a:pt x="1704" y="0"/>
                  <a:pt x="1904" y="64"/>
                  <a:pt x="1968" y="6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5" name="Text Box 41"/>
          <p:cNvSpPr txBox="1">
            <a:spLocks noChangeArrowheads="1"/>
          </p:cNvSpPr>
          <p:nvPr/>
        </p:nvSpPr>
        <p:spPr bwMode="auto">
          <a:xfrm>
            <a:off x="2843064" y="4850904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P</a:t>
            </a:r>
            <a:r>
              <a:rPr lang="pl-PL" baseline="-25000"/>
              <a:t>0</a:t>
            </a:r>
            <a:r>
              <a:rPr lang="pl-PL"/>
              <a:t>(x)</a:t>
            </a:r>
            <a:endParaRPr lang="en-US"/>
          </a:p>
        </p:txBody>
      </p:sp>
      <p:sp>
        <p:nvSpPr>
          <p:cNvPr id="36" name="Text Box 42"/>
          <p:cNvSpPr txBox="1">
            <a:spLocks noChangeArrowheads="1"/>
          </p:cNvSpPr>
          <p:nvPr/>
        </p:nvSpPr>
        <p:spPr bwMode="auto">
          <a:xfrm>
            <a:off x="4138464" y="4088904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P</a:t>
            </a:r>
            <a:r>
              <a:rPr lang="pl-PL" baseline="-25000"/>
              <a:t>1</a:t>
            </a:r>
            <a:r>
              <a:rPr lang="pl-PL"/>
              <a:t>(x)</a:t>
            </a:r>
            <a:endParaRPr lang="en-US"/>
          </a:p>
        </p:txBody>
      </p:sp>
      <p:sp>
        <p:nvSpPr>
          <p:cNvPr id="37" name="Text Box 43"/>
          <p:cNvSpPr txBox="1">
            <a:spLocks noChangeArrowheads="1"/>
          </p:cNvSpPr>
          <p:nvPr/>
        </p:nvSpPr>
        <p:spPr bwMode="auto">
          <a:xfrm>
            <a:off x="5281464" y="3860304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P</a:t>
            </a:r>
            <a:r>
              <a:rPr lang="pl-PL" baseline="-25000"/>
              <a:t>2</a:t>
            </a:r>
            <a:r>
              <a:rPr lang="pl-PL"/>
              <a:t>(x)</a:t>
            </a:r>
            <a:endParaRPr lang="en-US"/>
          </a:p>
        </p:txBody>
      </p: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6805464" y="4317504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P</a:t>
            </a:r>
            <a:r>
              <a:rPr lang="pl-PL" baseline="-25000"/>
              <a:t>n-1</a:t>
            </a:r>
            <a:r>
              <a:rPr lang="pl-PL"/>
              <a:t>(x)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Interpolacja</a:t>
            </a:r>
          </a:p>
        </p:txBody>
      </p:sp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771800" y="1556792"/>
            <a:ext cx="6096000" cy="4114800"/>
          </a:xfrm>
        </p:spPr>
        <p:txBody>
          <a:bodyPr/>
          <a:lstStyle/>
          <a:p>
            <a:pPr marL="0" indent="0">
              <a:lnSpc>
                <a:spcPct val="125000"/>
              </a:lnSpc>
              <a:buNone/>
            </a:pPr>
            <a:endParaRPr lang="pl-PL" sz="24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Ekstrapolacja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771800" y="1556792"/>
            <a:ext cx="6096000" cy="4114800"/>
          </a:xfrm>
        </p:spPr>
        <p:txBody>
          <a:bodyPr/>
          <a:lstStyle/>
          <a:p>
            <a:pPr marL="0" indent="766763">
              <a:lnSpc>
                <a:spcPct val="125000"/>
              </a:lnSpc>
              <a:buFont typeface="Monotype Sorts" pitchFamily="2" charset="2"/>
              <a:buNone/>
            </a:pPr>
            <a:endParaRPr lang="pl-PL" sz="24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457200"/>
            <a:ext cx="6399213" cy="1173163"/>
          </a:xfrm>
        </p:spPr>
        <p:txBody>
          <a:bodyPr/>
          <a:lstStyle/>
          <a:p>
            <a:r>
              <a:rPr lang="en-GB" smtClean="0"/>
              <a:t>Koniec wykładu !</a:t>
            </a:r>
          </a:p>
        </p:txBody>
      </p:sp>
      <p:pic>
        <p:nvPicPr>
          <p:cNvPr id="9219" name="Picture 4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429000" y="2133600"/>
            <a:ext cx="541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en-GB" sz="2400"/>
          </a:p>
          <a:p>
            <a:endParaRPr kumimoji="0" lang="en-GB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6934200" cy="1143000"/>
          </a:xfrm>
          <a:noFill/>
        </p:spPr>
        <p:txBody>
          <a:bodyPr anchor="ctr"/>
          <a:lstStyle/>
          <a:p>
            <a:r>
              <a:rPr lang="pl-PL" dirty="0" err="1" smtClean="0"/>
              <a:t>Definitions</a:t>
            </a:r>
            <a:endParaRPr lang="pl-PL" dirty="0" smtClean="0"/>
          </a:p>
        </p:txBody>
      </p:sp>
      <p:pic>
        <p:nvPicPr>
          <p:cNvPr id="5123" name="Picture 6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362200" y="1676400"/>
            <a:ext cx="65690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dirty="0">
                <a:solidFill>
                  <a:srgbClr val="FF0000"/>
                </a:solidFill>
              </a:rPr>
              <a:t>Aproksymacja  jest to przybliżanie funkcji  zwanej funkcją aproksymowaną inną funkcją  zwaną funkcją aproksymującą</a:t>
            </a:r>
            <a:r>
              <a:rPr lang="pl-PL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dirty="0"/>
              <a:t>Aproksymacja bardzo często występuje w dwóch przypadkach: </a:t>
            </a:r>
            <a:endParaRPr lang="pl-PL" sz="2400" dirty="0" smtClean="0"/>
          </a:p>
          <a:p>
            <a:pPr lvl="1" indent="-279400">
              <a:buFont typeface="Arial" pitchFamily="34" charset="0"/>
              <a:buChar char="•"/>
            </a:pPr>
            <a:r>
              <a:rPr lang="pl-PL" sz="2400" dirty="0" smtClean="0"/>
              <a:t>gdy </a:t>
            </a:r>
            <a:r>
              <a:rPr lang="pl-PL" sz="2400" dirty="0"/>
              <a:t>funkcja aproksymowana jest przedstawiona w postaci tablicy wartości i poszukujemy dla niej odpowiedniej funkcji ciągłej lub </a:t>
            </a:r>
            <a:endParaRPr lang="pl-PL" sz="2400" dirty="0" smtClean="0"/>
          </a:p>
          <a:p>
            <a:pPr lvl="1" indent="-279400">
              <a:buFont typeface="Arial" pitchFamily="34" charset="0"/>
              <a:buChar char="•"/>
            </a:pPr>
            <a:r>
              <a:rPr lang="pl-PL" sz="2400" dirty="0" smtClean="0"/>
              <a:t>gdy </a:t>
            </a:r>
            <a:r>
              <a:rPr lang="pl-PL" sz="2400" dirty="0"/>
              <a:t>funkcję o dosyć skomplikowanym zapisie analitycznym chcemy przedstawić w „prostszej” postaci.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6934200" cy="1143000"/>
          </a:xfrm>
          <a:noFill/>
        </p:spPr>
        <p:txBody>
          <a:bodyPr anchor="ctr"/>
          <a:lstStyle/>
          <a:p>
            <a:r>
              <a:rPr lang="pl-PL" dirty="0" smtClean="0"/>
              <a:t>Definicje</a:t>
            </a:r>
          </a:p>
        </p:txBody>
      </p:sp>
      <p:pic>
        <p:nvPicPr>
          <p:cNvPr id="5123" name="Picture 6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362200" y="1676400"/>
            <a:ext cx="65690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2400" dirty="0" smtClean="0">
                <a:solidFill>
                  <a:srgbClr val="FF0000"/>
                </a:solidFill>
              </a:rPr>
              <a:t>Interpolacja -</a:t>
            </a:r>
            <a:r>
              <a:rPr lang="pl-PL" sz="2400" dirty="0" smtClean="0"/>
              <a:t> </a:t>
            </a:r>
            <a:r>
              <a:rPr lang="pl-PL" sz="2400" dirty="0" smtClean="0">
                <a:solidFill>
                  <a:srgbClr val="FF0000"/>
                </a:solidFill>
              </a:rPr>
              <a:t>wyznaczanie funkcji w zadanym przedziale na podstawie przyjmowanych przez nią wartości w pewnych punktach tego przedziału; </a:t>
            </a:r>
            <a:r>
              <a:rPr lang="pl-PL" sz="2400" dirty="0" smtClean="0"/>
              <a:t>gdy szukaną funkcję przybliża się odcinkami prostych (funkcjami liniowymi), interpolację nazywa się interpolacją liniową.</a:t>
            </a:r>
          </a:p>
          <a:p>
            <a:endParaRPr lang="pl-PL" sz="2400" dirty="0">
              <a:solidFill>
                <a:srgbClr val="FF0000"/>
              </a:solidFill>
            </a:endParaRPr>
          </a:p>
          <a:p>
            <a:r>
              <a:rPr lang="pl-PL" sz="2400" dirty="0" smtClean="0">
                <a:solidFill>
                  <a:srgbClr val="FF0000"/>
                </a:solidFill>
              </a:rPr>
              <a:t>Ekstrapolacja - wyznaczanie wartości funkcji określonej w danym przedziale w punktach leżących poza tym przedziałem.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Aproksymacja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843808" y="1700808"/>
            <a:ext cx="6096000" cy="4114800"/>
          </a:xfrm>
        </p:spPr>
        <p:txBody>
          <a:bodyPr/>
          <a:lstStyle/>
          <a:p>
            <a:r>
              <a:rPr lang="pl-PL" sz="2400" dirty="0" smtClean="0"/>
              <a:t>Funkcji aproksymującej (przybliżającej) poszukuje się zwykle w określonej rodzinie funkcji. Najczęściej będzie to tzw.   wielomian uogólniony będący kombinacją liniową funkcji bazowych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Przyjęcie odpowiednich funkcji bazowych powoduje, że aby wyznaczyć funkcję aproksymującą należy wyznaczyć wartości współczynników a</a:t>
            </a:r>
            <a:r>
              <a:rPr lang="pl-PL" sz="2400" baseline="-25000" dirty="0" smtClean="0"/>
              <a:t>0</a:t>
            </a:r>
            <a:r>
              <a:rPr lang="pl-PL" sz="2400" dirty="0" smtClean="0"/>
              <a:t>, a</a:t>
            </a:r>
            <a:r>
              <a:rPr lang="pl-PL" sz="2400" baseline="-25000" dirty="0" smtClean="0"/>
              <a:t>1</a:t>
            </a:r>
            <a:r>
              <a:rPr lang="pl-PL" sz="2400" dirty="0" smtClean="0"/>
              <a:t> … a</a:t>
            </a:r>
            <a:r>
              <a:rPr lang="pl-PL" sz="2400" baseline="-25000" dirty="0" smtClean="0"/>
              <a:t>m</a:t>
            </a:r>
            <a:r>
              <a:rPr lang="pl-PL" sz="2400" dirty="0" smtClean="0"/>
              <a:t>.</a:t>
            </a:r>
          </a:p>
          <a:p>
            <a:r>
              <a:rPr lang="pl-PL" sz="2400" dirty="0" smtClean="0"/>
              <a:t> </a:t>
            </a:r>
          </a:p>
          <a:p>
            <a:pPr marL="0" indent="766763">
              <a:lnSpc>
                <a:spcPct val="125000"/>
              </a:lnSpc>
              <a:buFont typeface="Monotype Sorts" pitchFamily="2" charset="2"/>
              <a:buNone/>
            </a:pPr>
            <a:endParaRPr lang="pl-PL" sz="2400" dirty="0" smtClean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4572000" y="3645024"/>
          <a:ext cx="217402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Równanie" r:id="rId4" imgW="1231366" imgH="444307" progId="Equation.3">
                  <p:embed/>
                </p:oleObj>
              </mc:Choice>
              <mc:Fallback>
                <p:oleObj name="Równanie" r:id="rId4" imgW="1231366" imgH="444307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45024"/>
                        <a:ext cx="2174029" cy="792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Aproksymacja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843808" y="1772816"/>
            <a:ext cx="6096000" cy="4114800"/>
          </a:xfrm>
        </p:spPr>
        <p:txBody>
          <a:bodyPr/>
          <a:lstStyle/>
          <a:p>
            <a:pPr>
              <a:buNone/>
            </a:pPr>
            <a:r>
              <a:rPr lang="pl-PL" sz="2400" dirty="0" smtClean="0"/>
              <a:t>Jako funkcje bazowe stosowane są: </a:t>
            </a:r>
          </a:p>
          <a:p>
            <a:r>
              <a:rPr lang="pl-PL" sz="2400" dirty="0" smtClean="0"/>
              <a:t>jednomiany,</a:t>
            </a:r>
          </a:p>
          <a:p>
            <a:r>
              <a:rPr lang="pl-PL" sz="2400" dirty="0" smtClean="0"/>
              <a:t>funkcje trygonometryczne,</a:t>
            </a:r>
          </a:p>
          <a:p>
            <a:r>
              <a:rPr lang="pl-PL" sz="2400" dirty="0" smtClean="0"/>
              <a:t>wielomiany ortogonalne.</a:t>
            </a:r>
          </a:p>
          <a:p>
            <a:endParaRPr lang="pl-PL" sz="2400" dirty="0" smtClean="0"/>
          </a:p>
          <a:p>
            <a:pPr marL="96838" indent="-69850">
              <a:buNone/>
            </a:pPr>
            <a:endParaRPr lang="pl-PL" sz="2400" dirty="0" smtClean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Aproksymacja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843808" y="1772816"/>
            <a:ext cx="6096000" cy="4114800"/>
          </a:xfrm>
        </p:spPr>
        <p:txBody>
          <a:bodyPr/>
          <a:lstStyle/>
          <a:p>
            <a:pPr marL="1588" indent="12700">
              <a:buNone/>
            </a:pPr>
            <a:r>
              <a:rPr lang="pl-PL" sz="2400" dirty="0" smtClean="0"/>
              <a:t>Aproksymacja funkcji powoduje powstanie błędów i sposób ich oszacowania wpływa na wybór metody aproksymacji. Jeśli błąd będzie mierzony na dyskretnym zbiorze punktów  to jest to aproksymacja punktowa</a:t>
            </a:r>
            <a:r>
              <a:rPr lang="pl-PL" sz="2400" b="1" dirty="0" smtClean="0"/>
              <a:t>,</a:t>
            </a:r>
            <a:r>
              <a:rPr lang="pl-PL" sz="2400" dirty="0" smtClean="0"/>
              <a:t> a jeśli będzie mierzony w przedziale to jest to aproksymacja integralna lub przedziałowa.</a:t>
            </a:r>
          </a:p>
          <a:p>
            <a:pPr marL="96838" indent="-69850">
              <a:buNone/>
            </a:pPr>
            <a:endParaRPr lang="pl-PL" sz="2400" dirty="0" smtClean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Aproksymacja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843808" y="1772816"/>
            <a:ext cx="6096000" cy="4114800"/>
          </a:xfrm>
        </p:spPr>
        <p:txBody>
          <a:bodyPr/>
          <a:lstStyle/>
          <a:p>
            <a:r>
              <a:rPr lang="pl-PL" sz="2400" dirty="0" smtClean="0"/>
              <a:t>W poniższej tabeli zostały odnotowane wyniki przeprowadzonego doświadczenia 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r>
              <a:rPr lang="pl-PL" sz="2400" dirty="0" smtClean="0"/>
              <a:t>Przeprowadzający doświadczenie stwierdził, że badana funkcja jest zbliżona do funkcji kwadratowej oraz wartość f(2,5) jest obarczona zbyt dużym błędem.</a:t>
            </a:r>
          </a:p>
          <a:p>
            <a:r>
              <a:rPr lang="pl-PL" sz="2400" dirty="0" smtClean="0"/>
              <a:t>Wyznaczyć wartość funkcji y= f(x) dla x=2,5.</a:t>
            </a:r>
          </a:p>
          <a:p>
            <a:endParaRPr lang="pl-PL" sz="2400" dirty="0" smtClean="0"/>
          </a:p>
          <a:p>
            <a:pPr marL="96838" indent="-69850">
              <a:buNone/>
            </a:pPr>
            <a:endParaRPr lang="pl-PL" sz="2400" dirty="0" smtClean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11560" y="1772816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FFFF00"/>
                </a:solidFill>
                <a:latin typeface="+mn-lt"/>
              </a:rPr>
              <a:t>Przykład</a:t>
            </a:r>
            <a:endParaRPr lang="pl-PL" sz="2000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403648" y="3068960"/>
          <a:ext cx="7608160" cy="741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57960"/>
                <a:gridCol w="842237"/>
                <a:gridCol w="735857"/>
                <a:gridCol w="845351"/>
                <a:gridCol w="845351"/>
                <a:gridCol w="845351"/>
                <a:gridCol w="845351"/>
                <a:gridCol w="845351"/>
                <a:gridCol w="8453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b="0" i="1" dirty="0" smtClean="0"/>
                        <a:t>x</a:t>
                      </a:r>
                      <a:r>
                        <a:rPr lang="pl-PL" b="0" i="1" baseline="-25000" dirty="0" smtClean="0"/>
                        <a:t>i</a:t>
                      </a:r>
                      <a:endParaRPr lang="pl-PL" b="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3,50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i="1" dirty="0" err="1" smtClean="0"/>
                        <a:t>y</a:t>
                      </a:r>
                      <a:r>
                        <a:rPr lang="pl-PL" baseline="-25000" dirty="0" err="1" smtClean="0"/>
                        <a:t>i</a:t>
                      </a:r>
                      <a:r>
                        <a:rPr lang="pl-PL" dirty="0" smtClean="0"/>
                        <a:t> = f(</a:t>
                      </a:r>
                      <a:r>
                        <a:rPr lang="pl-PL" i="1" dirty="0" smtClean="0"/>
                        <a:t>x</a:t>
                      </a:r>
                      <a:r>
                        <a:rPr lang="pl-PL" baseline="-25000" dirty="0" smtClean="0"/>
                        <a:t>i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1,02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0,62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0,98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1,55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3,12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5,08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6096000" cy="1143000"/>
          </a:xfrm>
          <a:noFill/>
        </p:spPr>
        <p:txBody>
          <a:bodyPr anchor="ctr"/>
          <a:lstStyle/>
          <a:p>
            <a:r>
              <a:rPr lang="pl-PL" dirty="0" smtClean="0"/>
              <a:t>Aproksymacja</a:t>
            </a:r>
          </a:p>
        </p:txBody>
      </p:sp>
      <p:pic>
        <p:nvPicPr>
          <p:cNvPr id="6147" name="Picture 1028" descr="C:\Documents and Settings\Tomasz Wojtatowicz\Moje dokumenty\Dydaktyka\Mad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257800"/>
            <a:ext cx="13239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1033"/>
          <p:cNvSpPr>
            <a:spLocks noGrp="1" noChangeArrowheads="1"/>
          </p:cNvSpPr>
          <p:nvPr>
            <p:ph type="body" idx="1"/>
          </p:nvPr>
        </p:nvSpPr>
        <p:spPr>
          <a:xfrm>
            <a:off x="2843808" y="1772816"/>
            <a:ext cx="6096000" cy="4114800"/>
          </a:xfrm>
        </p:spPr>
        <p:txBody>
          <a:bodyPr/>
          <a:lstStyle/>
          <a:p>
            <a:r>
              <a:rPr lang="pl-PL" sz="2000" dirty="0" smtClean="0"/>
              <a:t>Ponieważ wartość funkcji f(2,5) = 1,55 obarczona jest błędem nie bierzemy jej pod uwagę, zatem obliczenia będą oparte na tabeli: </a:t>
            </a:r>
          </a:p>
          <a:p>
            <a:endParaRPr lang="pl-PL" sz="2400" dirty="0" smtClean="0"/>
          </a:p>
          <a:p>
            <a:endParaRPr lang="pl-PL" sz="2400" dirty="0" smtClean="0"/>
          </a:p>
          <a:p>
            <a:r>
              <a:rPr lang="pl-PL" sz="2000" dirty="0" smtClean="0"/>
              <a:t>Zgodnie z uwagą poczynioną przez przeprowadzającego eksperyment funkcja będzie przybliżana parabolą F</a:t>
            </a:r>
            <a:r>
              <a:rPr lang="pl-PL" sz="2000" baseline="-25000" dirty="0" smtClean="0"/>
              <a:t>2</a:t>
            </a:r>
            <a:r>
              <a:rPr lang="pl-PL" sz="2000" dirty="0" smtClean="0"/>
              <a:t>(x) = a</a:t>
            </a:r>
            <a:r>
              <a:rPr lang="pl-PL" sz="2000" baseline="-25000" dirty="0" smtClean="0"/>
              <a:t>0</a:t>
            </a:r>
            <a:r>
              <a:rPr lang="pl-PL" sz="2000" dirty="0" smtClean="0"/>
              <a:t> + a</a:t>
            </a:r>
            <a:r>
              <a:rPr lang="pl-PL" sz="2000" baseline="-25000" dirty="0" smtClean="0"/>
              <a:t>1</a:t>
            </a:r>
            <a:r>
              <a:rPr lang="pl-PL" sz="2000" dirty="0" smtClean="0"/>
              <a:t> x + a</a:t>
            </a:r>
            <a:r>
              <a:rPr lang="pl-PL" sz="2000" baseline="-25000" dirty="0" smtClean="0"/>
              <a:t>2</a:t>
            </a:r>
            <a:r>
              <a:rPr lang="pl-PL" sz="2000" dirty="0" smtClean="0"/>
              <a:t> x</a:t>
            </a:r>
            <a:r>
              <a:rPr lang="pl-PL" sz="2000" baseline="30000" dirty="0" smtClean="0"/>
              <a:t>2</a:t>
            </a:r>
            <a:r>
              <a:rPr lang="pl-PL" sz="2000" dirty="0" smtClean="0"/>
              <a:t>.</a:t>
            </a:r>
          </a:p>
          <a:p>
            <a:r>
              <a:rPr lang="pl-PL" sz="2000" dirty="0" smtClean="0"/>
              <a:t>Współczynniki zostaną wyznaczone poprzez rozwiązanie układu równań liniowych.</a:t>
            </a:r>
          </a:p>
          <a:p>
            <a:endParaRPr lang="pl-PL" sz="2400" dirty="0" smtClean="0"/>
          </a:p>
          <a:p>
            <a:pPr marL="96838" indent="-69850">
              <a:buNone/>
            </a:pPr>
            <a:endParaRPr lang="pl-PL" sz="2400" dirty="0" smtClean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11560" y="1772816"/>
            <a:ext cx="11689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solidFill>
                  <a:srgbClr val="FFFF00"/>
                </a:solidFill>
                <a:latin typeface="+mn-lt"/>
              </a:rPr>
              <a:t>Przykład</a:t>
            </a:r>
            <a:endParaRPr lang="pl-PL" sz="2000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123728" y="2852936"/>
          <a:ext cx="6834817" cy="731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68160"/>
                <a:gridCol w="851205"/>
                <a:gridCol w="743692"/>
                <a:gridCol w="854352"/>
                <a:gridCol w="854352"/>
                <a:gridCol w="854352"/>
                <a:gridCol w="854352"/>
                <a:gridCol w="854352"/>
              </a:tblGrid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pl-PL" b="0" i="1" dirty="0" smtClean="0"/>
                        <a:t>x</a:t>
                      </a:r>
                      <a:r>
                        <a:rPr lang="pl-PL" b="0" i="1" baseline="-25000" dirty="0" smtClean="0"/>
                        <a:t>i</a:t>
                      </a:r>
                      <a:endParaRPr lang="pl-PL" b="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3,00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3,50</a:t>
                      </a:r>
                      <a:endParaRPr lang="pl-PL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pl-PL" i="1" dirty="0" err="1" smtClean="0"/>
                        <a:t>y</a:t>
                      </a:r>
                      <a:r>
                        <a:rPr lang="pl-PL" baseline="-25000" dirty="0" err="1" smtClean="0"/>
                        <a:t>i</a:t>
                      </a:r>
                      <a:r>
                        <a:rPr lang="pl-PL" dirty="0" smtClean="0"/>
                        <a:t> = f(</a:t>
                      </a:r>
                      <a:r>
                        <a:rPr lang="pl-PL" i="1" dirty="0" smtClean="0"/>
                        <a:t>x</a:t>
                      </a:r>
                      <a:r>
                        <a:rPr lang="pl-PL" baseline="-25000" dirty="0" smtClean="0"/>
                        <a:t>i</a:t>
                      </a:r>
                      <a:r>
                        <a:rPr lang="pl-PL" dirty="0" smtClean="0"/>
                        <a:t>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1,02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0,62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0,50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0,60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0,98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3,12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5,08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5517232"/>
            <a:ext cx="2419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2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000000"/>
      </a:accent1>
      <a:accent2>
        <a:srgbClr val="000099"/>
      </a:accent2>
      <a:accent3>
        <a:srgbClr val="AAAAAA"/>
      </a:accent3>
      <a:accent4>
        <a:srgbClr val="DADADA"/>
      </a:accent4>
      <a:accent5>
        <a:srgbClr val="AAAAAA"/>
      </a:accent5>
      <a:accent6>
        <a:srgbClr val="00008A"/>
      </a:accent6>
      <a:hlink>
        <a:srgbClr val="800000"/>
      </a:hlink>
      <a:folHlink>
        <a:srgbClr val="000000"/>
      </a:folHlink>
    </a:clrScheme>
    <a:fontScheme name="Motyw pakietu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Motyw pakietu Office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1615</TotalTime>
  <Words>635</Words>
  <Application>Microsoft Office PowerPoint</Application>
  <PresentationFormat>Rzutnik</PresentationFormat>
  <Paragraphs>152</Paragraphs>
  <Slides>23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23</vt:i4>
      </vt:variant>
    </vt:vector>
  </HeadingPairs>
  <TitlesOfParts>
    <vt:vector size="31" baseType="lpstr">
      <vt:lpstr>Arial</vt:lpstr>
      <vt:lpstr>Arial Narrow</vt:lpstr>
      <vt:lpstr>Courier New</vt:lpstr>
      <vt:lpstr>Monotype Sorts</vt:lpstr>
      <vt:lpstr>Times New Roman</vt:lpstr>
      <vt:lpstr>Motyw pakietu Office</vt:lpstr>
      <vt:lpstr>Równanie</vt:lpstr>
      <vt:lpstr>Equation</vt:lpstr>
      <vt:lpstr>Fundamentals of Data Analysis   Lecture 12   Approximation, interpolation and extrapolation</vt:lpstr>
      <vt:lpstr>Programme for today</vt:lpstr>
      <vt:lpstr>Definitions</vt:lpstr>
      <vt:lpstr>Definicje</vt:lpstr>
      <vt:lpstr>Aproksymacja</vt:lpstr>
      <vt:lpstr>Aproksymacja</vt:lpstr>
      <vt:lpstr>Aproksymacja</vt:lpstr>
      <vt:lpstr>Aproksymacja</vt:lpstr>
      <vt:lpstr>Aproksymacja</vt:lpstr>
      <vt:lpstr>Aproksymacja</vt:lpstr>
      <vt:lpstr>Aproksymacja</vt:lpstr>
      <vt:lpstr>Aproksymacja</vt:lpstr>
      <vt:lpstr>Interpolacja</vt:lpstr>
      <vt:lpstr>Interpolacja</vt:lpstr>
      <vt:lpstr>Interpolacja</vt:lpstr>
      <vt:lpstr>Interpolacja</vt:lpstr>
      <vt:lpstr>Interpolacja</vt:lpstr>
      <vt:lpstr>Interpolacja</vt:lpstr>
      <vt:lpstr>Interpolacja</vt:lpstr>
      <vt:lpstr>Interpolacja</vt:lpstr>
      <vt:lpstr>Interpolacja</vt:lpstr>
      <vt:lpstr>Ekstrapolacja</vt:lpstr>
      <vt:lpstr>Koniec wykładu !</vt:lpstr>
    </vt:vector>
  </TitlesOfParts>
  <Company>Instytut Fizyki PŁ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Analizy Danych Doświadczalnych   Wykład 9  "Jak przygotować stronę internetową"</dc:title>
  <dc:creator>Tomasz W. Wojtatowicz</dc:creator>
  <cp:lastModifiedBy>T W</cp:lastModifiedBy>
  <cp:revision>84</cp:revision>
  <dcterms:created xsi:type="dcterms:W3CDTF">2004-02-19T16:17:01Z</dcterms:created>
  <dcterms:modified xsi:type="dcterms:W3CDTF">2015-11-26T10:57:32Z</dcterms:modified>
</cp:coreProperties>
</file>