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79" r:id="rId4"/>
    <p:sldId id="294" r:id="rId5"/>
    <p:sldId id="295" r:id="rId6"/>
    <p:sldId id="296" r:id="rId7"/>
    <p:sldId id="297" r:id="rId8"/>
    <p:sldId id="280" r:id="rId9"/>
    <p:sldId id="281" r:id="rId10"/>
    <p:sldId id="273" r:id="rId11"/>
    <p:sldId id="271" r:id="rId12"/>
    <p:sldId id="275" r:id="rId13"/>
    <p:sldId id="276" r:id="rId14"/>
    <p:sldId id="258" r:id="rId15"/>
    <p:sldId id="285" r:id="rId16"/>
    <p:sldId id="286" r:id="rId17"/>
    <p:sldId id="284" r:id="rId18"/>
    <p:sldId id="287" r:id="rId19"/>
    <p:sldId id="288" r:id="rId20"/>
    <p:sldId id="283" r:id="rId21"/>
    <p:sldId id="292" r:id="rId22"/>
    <p:sldId id="293" r:id="rId23"/>
    <p:sldId id="298" r:id="rId24"/>
    <p:sldId id="299" r:id="rId25"/>
    <p:sldId id="300" r:id="rId26"/>
    <p:sldId id="302" r:id="rId27"/>
    <p:sldId id="303" r:id="rId28"/>
    <p:sldId id="304" r:id="rId29"/>
    <p:sldId id="305" r:id="rId30"/>
    <p:sldId id="259" r:id="rId31"/>
    <p:sldId id="301" r:id="rId32"/>
    <p:sldId id="277" r:id="rId33"/>
    <p:sldId id="278" r:id="rId34"/>
    <p:sldId id="268" r:id="rId35"/>
    <p:sldId id="272" r:id="rId36"/>
    <p:sldId id="290" r:id="rId37"/>
    <p:sldId id="291" r:id="rId38"/>
    <p:sldId id="289" r:id="rId39"/>
    <p:sldId id="265" r:id="rId40"/>
  </p:sldIdLst>
  <p:sldSz cx="9144000" cy="6858000" type="overhead"/>
  <p:notesSz cx="6858000" cy="9144000"/>
  <p:defaultTextStyle>
    <a:defPPr>
      <a:defRPr lang="en-US"/>
    </a:defPPr>
    <a:lvl1pPr algn="l" rtl="0" eaLnBrk="0" fontAlgn="base" hangingPunct="0">
      <a:spcBef>
        <a:spcPct val="0"/>
      </a:spcBef>
      <a:spcAft>
        <a:spcPct val="0"/>
      </a:spcAft>
      <a:defRPr kumimoji="1" kern="1200">
        <a:solidFill>
          <a:schemeClr val="tx1"/>
        </a:solidFill>
        <a:latin typeface="Times New Roman" charset="0"/>
        <a:ea typeface="+mn-ea"/>
        <a:cs typeface="+mn-cs"/>
      </a:defRPr>
    </a:lvl1pPr>
    <a:lvl2pPr marL="457200" algn="l" rtl="0" eaLnBrk="0" fontAlgn="base" hangingPunct="0">
      <a:spcBef>
        <a:spcPct val="0"/>
      </a:spcBef>
      <a:spcAft>
        <a:spcPct val="0"/>
      </a:spcAft>
      <a:defRPr kumimoji="1" kern="1200">
        <a:solidFill>
          <a:schemeClr val="tx1"/>
        </a:solidFill>
        <a:latin typeface="Times New Roman" charset="0"/>
        <a:ea typeface="+mn-ea"/>
        <a:cs typeface="+mn-cs"/>
      </a:defRPr>
    </a:lvl2pPr>
    <a:lvl3pPr marL="914400" algn="l" rtl="0" eaLnBrk="0" fontAlgn="base" hangingPunct="0">
      <a:spcBef>
        <a:spcPct val="0"/>
      </a:spcBef>
      <a:spcAft>
        <a:spcPct val="0"/>
      </a:spcAft>
      <a:defRPr kumimoji="1" kern="1200">
        <a:solidFill>
          <a:schemeClr val="tx1"/>
        </a:solidFill>
        <a:latin typeface="Times New Roman" charset="0"/>
        <a:ea typeface="+mn-ea"/>
        <a:cs typeface="+mn-cs"/>
      </a:defRPr>
    </a:lvl3pPr>
    <a:lvl4pPr marL="1371600" algn="l" rtl="0" eaLnBrk="0" fontAlgn="base" hangingPunct="0">
      <a:spcBef>
        <a:spcPct val="0"/>
      </a:spcBef>
      <a:spcAft>
        <a:spcPct val="0"/>
      </a:spcAft>
      <a:defRPr kumimoji="1" kern="1200">
        <a:solidFill>
          <a:schemeClr val="tx1"/>
        </a:solidFill>
        <a:latin typeface="Times New Roman" charset="0"/>
        <a:ea typeface="+mn-ea"/>
        <a:cs typeface="+mn-cs"/>
      </a:defRPr>
    </a:lvl4pPr>
    <a:lvl5pPr marL="1828800" algn="l" rtl="0" eaLnBrk="0" fontAlgn="base" hangingPunct="0">
      <a:spcBef>
        <a:spcPct val="0"/>
      </a:spcBef>
      <a:spcAft>
        <a:spcPct val="0"/>
      </a:spcAft>
      <a:defRPr kumimoji="1" kern="1200">
        <a:solidFill>
          <a:schemeClr val="tx1"/>
        </a:solidFill>
        <a:latin typeface="Times New Roman" charset="0"/>
        <a:ea typeface="+mn-ea"/>
        <a:cs typeface="+mn-cs"/>
      </a:defRPr>
    </a:lvl5pPr>
    <a:lvl6pPr marL="2286000" algn="l" defTabSz="914400" rtl="0" eaLnBrk="1" latinLnBrk="0" hangingPunct="1">
      <a:defRPr kumimoji="1" kern="1200">
        <a:solidFill>
          <a:schemeClr val="tx1"/>
        </a:solidFill>
        <a:latin typeface="Times New Roman" charset="0"/>
        <a:ea typeface="+mn-ea"/>
        <a:cs typeface="+mn-cs"/>
      </a:defRPr>
    </a:lvl6pPr>
    <a:lvl7pPr marL="2743200" algn="l" defTabSz="914400" rtl="0" eaLnBrk="1" latinLnBrk="0" hangingPunct="1">
      <a:defRPr kumimoji="1" kern="1200">
        <a:solidFill>
          <a:schemeClr val="tx1"/>
        </a:solidFill>
        <a:latin typeface="Times New Roman" charset="0"/>
        <a:ea typeface="+mn-ea"/>
        <a:cs typeface="+mn-cs"/>
      </a:defRPr>
    </a:lvl7pPr>
    <a:lvl8pPr marL="3200400" algn="l" defTabSz="914400" rtl="0" eaLnBrk="1" latinLnBrk="0" hangingPunct="1">
      <a:defRPr kumimoji="1" kern="1200">
        <a:solidFill>
          <a:schemeClr val="tx1"/>
        </a:solidFill>
        <a:latin typeface="Times New Roman" charset="0"/>
        <a:ea typeface="+mn-ea"/>
        <a:cs typeface="+mn-cs"/>
      </a:defRPr>
    </a:lvl8pPr>
    <a:lvl9pPr marL="3657600" algn="l" defTabSz="914400" rtl="0" eaLnBrk="1" latinLnBrk="0" hangingPunct="1">
      <a:defRPr kumimoji="1"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9999"/>
    <a:srgbClr val="99FF66"/>
    <a:srgbClr val="FFFF00"/>
    <a:srgbClr val="FF3300"/>
    <a:srgbClr val="003399"/>
    <a:srgbClr val="336699"/>
    <a:srgbClr val="00808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88" y="-90"/>
      </p:cViewPr>
      <p:guideLst>
        <p:guide orient="horz" pos="2160"/>
        <p:guide pos="26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70" y="-6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smtClean="0"/>
            </a:lvl1pPr>
          </a:lstStyle>
          <a:p>
            <a:pPr>
              <a:defRPr/>
            </a:pPr>
            <a:r>
              <a:rPr lang="en-US"/>
              <a:t>Tomasz W. Wojtatowicz</a:t>
            </a:r>
          </a:p>
        </p:txBody>
      </p:sp>
      <p:sp>
        <p:nvSpPr>
          <p:cNvPr id="14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smtClean="0"/>
            </a:lvl1pPr>
          </a:lstStyle>
          <a:p>
            <a:pPr>
              <a:defRPr/>
            </a:pPr>
            <a:fld id="{99FB8920-A5B2-4222-AD07-DEF77CF2CFE5}" type="datetime1">
              <a:rPr lang="en-US"/>
              <a:pPr>
                <a:defRPr/>
              </a:pPr>
              <a:t>10/10/2013</a:t>
            </a:fld>
            <a:endParaRPr lang="en-US"/>
          </a:p>
        </p:txBody>
      </p:sp>
      <p:sp>
        <p:nvSpPr>
          <p:cNvPr id="14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smtClean="0"/>
            </a:lvl1pPr>
          </a:lstStyle>
          <a:p>
            <a:pPr>
              <a:defRPr/>
            </a:pPr>
            <a:r>
              <a:rPr lang="en-US"/>
              <a:t>Metody Analizy Danych Doświadczalnych Wykład 1 "Na dobry początek"</a:t>
            </a:r>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smtClean="0"/>
            </a:lvl1pPr>
          </a:lstStyle>
          <a:p>
            <a:pPr>
              <a:defRPr/>
            </a:pPr>
            <a:fld id="{958C853A-D30C-4050-A683-652DA366463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smtClean="0"/>
            </a:lvl1pPr>
          </a:lstStyle>
          <a:p>
            <a:pPr>
              <a:defRPr/>
            </a:pPr>
            <a:endParaRPr lang="pl-PL"/>
          </a:p>
        </p:txBody>
      </p:sp>
      <p:sp>
        <p:nvSpPr>
          <p:cNvPr id="19459" name="Rectangle 9"/>
          <p:cNvSpPr>
            <a:spLocks noGrp="1" noRot="1" noChangeAspect="1"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noProof="0" smtClean="0"/>
              <a:t>Kliknij, aby edytować style tekstu z Wzorca</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2059" name="Rectangle 11"/>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smtClean="0"/>
            </a:lvl1pPr>
          </a:lstStyle>
          <a:p>
            <a:pPr>
              <a:defRPr/>
            </a:pPr>
            <a:fld id="{DB10D97D-90A9-42A9-AC5F-77852891CB22}" type="datetime1">
              <a:rPr lang="pl-PL"/>
              <a:pPr>
                <a:defRPr/>
              </a:pPr>
              <a:t>2013-10-10</a:t>
            </a:fld>
            <a:endParaRPr lang="pl-PL"/>
          </a:p>
        </p:txBody>
      </p:sp>
      <p:sp>
        <p:nvSpPr>
          <p:cNvPr id="2060"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smtClean="0"/>
            </a:lvl1pPr>
          </a:lstStyle>
          <a:p>
            <a:pPr>
              <a:defRPr/>
            </a:pPr>
            <a:endParaRPr lang="pl-PL"/>
          </a:p>
        </p:txBody>
      </p:sp>
      <p:sp>
        <p:nvSpPr>
          <p:cNvPr id="2061"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smtClean="0"/>
            </a:lvl1pPr>
          </a:lstStyle>
          <a:p>
            <a:pPr>
              <a:defRPr/>
            </a:pPr>
            <a:fld id="{C4057B94-7B8B-438E-A153-475E824B72CE}" type="slidenum">
              <a:rPr lang="pl-PL"/>
              <a:pPr>
                <a:defRPr/>
              </a:pPr>
              <a:t>‹#›</a:t>
            </a:fld>
            <a:endParaRPr lang="pl-PL"/>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pl-PL"/>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pl-PL"/>
          </a:p>
        </p:txBody>
      </p:sp>
      <p:sp>
        <p:nvSpPr>
          <p:cNvPr id="3076" name="Rectangle 4"/>
          <p:cNvSpPr>
            <a:spLocks noGrp="1" noChangeArrowheads="1"/>
          </p:cNvSpPr>
          <p:nvPr>
            <p:ph type="ctrTitle" sz="quarter"/>
          </p:nvPr>
        </p:nvSpPr>
        <p:spPr>
          <a:xfrm>
            <a:off x="2743200" y="427038"/>
            <a:ext cx="6399213" cy="1401762"/>
          </a:xfrm>
        </p:spPr>
        <p:txBody>
          <a:bodyPr/>
          <a:lstStyle>
            <a:lvl1pPr>
              <a:lnSpc>
                <a:spcPct val="80000"/>
              </a:lnSpc>
              <a:defRPr/>
            </a:lvl1pPr>
          </a:lstStyle>
          <a:p>
            <a:r>
              <a:rPr lang="pl-PL"/>
              <a:t>Kliknij, aby edytować styl tytułu z Wzorca</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buFont typeface="Monotype Sorts" pitchFamily="2" charset="2"/>
              <a:buNone/>
              <a:defRPr sz="2400"/>
            </a:lvl1pPr>
          </a:lstStyle>
          <a:p>
            <a:r>
              <a:rPr lang="pl-PL"/>
              <a:t>Kliknij, aby edytować styl podtytułu z Wzorca</a:t>
            </a:r>
          </a:p>
        </p:txBody>
      </p:sp>
      <p:sp>
        <p:nvSpPr>
          <p:cNvPr id="6" name="Rectangle 6"/>
          <p:cNvSpPr>
            <a:spLocks noGrp="1" noChangeArrowheads="1"/>
          </p:cNvSpPr>
          <p:nvPr>
            <p:ph type="dt" sz="quarter" idx="10"/>
          </p:nvPr>
        </p:nvSpPr>
        <p:spPr>
          <a:xfrm>
            <a:off x="304800" y="6248400"/>
            <a:ext cx="2514600" cy="457200"/>
          </a:xfrm>
        </p:spPr>
        <p:txBody>
          <a:bodyPr/>
          <a:lstStyle>
            <a:lvl1pPr>
              <a:defRPr smtClean="0"/>
            </a:lvl1pPr>
          </a:lstStyle>
          <a:p>
            <a:pPr>
              <a:defRPr/>
            </a:pPr>
            <a:endParaRPr lang="pl-PL"/>
          </a:p>
        </p:txBody>
      </p:sp>
      <p:sp>
        <p:nvSpPr>
          <p:cNvPr id="7" name="Rectangle 7"/>
          <p:cNvSpPr>
            <a:spLocks noGrp="1" noChangeArrowheads="1"/>
          </p:cNvSpPr>
          <p:nvPr>
            <p:ph type="ftr" sz="quarter" idx="11"/>
          </p:nvPr>
        </p:nvSpPr>
        <p:spPr>
          <a:xfrm>
            <a:off x="3200400" y="6248400"/>
            <a:ext cx="3505200" cy="457200"/>
          </a:xfrm>
        </p:spPr>
        <p:txBody>
          <a:bodyPr/>
          <a:lstStyle>
            <a:lvl1pPr>
              <a:defRPr smtClean="0"/>
            </a:lvl1pPr>
          </a:lstStyle>
          <a:p>
            <a:pPr>
              <a:defRPr/>
            </a:pPr>
            <a:endParaRPr lang="pl-PL"/>
          </a:p>
        </p:txBody>
      </p:sp>
      <p:sp>
        <p:nvSpPr>
          <p:cNvPr id="8" name="Rectangle 8"/>
          <p:cNvSpPr>
            <a:spLocks noGrp="1" noChangeArrowheads="1"/>
          </p:cNvSpPr>
          <p:nvPr>
            <p:ph type="sldNum" sz="quarter" idx="12"/>
          </p:nvPr>
        </p:nvSpPr>
        <p:spPr/>
        <p:txBody>
          <a:bodyPr/>
          <a:lstStyle>
            <a:lvl1pPr>
              <a:defRPr smtClean="0"/>
            </a:lvl1pPr>
          </a:lstStyle>
          <a:p>
            <a:pPr>
              <a:defRPr/>
            </a:pPr>
            <a:fld id="{EA23BBAF-F0C5-4DEA-A2E7-6B8321117335}"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5"/>
          <p:cNvSpPr>
            <a:spLocks noGrp="1" noChangeArrowheads="1"/>
          </p:cNvSpPr>
          <p:nvPr>
            <p:ph type="dt" sz="half" idx="10"/>
          </p:nvPr>
        </p:nvSpPr>
        <p:spPr>
          <a:ln/>
        </p:spPr>
        <p:txBody>
          <a:bodyPr/>
          <a:lstStyle>
            <a:lvl1pPr>
              <a:defRPr/>
            </a:lvl1pPr>
          </a:lstStyle>
          <a:p>
            <a:pPr>
              <a:defRPr/>
            </a:pPr>
            <a:endParaRPr lang="pl-PL"/>
          </a:p>
        </p:txBody>
      </p:sp>
      <p:sp>
        <p:nvSpPr>
          <p:cNvPr id="5" name="Rectangle 6"/>
          <p:cNvSpPr>
            <a:spLocks noGrp="1" noChangeArrowheads="1"/>
          </p:cNvSpPr>
          <p:nvPr>
            <p:ph type="ftr" sz="quarter" idx="11"/>
          </p:nvPr>
        </p:nvSpPr>
        <p:spPr>
          <a:ln/>
        </p:spPr>
        <p:txBody>
          <a:bodyPr/>
          <a:lstStyle>
            <a:lvl1pPr>
              <a:defRPr/>
            </a:lvl1pPr>
          </a:lstStyle>
          <a:p>
            <a:pPr>
              <a:defRPr/>
            </a:pPr>
            <a:endParaRPr lang="pl-PL"/>
          </a:p>
        </p:txBody>
      </p:sp>
      <p:sp>
        <p:nvSpPr>
          <p:cNvPr id="6" name="Rectangle 7"/>
          <p:cNvSpPr>
            <a:spLocks noGrp="1" noChangeArrowheads="1"/>
          </p:cNvSpPr>
          <p:nvPr>
            <p:ph type="sldNum" sz="quarter" idx="12"/>
          </p:nvPr>
        </p:nvSpPr>
        <p:spPr>
          <a:ln/>
        </p:spPr>
        <p:txBody>
          <a:bodyPr/>
          <a:lstStyle>
            <a:lvl1pPr>
              <a:defRPr/>
            </a:lvl1pPr>
          </a:lstStyle>
          <a:p>
            <a:pPr>
              <a:defRPr/>
            </a:pPr>
            <a:fld id="{133AE843-A469-4112-8ADB-1236C2ECC39B}"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7391400" y="457200"/>
            <a:ext cx="1524000" cy="5638800"/>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2819400" y="457200"/>
            <a:ext cx="4419600" cy="563880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5"/>
          <p:cNvSpPr>
            <a:spLocks noGrp="1" noChangeArrowheads="1"/>
          </p:cNvSpPr>
          <p:nvPr>
            <p:ph type="dt" sz="half" idx="10"/>
          </p:nvPr>
        </p:nvSpPr>
        <p:spPr>
          <a:ln/>
        </p:spPr>
        <p:txBody>
          <a:bodyPr/>
          <a:lstStyle>
            <a:lvl1pPr>
              <a:defRPr/>
            </a:lvl1pPr>
          </a:lstStyle>
          <a:p>
            <a:pPr>
              <a:defRPr/>
            </a:pPr>
            <a:endParaRPr lang="pl-PL"/>
          </a:p>
        </p:txBody>
      </p:sp>
      <p:sp>
        <p:nvSpPr>
          <p:cNvPr id="5" name="Rectangle 6"/>
          <p:cNvSpPr>
            <a:spLocks noGrp="1" noChangeArrowheads="1"/>
          </p:cNvSpPr>
          <p:nvPr>
            <p:ph type="ftr" sz="quarter" idx="11"/>
          </p:nvPr>
        </p:nvSpPr>
        <p:spPr>
          <a:ln/>
        </p:spPr>
        <p:txBody>
          <a:bodyPr/>
          <a:lstStyle>
            <a:lvl1pPr>
              <a:defRPr/>
            </a:lvl1pPr>
          </a:lstStyle>
          <a:p>
            <a:pPr>
              <a:defRPr/>
            </a:pPr>
            <a:endParaRPr lang="pl-PL"/>
          </a:p>
        </p:txBody>
      </p:sp>
      <p:sp>
        <p:nvSpPr>
          <p:cNvPr id="6" name="Rectangle 7"/>
          <p:cNvSpPr>
            <a:spLocks noGrp="1" noChangeArrowheads="1"/>
          </p:cNvSpPr>
          <p:nvPr>
            <p:ph type="sldNum" sz="quarter" idx="12"/>
          </p:nvPr>
        </p:nvSpPr>
        <p:spPr>
          <a:ln/>
        </p:spPr>
        <p:txBody>
          <a:bodyPr/>
          <a:lstStyle>
            <a:lvl1pPr>
              <a:defRPr/>
            </a:lvl1pPr>
          </a:lstStyle>
          <a:p>
            <a:pPr>
              <a:defRPr/>
            </a:pPr>
            <a:fld id="{43DDCBF2-FD7B-492F-99F4-A209652B149B}"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5"/>
          <p:cNvSpPr>
            <a:spLocks noGrp="1" noChangeArrowheads="1"/>
          </p:cNvSpPr>
          <p:nvPr>
            <p:ph type="dt" sz="half" idx="10"/>
          </p:nvPr>
        </p:nvSpPr>
        <p:spPr>
          <a:ln/>
        </p:spPr>
        <p:txBody>
          <a:bodyPr/>
          <a:lstStyle>
            <a:lvl1pPr>
              <a:defRPr/>
            </a:lvl1pPr>
          </a:lstStyle>
          <a:p>
            <a:pPr>
              <a:defRPr/>
            </a:pPr>
            <a:endParaRPr lang="pl-PL"/>
          </a:p>
        </p:txBody>
      </p:sp>
      <p:sp>
        <p:nvSpPr>
          <p:cNvPr id="5" name="Rectangle 6"/>
          <p:cNvSpPr>
            <a:spLocks noGrp="1" noChangeArrowheads="1"/>
          </p:cNvSpPr>
          <p:nvPr>
            <p:ph type="ftr" sz="quarter" idx="11"/>
          </p:nvPr>
        </p:nvSpPr>
        <p:spPr>
          <a:ln/>
        </p:spPr>
        <p:txBody>
          <a:bodyPr/>
          <a:lstStyle>
            <a:lvl1pPr>
              <a:defRPr/>
            </a:lvl1pPr>
          </a:lstStyle>
          <a:p>
            <a:pPr>
              <a:defRPr/>
            </a:pPr>
            <a:endParaRPr lang="pl-PL"/>
          </a:p>
        </p:txBody>
      </p:sp>
      <p:sp>
        <p:nvSpPr>
          <p:cNvPr id="6" name="Rectangle 7"/>
          <p:cNvSpPr>
            <a:spLocks noGrp="1" noChangeArrowheads="1"/>
          </p:cNvSpPr>
          <p:nvPr>
            <p:ph type="sldNum" sz="quarter" idx="12"/>
          </p:nvPr>
        </p:nvSpPr>
        <p:spPr>
          <a:ln/>
        </p:spPr>
        <p:txBody>
          <a:bodyPr/>
          <a:lstStyle>
            <a:lvl1pPr>
              <a:defRPr/>
            </a:lvl1pPr>
          </a:lstStyle>
          <a:p>
            <a:pPr>
              <a:defRPr/>
            </a:pPr>
            <a:fld id="{5DBB1495-B299-47CC-9FE4-AC453BB433A7}"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5"/>
          <p:cNvSpPr>
            <a:spLocks noGrp="1" noChangeArrowheads="1"/>
          </p:cNvSpPr>
          <p:nvPr>
            <p:ph type="dt" sz="half" idx="10"/>
          </p:nvPr>
        </p:nvSpPr>
        <p:spPr>
          <a:ln/>
        </p:spPr>
        <p:txBody>
          <a:bodyPr/>
          <a:lstStyle>
            <a:lvl1pPr>
              <a:defRPr/>
            </a:lvl1pPr>
          </a:lstStyle>
          <a:p>
            <a:pPr>
              <a:defRPr/>
            </a:pPr>
            <a:endParaRPr lang="pl-PL"/>
          </a:p>
        </p:txBody>
      </p:sp>
      <p:sp>
        <p:nvSpPr>
          <p:cNvPr id="5" name="Rectangle 6"/>
          <p:cNvSpPr>
            <a:spLocks noGrp="1" noChangeArrowheads="1"/>
          </p:cNvSpPr>
          <p:nvPr>
            <p:ph type="ftr" sz="quarter" idx="11"/>
          </p:nvPr>
        </p:nvSpPr>
        <p:spPr>
          <a:ln/>
        </p:spPr>
        <p:txBody>
          <a:bodyPr/>
          <a:lstStyle>
            <a:lvl1pPr>
              <a:defRPr/>
            </a:lvl1pPr>
          </a:lstStyle>
          <a:p>
            <a:pPr>
              <a:defRPr/>
            </a:pPr>
            <a:endParaRPr lang="pl-PL"/>
          </a:p>
        </p:txBody>
      </p:sp>
      <p:sp>
        <p:nvSpPr>
          <p:cNvPr id="6" name="Rectangle 7"/>
          <p:cNvSpPr>
            <a:spLocks noGrp="1" noChangeArrowheads="1"/>
          </p:cNvSpPr>
          <p:nvPr>
            <p:ph type="sldNum" sz="quarter" idx="12"/>
          </p:nvPr>
        </p:nvSpPr>
        <p:spPr>
          <a:ln/>
        </p:spPr>
        <p:txBody>
          <a:bodyPr/>
          <a:lstStyle>
            <a:lvl1pPr>
              <a:defRPr/>
            </a:lvl1pPr>
          </a:lstStyle>
          <a:p>
            <a:pPr>
              <a:defRPr/>
            </a:pPr>
            <a:fld id="{B040F75F-0DF8-46EB-83F0-8271C61AC7FE}"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5"/>
          <p:cNvSpPr>
            <a:spLocks noGrp="1" noChangeArrowheads="1"/>
          </p:cNvSpPr>
          <p:nvPr>
            <p:ph type="dt" sz="half" idx="10"/>
          </p:nvPr>
        </p:nvSpPr>
        <p:spPr>
          <a:ln/>
        </p:spPr>
        <p:txBody>
          <a:bodyPr/>
          <a:lstStyle>
            <a:lvl1pPr>
              <a:defRPr/>
            </a:lvl1pPr>
          </a:lstStyle>
          <a:p>
            <a:pPr>
              <a:defRPr/>
            </a:pPr>
            <a:endParaRPr lang="pl-PL"/>
          </a:p>
        </p:txBody>
      </p:sp>
      <p:sp>
        <p:nvSpPr>
          <p:cNvPr id="6" name="Rectangle 6"/>
          <p:cNvSpPr>
            <a:spLocks noGrp="1" noChangeArrowheads="1"/>
          </p:cNvSpPr>
          <p:nvPr>
            <p:ph type="ftr" sz="quarter" idx="11"/>
          </p:nvPr>
        </p:nvSpPr>
        <p:spPr>
          <a:ln/>
        </p:spPr>
        <p:txBody>
          <a:bodyPr/>
          <a:lstStyle>
            <a:lvl1pPr>
              <a:defRPr/>
            </a:lvl1pPr>
          </a:lstStyle>
          <a:p>
            <a:pPr>
              <a:defRPr/>
            </a:pPr>
            <a:endParaRPr lang="pl-PL"/>
          </a:p>
        </p:txBody>
      </p:sp>
      <p:sp>
        <p:nvSpPr>
          <p:cNvPr id="7" name="Rectangle 7"/>
          <p:cNvSpPr>
            <a:spLocks noGrp="1" noChangeArrowheads="1"/>
          </p:cNvSpPr>
          <p:nvPr>
            <p:ph type="sldNum" sz="quarter" idx="12"/>
          </p:nvPr>
        </p:nvSpPr>
        <p:spPr>
          <a:ln/>
        </p:spPr>
        <p:txBody>
          <a:bodyPr/>
          <a:lstStyle>
            <a:lvl1pPr>
              <a:defRPr/>
            </a:lvl1pPr>
          </a:lstStyle>
          <a:p>
            <a:pPr>
              <a:defRPr/>
            </a:pPr>
            <a:fld id="{D5B8537B-8AAB-4838-A2DB-D9E0E265320B}"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5"/>
          <p:cNvSpPr>
            <a:spLocks noGrp="1" noChangeArrowheads="1"/>
          </p:cNvSpPr>
          <p:nvPr>
            <p:ph type="dt" sz="half" idx="10"/>
          </p:nvPr>
        </p:nvSpPr>
        <p:spPr>
          <a:ln/>
        </p:spPr>
        <p:txBody>
          <a:bodyPr/>
          <a:lstStyle>
            <a:lvl1pPr>
              <a:defRPr/>
            </a:lvl1pPr>
          </a:lstStyle>
          <a:p>
            <a:pPr>
              <a:defRPr/>
            </a:pPr>
            <a:endParaRPr lang="pl-PL"/>
          </a:p>
        </p:txBody>
      </p:sp>
      <p:sp>
        <p:nvSpPr>
          <p:cNvPr id="8" name="Rectangle 6"/>
          <p:cNvSpPr>
            <a:spLocks noGrp="1" noChangeArrowheads="1"/>
          </p:cNvSpPr>
          <p:nvPr>
            <p:ph type="ftr" sz="quarter" idx="11"/>
          </p:nvPr>
        </p:nvSpPr>
        <p:spPr>
          <a:ln/>
        </p:spPr>
        <p:txBody>
          <a:bodyPr/>
          <a:lstStyle>
            <a:lvl1pPr>
              <a:defRPr/>
            </a:lvl1pPr>
          </a:lstStyle>
          <a:p>
            <a:pPr>
              <a:defRPr/>
            </a:pPr>
            <a:endParaRPr lang="pl-PL"/>
          </a:p>
        </p:txBody>
      </p:sp>
      <p:sp>
        <p:nvSpPr>
          <p:cNvPr id="9" name="Rectangle 7"/>
          <p:cNvSpPr>
            <a:spLocks noGrp="1" noChangeArrowheads="1"/>
          </p:cNvSpPr>
          <p:nvPr>
            <p:ph type="sldNum" sz="quarter" idx="12"/>
          </p:nvPr>
        </p:nvSpPr>
        <p:spPr>
          <a:ln/>
        </p:spPr>
        <p:txBody>
          <a:bodyPr/>
          <a:lstStyle>
            <a:lvl1pPr>
              <a:defRPr/>
            </a:lvl1pPr>
          </a:lstStyle>
          <a:p>
            <a:pPr>
              <a:defRPr/>
            </a:pPr>
            <a:fld id="{184121FA-2C32-4E70-89E6-8CC9235054AC}"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5"/>
          <p:cNvSpPr>
            <a:spLocks noGrp="1" noChangeArrowheads="1"/>
          </p:cNvSpPr>
          <p:nvPr>
            <p:ph type="dt" sz="half" idx="10"/>
          </p:nvPr>
        </p:nvSpPr>
        <p:spPr>
          <a:ln/>
        </p:spPr>
        <p:txBody>
          <a:bodyPr/>
          <a:lstStyle>
            <a:lvl1pPr>
              <a:defRPr/>
            </a:lvl1pPr>
          </a:lstStyle>
          <a:p>
            <a:pPr>
              <a:defRPr/>
            </a:pPr>
            <a:endParaRPr lang="pl-PL"/>
          </a:p>
        </p:txBody>
      </p:sp>
      <p:sp>
        <p:nvSpPr>
          <p:cNvPr id="4" name="Rectangle 6"/>
          <p:cNvSpPr>
            <a:spLocks noGrp="1" noChangeArrowheads="1"/>
          </p:cNvSpPr>
          <p:nvPr>
            <p:ph type="ftr" sz="quarter" idx="11"/>
          </p:nvPr>
        </p:nvSpPr>
        <p:spPr>
          <a:ln/>
        </p:spPr>
        <p:txBody>
          <a:bodyPr/>
          <a:lstStyle>
            <a:lvl1pPr>
              <a:defRPr/>
            </a:lvl1pPr>
          </a:lstStyle>
          <a:p>
            <a:pPr>
              <a:defRPr/>
            </a:pPr>
            <a:endParaRPr lang="pl-PL"/>
          </a:p>
        </p:txBody>
      </p:sp>
      <p:sp>
        <p:nvSpPr>
          <p:cNvPr id="5" name="Rectangle 7"/>
          <p:cNvSpPr>
            <a:spLocks noGrp="1" noChangeArrowheads="1"/>
          </p:cNvSpPr>
          <p:nvPr>
            <p:ph type="sldNum" sz="quarter" idx="12"/>
          </p:nvPr>
        </p:nvSpPr>
        <p:spPr>
          <a:ln/>
        </p:spPr>
        <p:txBody>
          <a:bodyPr/>
          <a:lstStyle>
            <a:lvl1pPr>
              <a:defRPr/>
            </a:lvl1pPr>
          </a:lstStyle>
          <a:p>
            <a:pPr>
              <a:defRPr/>
            </a:pPr>
            <a:fld id="{20B277EA-D619-4C18-BC86-75C865690221}"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pl-PL"/>
          </a:p>
        </p:txBody>
      </p:sp>
      <p:sp>
        <p:nvSpPr>
          <p:cNvPr id="3" name="Rectangle 6"/>
          <p:cNvSpPr>
            <a:spLocks noGrp="1" noChangeArrowheads="1"/>
          </p:cNvSpPr>
          <p:nvPr>
            <p:ph type="ftr" sz="quarter" idx="11"/>
          </p:nvPr>
        </p:nvSpPr>
        <p:spPr>
          <a:ln/>
        </p:spPr>
        <p:txBody>
          <a:bodyPr/>
          <a:lstStyle>
            <a:lvl1pPr>
              <a:defRPr/>
            </a:lvl1pPr>
          </a:lstStyle>
          <a:p>
            <a:pPr>
              <a:defRPr/>
            </a:pPr>
            <a:endParaRPr lang="pl-PL"/>
          </a:p>
        </p:txBody>
      </p:sp>
      <p:sp>
        <p:nvSpPr>
          <p:cNvPr id="4" name="Rectangle 7"/>
          <p:cNvSpPr>
            <a:spLocks noGrp="1" noChangeArrowheads="1"/>
          </p:cNvSpPr>
          <p:nvPr>
            <p:ph type="sldNum" sz="quarter" idx="12"/>
          </p:nvPr>
        </p:nvSpPr>
        <p:spPr>
          <a:ln/>
        </p:spPr>
        <p:txBody>
          <a:bodyPr/>
          <a:lstStyle>
            <a:lvl1pPr>
              <a:defRPr/>
            </a:lvl1pPr>
          </a:lstStyle>
          <a:p>
            <a:pPr>
              <a:defRPr/>
            </a:pPr>
            <a:fld id="{F50AEF3C-4608-45B1-B478-2DA66EFF72A5}"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5"/>
          <p:cNvSpPr>
            <a:spLocks noGrp="1" noChangeArrowheads="1"/>
          </p:cNvSpPr>
          <p:nvPr>
            <p:ph type="dt" sz="half" idx="10"/>
          </p:nvPr>
        </p:nvSpPr>
        <p:spPr>
          <a:ln/>
        </p:spPr>
        <p:txBody>
          <a:bodyPr/>
          <a:lstStyle>
            <a:lvl1pPr>
              <a:defRPr/>
            </a:lvl1pPr>
          </a:lstStyle>
          <a:p>
            <a:pPr>
              <a:defRPr/>
            </a:pPr>
            <a:endParaRPr lang="pl-PL"/>
          </a:p>
        </p:txBody>
      </p:sp>
      <p:sp>
        <p:nvSpPr>
          <p:cNvPr id="6" name="Rectangle 6"/>
          <p:cNvSpPr>
            <a:spLocks noGrp="1" noChangeArrowheads="1"/>
          </p:cNvSpPr>
          <p:nvPr>
            <p:ph type="ftr" sz="quarter" idx="11"/>
          </p:nvPr>
        </p:nvSpPr>
        <p:spPr>
          <a:ln/>
        </p:spPr>
        <p:txBody>
          <a:bodyPr/>
          <a:lstStyle>
            <a:lvl1pPr>
              <a:defRPr/>
            </a:lvl1pPr>
          </a:lstStyle>
          <a:p>
            <a:pPr>
              <a:defRPr/>
            </a:pPr>
            <a:endParaRPr lang="pl-PL"/>
          </a:p>
        </p:txBody>
      </p:sp>
      <p:sp>
        <p:nvSpPr>
          <p:cNvPr id="7" name="Rectangle 7"/>
          <p:cNvSpPr>
            <a:spLocks noGrp="1" noChangeArrowheads="1"/>
          </p:cNvSpPr>
          <p:nvPr>
            <p:ph type="sldNum" sz="quarter" idx="12"/>
          </p:nvPr>
        </p:nvSpPr>
        <p:spPr>
          <a:ln/>
        </p:spPr>
        <p:txBody>
          <a:bodyPr/>
          <a:lstStyle>
            <a:lvl1pPr>
              <a:defRPr/>
            </a:lvl1pPr>
          </a:lstStyle>
          <a:p>
            <a:pPr>
              <a:defRPr/>
            </a:pPr>
            <a:fld id="{69F2F967-2A8E-47CE-8C27-1B76772A32B3}"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5"/>
          <p:cNvSpPr>
            <a:spLocks noGrp="1" noChangeArrowheads="1"/>
          </p:cNvSpPr>
          <p:nvPr>
            <p:ph type="dt" sz="half" idx="10"/>
          </p:nvPr>
        </p:nvSpPr>
        <p:spPr>
          <a:ln/>
        </p:spPr>
        <p:txBody>
          <a:bodyPr/>
          <a:lstStyle>
            <a:lvl1pPr>
              <a:defRPr/>
            </a:lvl1pPr>
          </a:lstStyle>
          <a:p>
            <a:pPr>
              <a:defRPr/>
            </a:pPr>
            <a:endParaRPr lang="pl-PL"/>
          </a:p>
        </p:txBody>
      </p:sp>
      <p:sp>
        <p:nvSpPr>
          <p:cNvPr id="6" name="Rectangle 6"/>
          <p:cNvSpPr>
            <a:spLocks noGrp="1" noChangeArrowheads="1"/>
          </p:cNvSpPr>
          <p:nvPr>
            <p:ph type="ftr" sz="quarter" idx="11"/>
          </p:nvPr>
        </p:nvSpPr>
        <p:spPr>
          <a:ln/>
        </p:spPr>
        <p:txBody>
          <a:bodyPr/>
          <a:lstStyle>
            <a:lvl1pPr>
              <a:defRPr/>
            </a:lvl1pPr>
          </a:lstStyle>
          <a:p>
            <a:pPr>
              <a:defRPr/>
            </a:pPr>
            <a:endParaRPr lang="pl-PL"/>
          </a:p>
        </p:txBody>
      </p:sp>
      <p:sp>
        <p:nvSpPr>
          <p:cNvPr id="7" name="Rectangle 7"/>
          <p:cNvSpPr>
            <a:spLocks noGrp="1" noChangeArrowheads="1"/>
          </p:cNvSpPr>
          <p:nvPr>
            <p:ph type="sldNum" sz="quarter" idx="12"/>
          </p:nvPr>
        </p:nvSpPr>
        <p:spPr>
          <a:ln/>
        </p:spPr>
        <p:txBody>
          <a:bodyPr/>
          <a:lstStyle>
            <a:lvl1pPr>
              <a:defRPr/>
            </a:lvl1pPr>
          </a:lstStyle>
          <a:p>
            <a:pPr>
              <a:defRPr/>
            </a:pPr>
            <a:fld id="{0B89F091-7854-416F-B2C3-0F74584B19B2}"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pl-PL"/>
          </a:p>
        </p:txBody>
      </p:sp>
      <p:sp>
        <p:nvSpPr>
          <p:cNvPr id="5123" name="Rectangle 3"/>
          <p:cNvSpPr>
            <a:spLocks noGrp="1" noChangeArrowheads="1"/>
          </p:cNvSpPr>
          <p:nvPr>
            <p:ph type="title"/>
          </p:nvPr>
        </p:nvSpPr>
        <p:spPr bwMode="auto">
          <a:xfrm>
            <a:off x="2819400" y="457200"/>
            <a:ext cx="6096000" cy="12192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pl-PL" smtClean="0"/>
              <a:t>Kliknij, aby edytować styl tytułu z Wzorca</a:t>
            </a:r>
          </a:p>
        </p:txBody>
      </p:sp>
      <p:sp>
        <p:nvSpPr>
          <p:cNvPr id="5124"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pl-PL" smtClean="0"/>
              <a:t>Kliknij, aby edytować style tekstu</a:t>
            </a:r>
            <a:br>
              <a:rPr lang="pl-PL" smtClean="0"/>
            </a:br>
            <a:r>
              <a:rPr lang="pl-PL" smtClean="0"/>
              <a:t>z Wzorca</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1029" name="Rectangle 5"/>
          <p:cNvSpPr>
            <a:spLocks noGrp="1" noChangeArrowheads="1"/>
          </p:cNvSpPr>
          <p:nvPr>
            <p:ph type="dt" sz="half" idx="2"/>
          </p:nvPr>
        </p:nvSpPr>
        <p:spPr bwMode="auto">
          <a:xfrm>
            <a:off x="304800" y="6248400"/>
            <a:ext cx="24384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solidFill>
                  <a:schemeClr val="hlink"/>
                </a:solidFill>
                <a:latin typeface="+mn-lt"/>
              </a:defRPr>
            </a:lvl1pPr>
          </a:lstStyle>
          <a:p>
            <a:pPr>
              <a:defRPr/>
            </a:pPr>
            <a:endParaRPr lang="pl-PL"/>
          </a:p>
        </p:txBody>
      </p:sp>
      <p:sp>
        <p:nvSpPr>
          <p:cNvPr id="1030" name="Rectangle 6"/>
          <p:cNvSpPr>
            <a:spLocks noGrp="1" noChangeArrowheads="1"/>
          </p:cNvSpPr>
          <p:nvPr>
            <p:ph type="ftr" sz="quarter" idx="3"/>
          </p:nvPr>
        </p:nvSpPr>
        <p:spPr bwMode="auto">
          <a:xfrm>
            <a:off x="3429000" y="6248400"/>
            <a:ext cx="32004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solidFill>
                  <a:schemeClr val="hlink"/>
                </a:solidFill>
                <a:latin typeface="+mn-lt"/>
              </a:defRPr>
            </a:lvl1pPr>
          </a:lstStyle>
          <a:p>
            <a:pPr>
              <a:defRPr/>
            </a:pPr>
            <a:endParaRPr lang="pl-PL"/>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solidFill>
                  <a:schemeClr val="hlink"/>
                </a:solidFill>
                <a:latin typeface="+mn-lt"/>
              </a:defRPr>
            </a:lvl1pPr>
          </a:lstStyle>
          <a:p>
            <a:pPr>
              <a:defRPr/>
            </a:pPr>
            <a:fld id="{1DF57C98-4633-4862-9A24-222F782CAAAD}" type="slidenum">
              <a:rPr lang="pl-PL"/>
              <a:pPr>
                <a:defRPr/>
              </a:pPr>
              <a:t>‹#›</a:t>
            </a:fld>
            <a:endParaRPr lang="pl-PL"/>
          </a:p>
        </p:txBody>
      </p:sp>
    </p:spTree>
  </p:cSld>
  <p:clrMap bg1="dk2" tx1="lt1" bg2="dk1" tx2="lt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2744788" y="1219200"/>
            <a:ext cx="6399212" cy="4191000"/>
          </a:xfrm>
          <a:noFill/>
        </p:spPr>
        <p:txBody>
          <a:bodyPr/>
          <a:lstStyle/>
          <a:p>
            <a:pPr algn="ctr"/>
            <a:r>
              <a:rPr lang="pl-PL" dirty="0" smtClean="0"/>
              <a:t>Fundamentals of Data </a:t>
            </a:r>
            <a:r>
              <a:rPr lang="pl-PL" dirty="0" err="1" smtClean="0"/>
              <a:t>Analysis</a:t>
            </a:r>
            <a:r>
              <a:rPr lang="pl-PL" dirty="0" smtClean="0"/>
              <a:t/>
            </a:r>
            <a:br>
              <a:rPr lang="pl-PL" dirty="0" smtClean="0"/>
            </a:br>
            <a:r>
              <a:rPr lang="pl-PL" dirty="0" smtClean="0"/>
              <a:t/>
            </a:r>
            <a:br>
              <a:rPr lang="pl-PL" dirty="0" smtClean="0"/>
            </a:br>
            <a:r>
              <a:rPr lang="pl-PL" dirty="0" smtClean="0"/>
              <a:t> </a:t>
            </a:r>
            <a:r>
              <a:rPr lang="pl-PL" dirty="0" err="1" smtClean="0">
                <a:solidFill>
                  <a:srgbClr val="009999"/>
                </a:solidFill>
              </a:rPr>
              <a:t>Lecture</a:t>
            </a:r>
            <a:r>
              <a:rPr lang="pl-PL" dirty="0" smtClean="0">
                <a:solidFill>
                  <a:srgbClr val="009999"/>
                </a:solidFill>
              </a:rPr>
              <a:t> 2</a:t>
            </a:r>
            <a:r>
              <a:rPr lang="pl-PL" dirty="0" smtClean="0"/>
              <a:t/>
            </a:r>
            <a:br>
              <a:rPr lang="pl-PL" dirty="0" smtClean="0"/>
            </a:br>
            <a:r>
              <a:rPr lang="pl-PL" dirty="0" smtClean="0"/>
              <a:t/>
            </a:r>
            <a:br>
              <a:rPr lang="pl-PL" dirty="0" smtClean="0"/>
            </a:br>
            <a:r>
              <a:rPr lang="pl-PL" dirty="0" err="1" smtClean="0"/>
              <a:t>Theory</a:t>
            </a:r>
            <a:r>
              <a:rPr lang="pl-PL" dirty="0" smtClean="0"/>
              <a:t> of </a:t>
            </a:r>
            <a:r>
              <a:rPr lang="pl-PL" dirty="0" err="1" smtClean="0"/>
              <a:t>error</a:t>
            </a:r>
            <a:endParaRPr lang="pl-PL" dirty="0" smtClean="0"/>
          </a:p>
        </p:txBody>
      </p:sp>
      <p:pic>
        <p:nvPicPr>
          <p:cNvPr id="7171"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905000" y="228600"/>
            <a:ext cx="6934200" cy="1143000"/>
          </a:xfrm>
          <a:noFill/>
        </p:spPr>
        <p:txBody>
          <a:bodyPr anchor="ctr"/>
          <a:lstStyle/>
          <a:p>
            <a:r>
              <a:rPr lang="pl-PL" dirty="0" err="1" smtClean="0"/>
              <a:t>Sources</a:t>
            </a:r>
            <a:r>
              <a:rPr lang="pl-PL" dirty="0" smtClean="0"/>
              <a:t> of </a:t>
            </a:r>
            <a:r>
              <a:rPr lang="pl-PL" dirty="0" err="1" smtClean="0"/>
              <a:t>error</a:t>
            </a:r>
            <a:endParaRPr lang="pl-PL" dirty="0" smtClean="0"/>
          </a:p>
        </p:txBody>
      </p:sp>
      <p:pic>
        <p:nvPicPr>
          <p:cNvPr id="1028" name="Picture 6" descr="C:\Documents and Settings\Tomasz Wojtatowicz\Moje dokumenty\Dydaktyka\Madd-logo.gif"/>
          <p:cNvPicPr>
            <a:picLocks noChangeAspect="1" noChangeArrowheads="1"/>
          </p:cNvPicPr>
          <p:nvPr/>
        </p:nvPicPr>
        <p:blipFill>
          <a:blip r:embed="rId3" cstate="print"/>
          <a:srcRect/>
          <a:stretch>
            <a:fillRect/>
          </a:stretch>
        </p:blipFill>
        <p:spPr bwMode="auto">
          <a:xfrm>
            <a:off x="533400" y="5257800"/>
            <a:ext cx="1323975" cy="666750"/>
          </a:xfrm>
          <a:prstGeom prst="rect">
            <a:avLst/>
          </a:prstGeom>
          <a:noFill/>
          <a:ln w="9525">
            <a:noFill/>
            <a:miter lim="800000"/>
            <a:headEnd/>
            <a:tailEnd/>
          </a:ln>
        </p:spPr>
      </p:pic>
      <p:graphicFrame>
        <p:nvGraphicFramePr>
          <p:cNvPr id="1026" name="Object 24"/>
          <p:cNvGraphicFramePr>
            <a:graphicFrameLocks noChangeAspect="1"/>
          </p:cNvGraphicFramePr>
          <p:nvPr/>
        </p:nvGraphicFramePr>
        <p:xfrm>
          <a:off x="1447800" y="3048000"/>
          <a:ext cx="7696200" cy="1855788"/>
        </p:xfrm>
        <a:graphic>
          <a:graphicData uri="http://schemas.openxmlformats.org/presentationml/2006/ole">
            <p:oleObj spid="_x0000_s1026" name="Microsoft Drawing 1.01" r:id="rId4" imgW="4846680" imgH="1168560" progId="">
              <p:embed/>
            </p:oleObj>
          </a:graphicData>
        </a:graphic>
      </p:graphicFrame>
      <p:sp>
        <p:nvSpPr>
          <p:cNvPr id="1029" name="Text Box 25"/>
          <p:cNvSpPr txBox="1">
            <a:spLocks noChangeArrowheads="1"/>
          </p:cNvSpPr>
          <p:nvPr/>
        </p:nvSpPr>
        <p:spPr bwMode="auto">
          <a:xfrm>
            <a:off x="2362200" y="1676400"/>
            <a:ext cx="6569075" cy="1200329"/>
          </a:xfrm>
          <a:prstGeom prst="rect">
            <a:avLst/>
          </a:prstGeom>
          <a:noFill/>
          <a:ln w="9525">
            <a:noFill/>
            <a:miter lim="800000"/>
            <a:headEnd/>
            <a:tailEnd/>
          </a:ln>
        </p:spPr>
        <p:txBody>
          <a:bodyPr>
            <a:spAutoFit/>
          </a:bodyPr>
          <a:lstStyle/>
          <a:p>
            <a:r>
              <a:rPr lang="en-US" sz="2400" dirty="0" smtClean="0"/>
              <a:t>Each experiment, each measure and almost every component of the measurement operation gives results subject to various types of errors</a:t>
            </a:r>
            <a:endParaRPr lang="en-GB" sz="2400" dirty="0"/>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90800" y="381000"/>
            <a:ext cx="6096000" cy="1143000"/>
          </a:xfrm>
          <a:noFill/>
        </p:spPr>
        <p:txBody>
          <a:bodyPr anchor="ctr"/>
          <a:lstStyle/>
          <a:p>
            <a:r>
              <a:rPr lang="pl-PL" dirty="0" err="1" smtClean="0"/>
              <a:t>Definition</a:t>
            </a:r>
            <a:r>
              <a:rPr lang="pl-PL" dirty="0" smtClean="0"/>
              <a:t> of an </a:t>
            </a:r>
            <a:r>
              <a:rPr lang="pl-PL" dirty="0" err="1" smtClean="0"/>
              <a:t>error</a:t>
            </a:r>
            <a:endParaRPr lang="pl-PL" dirty="0" smtClean="0"/>
          </a:p>
        </p:txBody>
      </p:sp>
      <p:pic>
        <p:nvPicPr>
          <p:cNvPr id="11267"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11269" name="Text Box 11"/>
          <p:cNvSpPr txBox="1">
            <a:spLocks noChangeArrowheads="1"/>
          </p:cNvSpPr>
          <p:nvPr/>
        </p:nvSpPr>
        <p:spPr bwMode="auto">
          <a:xfrm>
            <a:off x="2699792" y="1556792"/>
            <a:ext cx="5715000" cy="3323987"/>
          </a:xfrm>
          <a:prstGeom prst="rect">
            <a:avLst/>
          </a:prstGeom>
          <a:noFill/>
          <a:ln w="9525">
            <a:noFill/>
            <a:miter lim="800000"/>
            <a:headEnd/>
            <a:tailEnd/>
          </a:ln>
        </p:spPr>
        <p:txBody>
          <a:bodyPr>
            <a:spAutoFit/>
          </a:bodyPr>
          <a:lstStyle/>
          <a:p>
            <a:pPr>
              <a:lnSpc>
                <a:spcPct val="125000"/>
              </a:lnSpc>
            </a:pPr>
            <a:r>
              <a:rPr lang="en-US" sz="2800" dirty="0" smtClean="0"/>
              <a:t>In </a:t>
            </a:r>
            <a:r>
              <a:rPr lang="pl-PL" sz="2800" dirty="0" err="1" smtClean="0"/>
              <a:t>mathematics</a:t>
            </a:r>
            <a:r>
              <a:rPr lang="en-US" sz="2800" dirty="0" smtClean="0"/>
              <a:t>, </a:t>
            </a:r>
            <a:r>
              <a:rPr lang="en-US" sz="2800" dirty="0" smtClean="0">
                <a:solidFill>
                  <a:srgbClr val="FF0000"/>
                </a:solidFill>
              </a:rPr>
              <a:t>an </a:t>
            </a:r>
            <a:r>
              <a:rPr lang="pl-PL" sz="2800" b="1" dirty="0" err="1" smtClean="0">
                <a:solidFill>
                  <a:srgbClr val="FF0000"/>
                </a:solidFill>
              </a:rPr>
              <a:t>error</a:t>
            </a:r>
            <a:r>
              <a:rPr lang="en-US" sz="2800" dirty="0" smtClean="0">
                <a:solidFill>
                  <a:srgbClr val="FF0000"/>
                </a:solidFill>
              </a:rPr>
              <a:t> (or </a:t>
            </a:r>
            <a:r>
              <a:rPr lang="en-US" sz="2800" i="1" dirty="0" smtClean="0">
                <a:solidFill>
                  <a:srgbClr val="FF0000"/>
                </a:solidFill>
              </a:rPr>
              <a:t>residual</a:t>
            </a:r>
            <a:r>
              <a:rPr lang="en-US" sz="2800" dirty="0" smtClean="0">
                <a:solidFill>
                  <a:srgbClr val="FF0000"/>
                </a:solidFill>
              </a:rPr>
              <a:t>) is not a "mistake" but rather a difference between computed</a:t>
            </a:r>
            <a:r>
              <a:rPr lang="en-US" sz="2800" dirty="0" smtClean="0">
                <a:solidFill>
                  <a:srgbClr val="FF0000"/>
                </a:solidFill>
              </a:rPr>
              <a:t>, estimated, or measured value and the accepted</a:t>
            </a:r>
            <a:r>
              <a:rPr lang="pl-PL" sz="2800" dirty="0" smtClean="0">
                <a:solidFill>
                  <a:srgbClr val="FF0000"/>
                </a:solidFill>
              </a:rPr>
              <a:t>,</a:t>
            </a:r>
            <a:r>
              <a:rPr lang="en-US" sz="2800" dirty="0" smtClean="0">
                <a:solidFill>
                  <a:srgbClr val="FF0000"/>
                </a:solidFill>
              </a:rPr>
              <a:t> true, specified, or theoretically correct value.</a:t>
            </a:r>
            <a:endParaRPr lang="en-GB" sz="2400" dirty="0">
              <a:solidFill>
                <a:srgbClr val="FF0000"/>
              </a:solidFill>
            </a:endParaRP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590800" y="381000"/>
            <a:ext cx="6096000" cy="1143000"/>
          </a:xfrm>
          <a:noFill/>
        </p:spPr>
        <p:txBody>
          <a:bodyPr anchor="ctr"/>
          <a:lstStyle/>
          <a:p>
            <a:r>
              <a:rPr lang="pl-PL" dirty="0" err="1" smtClean="0"/>
              <a:t>Definition</a:t>
            </a:r>
            <a:r>
              <a:rPr lang="pl-PL" dirty="0" smtClean="0"/>
              <a:t> of an </a:t>
            </a:r>
            <a:r>
              <a:rPr lang="pl-PL" dirty="0" err="1" smtClean="0"/>
              <a:t>error</a:t>
            </a:r>
            <a:endParaRPr lang="pl-PL" dirty="0" smtClean="0"/>
          </a:p>
        </p:txBody>
      </p:sp>
      <p:pic>
        <p:nvPicPr>
          <p:cNvPr id="12291"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 name="Symbol zastępczy zawartości 5"/>
          <p:cNvSpPr>
            <a:spLocks noGrp="1"/>
          </p:cNvSpPr>
          <p:nvPr>
            <p:ph idx="1"/>
          </p:nvPr>
        </p:nvSpPr>
        <p:spPr/>
        <p:txBody>
          <a:bodyPr/>
          <a:lstStyle/>
          <a:p>
            <a:pPr>
              <a:buNone/>
            </a:pPr>
            <a:r>
              <a:rPr lang="en-US" b="1" dirty="0" smtClean="0">
                <a:solidFill>
                  <a:srgbClr val="FF0000"/>
                </a:solidFill>
              </a:rPr>
              <a:t>Observational error</a:t>
            </a:r>
            <a:r>
              <a:rPr lang="en-US" dirty="0" smtClean="0">
                <a:solidFill>
                  <a:srgbClr val="FF0000"/>
                </a:solidFill>
              </a:rPr>
              <a:t> is the difference between a </a:t>
            </a:r>
            <a:r>
              <a:rPr lang="pl-PL" dirty="0" err="1" smtClean="0">
                <a:solidFill>
                  <a:srgbClr val="FF0000"/>
                </a:solidFill>
              </a:rPr>
              <a:t>measured</a:t>
            </a:r>
            <a:r>
              <a:rPr lang="en-US" dirty="0" smtClean="0">
                <a:solidFill>
                  <a:srgbClr val="FF0000"/>
                </a:solidFill>
              </a:rPr>
              <a:t> value of quantity and its true value.</a:t>
            </a:r>
            <a:endParaRPr lang="en-GB" sz="2400" dirty="0" smtClean="0">
              <a:solidFill>
                <a:srgbClr val="FF0000"/>
              </a:solidFill>
            </a:endParaRPr>
          </a:p>
          <a:p>
            <a:endParaRPr lang="pl-PL" dirty="0"/>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0" y="381000"/>
            <a:ext cx="6096000" cy="1143000"/>
          </a:xfrm>
          <a:noFill/>
        </p:spPr>
        <p:txBody>
          <a:bodyPr anchor="ctr"/>
          <a:lstStyle/>
          <a:p>
            <a:r>
              <a:rPr lang="pl-PL" dirty="0" err="1" smtClean="0"/>
              <a:t>Definition</a:t>
            </a:r>
            <a:r>
              <a:rPr lang="pl-PL" dirty="0" smtClean="0"/>
              <a:t> of an </a:t>
            </a:r>
            <a:r>
              <a:rPr lang="pl-PL" dirty="0" err="1" smtClean="0"/>
              <a:t>error</a:t>
            </a:r>
            <a:endParaRPr lang="pl-PL" dirty="0" smtClean="0"/>
          </a:p>
        </p:txBody>
      </p:sp>
      <p:pic>
        <p:nvPicPr>
          <p:cNvPr id="13315"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13316" name="Text Box 11"/>
          <p:cNvSpPr txBox="1">
            <a:spLocks noChangeArrowheads="1"/>
          </p:cNvSpPr>
          <p:nvPr/>
        </p:nvSpPr>
        <p:spPr bwMode="auto">
          <a:xfrm>
            <a:off x="3000375" y="1571625"/>
            <a:ext cx="5715000" cy="2785378"/>
          </a:xfrm>
          <a:prstGeom prst="rect">
            <a:avLst/>
          </a:prstGeom>
          <a:noFill/>
          <a:ln w="9525">
            <a:noFill/>
            <a:miter lim="800000"/>
            <a:headEnd/>
            <a:tailEnd/>
          </a:ln>
        </p:spPr>
        <p:txBody>
          <a:bodyPr>
            <a:spAutoFit/>
          </a:bodyPr>
          <a:lstStyle/>
          <a:p>
            <a:pPr>
              <a:lnSpc>
                <a:spcPct val="125000"/>
              </a:lnSpc>
            </a:pPr>
            <a:r>
              <a:rPr lang="en-US" sz="2800" dirty="0" smtClean="0"/>
              <a:t>In science and engineering in general </a:t>
            </a:r>
            <a:r>
              <a:rPr lang="en-US" sz="2800" dirty="0" smtClean="0">
                <a:solidFill>
                  <a:srgbClr val="FF0000"/>
                </a:solidFill>
              </a:rPr>
              <a:t>an error is defined as a difference between the desired and actual </a:t>
            </a:r>
            <a:r>
              <a:rPr lang="pl-PL" sz="2800" dirty="0" smtClean="0">
                <a:solidFill>
                  <a:srgbClr val="FF0000"/>
                </a:solidFill>
              </a:rPr>
              <a:t>performance</a:t>
            </a:r>
            <a:r>
              <a:rPr lang="en-US" sz="2800" dirty="0" smtClean="0">
                <a:solidFill>
                  <a:srgbClr val="FF0000"/>
                </a:solidFill>
              </a:rPr>
              <a:t> or </a:t>
            </a:r>
            <a:r>
              <a:rPr lang="pl-PL" sz="2800" dirty="0" err="1" smtClean="0">
                <a:solidFill>
                  <a:srgbClr val="FF0000"/>
                </a:solidFill>
              </a:rPr>
              <a:t>behavior</a:t>
            </a:r>
            <a:r>
              <a:rPr lang="en-US" sz="2800" dirty="0" smtClean="0">
                <a:solidFill>
                  <a:srgbClr val="FF0000"/>
                </a:solidFill>
              </a:rPr>
              <a:t> of a </a:t>
            </a:r>
            <a:r>
              <a:rPr lang="pl-PL" sz="2800" dirty="0" smtClean="0">
                <a:solidFill>
                  <a:srgbClr val="FF0000"/>
                </a:solidFill>
              </a:rPr>
              <a:t>system </a:t>
            </a:r>
            <a:r>
              <a:rPr lang="en-US" sz="2800" dirty="0" smtClean="0">
                <a:solidFill>
                  <a:srgbClr val="FF0000"/>
                </a:solidFill>
              </a:rPr>
              <a:t>or </a:t>
            </a:r>
            <a:r>
              <a:rPr lang="pl-PL" sz="2800" dirty="0" err="1" smtClean="0">
                <a:solidFill>
                  <a:srgbClr val="FF0000"/>
                </a:solidFill>
              </a:rPr>
              <a:t>object</a:t>
            </a:r>
            <a:r>
              <a:rPr lang="en-US" sz="2800" dirty="0" smtClean="0">
                <a:solidFill>
                  <a:srgbClr val="FF0000"/>
                </a:solidFill>
              </a:rPr>
              <a:t>. </a:t>
            </a:r>
            <a:endParaRPr lang="en-GB" sz="2400" dirty="0">
              <a:solidFill>
                <a:srgbClr val="FF0000"/>
              </a:solidFill>
            </a:endParaRP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Types</a:t>
            </a:r>
            <a:r>
              <a:rPr lang="pl-PL" dirty="0" smtClean="0"/>
              <a:t> of </a:t>
            </a:r>
            <a:r>
              <a:rPr lang="pl-PL" dirty="0" err="1" smtClean="0"/>
              <a:t>error</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843808" y="1981200"/>
            <a:ext cx="6120680" cy="4114800"/>
          </a:xfrm>
        </p:spPr>
        <p:txBody>
          <a:bodyPr/>
          <a:lstStyle/>
          <a:p>
            <a:pPr marL="1588" indent="107950">
              <a:buNone/>
            </a:pPr>
            <a:r>
              <a:rPr lang="en-US" dirty="0" smtClean="0">
                <a:solidFill>
                  <a:srgbClr val="FF0000"/>
                </a:solidFill>
              </a:rPr>
              <a:t>There are many different types of errors that can occur</a:t>
            </a:r>
            <a:r>
              <a:rPr lang="pl-PL" dirty="0" smtClean="0">
                <a:solidFill>
                  <a:srgbClr val="FF0000"/>
                </a:solidFill>
              </a:rPr>
              <a:t> </a:t>
            </a:r>
            <a:r>
              <a:rPr lang="en-US" dirty="0" smtClean="0">
                <a:solidFill>
                  <a:srgbClr val="FF0000"/>
                </a:solidFill>
              </a:rPr>
              <a:t>in an experiment, but they will generally fall into one of two categories: </a:t>
            </a:r>
            <a:endParaRPr lang="pl-PL" dirty="0" smtClean="0">
              <a:solidFill>
                <a:srgbClr val="FF0000"/>
              </a:solidFill>
            </a:endParaRPr>
          </a:p>
          <a:p>
            <a:r>
              <a:rPr lang="en-US" dirty="0" smtClean="0">
                <a:solidFill>
                  <a:srgbClr val="FF0000"/>
                </a:solidFill>
              </a:rPr>
              <a:t>random errors</a:t>
            </a:r>
            <a:endParaRPr lang="pl-PL" dirty="0" smtClean="0">
              <a:solidFill>
                <a:srgbClr val="FF0000"/>
              </a:solidFill>
            </a:endParaRPr>
          </a:p>
          <a:p>
            <a:r>
              <a:rPr lang="pl-PL" dirty="0" err="1" smtClean="0">
                <a:solidFill>
                  <a:srgbClr val="FF0000"/>
                </a:solidFill>
              </a:rPr>
              <a:t>systematic</a:t>
            </a:r>
            <a:r>
              <a:rPr lang="pl-PL" dirty="0" smtClean="0">
                <a:solidFill>
                  <a:srgbClr val="FF0000"/>
                </a:solidFill>
              </a:rPr>
              <a:t> </a:t>
            </a:r>
            <a:r>
              <a:rPr lang="pl-PL" dirty="0" err="1" smtClean="0">
                <a:solidFill>
                  <a:srgbClr val="FF0000"/>
                </a:solidFill>
              </a:rPr>
              <a:t>errors</a:t>
            </a:r>
            <a:r>
              <a:rPr lang="pl-PL" dirty="0" smtClean="0">
                <a:solidFill>
                  <a:srgbClr val="FF0000"/>
                </a:solidFill>
              </a:rPr>
              <a:t>.</a:t>
            </a:r>
            <a:endParaRPr lang="en-GB" dirty="0" smtClean="0">
              <a:solidFill>
                <a:srgbClr val="FF0000"/>
              </a:solidFill>
            </a:endParaRP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Types</a:t>
            </a:r>
            <a:r>
              <a:rPr lang="pl-PL" dirty="0" smtClean="0"/>
              <a:t> of </a:t>
            </a:r>
            <a:r>
              <a:rPr lang="pl-PL" dirty="0" err="1" smtClean="0"/>
              <a:t>error</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483768" y="1556792"/>
            <a:ext cx="6660232" cy="4114800"/>
          </a:xfrm>
        </p:spPr>
        <p:txBody>
          <a:bodyPr/>
          <a:lstStyle/>
          <a:p>
            <a:r>
              <a:rPr lang="en-US" dirty="0" smtClean="0"/>
              <a:t>Random errors usually result from human and from accidental errors. Accidental errors</a:t>
            </a:r>
            <a:r>
              <a:rPr lang="pl-PL" dirty="0" smtClean="0"/>
              <a:t> </a:t>
            </a:r>
            <a:r>
              <a:rPr lang="en-US" dirty="0" smtClean="0"/>
              <a:t>are brought about by changing experimental conditions that are beyond the control of the</a:t>
            </a:r>
            <a:r>
              <a:rPr lang="pl-PL" dirty="0" smtClean="0"/>
              <a:t> </a:t>
            </a:r>
            <a:r>
              <a:rPr lang="pl-PL" dirty="0" err="1" smtClean="0"/>
              <a:t>experimenter</a:t>
            </a:r>
            <a:endParaRPr lang="pl-PL" dirty="0" smtClean="0"/>
          </a:p>
          <a:p>
            <a:pPr lvl="1"/>
            <a:r>
              <a:rPr lang="en-US" dirty="0" smtClean="0"/>
              <a:t>These fluctuations are taken into account with</a:t>
            </a:r>
            <a:r>
              <a:rPr lang="pl-PL" dirty="0" smtClean="0"/>
              <a:t> </a:t>
            </a:r>
            <a:r>
              <a:rPr lang="pl-PL" dirty="0" err="1" smtClean="0"/>
              <a:t>the</a:t>
            </a:r>
            <a:r>
              <a:rPr lang="pl-PL" dirty="0" smtClean="0"/>
              <a:t> </a:t>
            </a:r>
            <a:r>
              <a:rPr lang="pl-PL" dirty="0" err="1" smtClean="0"/>
              <a:t>absolute</a:t>
            </a:r>
            <a:r>
              <a:rPr lang="pl-PL" dirty="0" smtClean="0"/>
              <a:t> </a:t>
            </a:r>
            <a:r>
              <a:rPr lang="pl-PL" dirty="0" err="1" smtClean="0"/>
              <a:t>error</a:t>
            </a:r>
            <a:r>
              <a:rPr lang="pl-PL" dirty="0" smtClean="0"/>
              <a:t> </a:t>
            </a:r>
            <a:r>
              <a:rPr lang="el-GR" dirty="0" smtClean="0"/>
              <a:t>ε.</a:t>
            </a:r>
          </a:p>
          <a:p>
            <a:pPr lvl="1"/>
            <a:r>
              <a:rPr lang="en-US" dirty="0" smtClean="0"/>
              <a:t>There is another way to express the fluctuations</a:t>
            </a:r>
            <a:r>
              <a:rPr lang="pl-PL" dirty="0" smtClean="0"/>
              <a:t> </a:t>
            </a:r>
            <a:r>
              <a:rPr lang="en-US" dirty="0" smtClean="0"/>
              <a:t>with the magnitude called </a:t>
            </a:r>
            <a:r>
              <a:rPr lang="en-US" dirty="0" err="1" smtClean="0"/>
              <a:t>ε</a:t>
            </a:r>
            <a:r>
              <a:rPr lang="en-US" baseline="-25000" dirty="0" err="1" smtClean="0"/>
              <a:t>r</a:t>
            </a:r>
            <a:r>
              <a:rPr lang="en-US" dirty="0" smtClean="0"/>
              <a:t>.</a:t>
            </a:r>
            <a:endParaRPr lang="en-GB" dirty="0" smtClean="0"/>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Types</a:t>
            </a:r>
            <a:r>
              <a:rPr lang="pl-PL" dirty="0" smtClean="0"/>
              <a:t> of </a:t>
            </a:r>
            <a:r>
              <a:rPr lang="pl-PL" dirty="0" err="1" smtClean="0"/>
              <a:t>error</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843808" y="1981200"/>
            <a:ext cx="6120680" cy="4114800"/>
          </a:xfrm>
        </p:spPr>
        <p:txBody>
          <a:bodyPr/>
          <a:lstStyle/>
          <a:p>
            <a:r>
              <a:rPr lang="en-US" dirty="0" smtClean="0"/>
              <a:t>A systematic error is an error that will occur consistently in only one direction each time</a:t>
            </a:r>
            <a:r>
              <a:rPr lang="pl-PL" dirty="0" smtClean="0"/>
              <a:t> </a:t>
            </a:r>
            <a:r>
              <a:rPr lang="en-US" dirty="0" smtClean="0"/>
              <a:t>the experiment is performed, i.e., the value of the measurement will always be greater (or</a:t>
            </a:r>
            <a:r>
              <a:rPr lang="pl-PL" dirty="0" smtClean="0"/>
              <a:t> </a:t>
            </a:r>
            <a:r>
              <a:rPr lang="en-US" dirty="0" smtClean="0"/>
              <a:t>lesser) than the real value. Systematic errors most commonly arise from defects in the</a:t>
            </a:r>
            <a:r>
              <a:rPr lang="pl-PL" dirty="0" smtClean="0"/>
              <a:t> </a:t>
            </a:r>
            <a:r>
              <a:rPr lang="en-US" dirty="0" smtClean="0"/>
              <a:t>instrumentation or from using improper measuring techniques.</a:t>
            </a:r>
            <a:endParaRPr lang="en-GB" dirty="0" smtClean="0"/>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Types</a:t>
            </a:r>
            <a:r>
              <a:rPr lang="pl-PL" dirty="0" smtClean="0"/>
              <a:t> of </a:t>
            </a:r>
            <a:r>
              <a:rPr lang="pl-PL" dirty="0" err="1" smtClean="0"/>
              <a:t>error</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843808" y="1981200"/>
            <a:ext cx="6120680" cy="4114800"/>
          </a:xfrm>
        </p:spPr>
        <p:txBody>
          <a:bodyPr/>
          <a:lstStyle/>
          <a:p>
            <a:pPr marL="1588" indent="107950">
              <a:buNone/>
            </a:pPr>
            <a:r>
              <a:rPr lang="en-US" dirty="0" smtClean="0">
                <a:solidFill>
                  <a:srgbClr val="FF0000"/>
                </a:solidFill>
              </a:rPr>
              <a:t>Division of errors due to physical causes of error</a:t>
            </a:r>
            <a:r>
              <a:rPr lang="pl-PL" dirty="0" smtClean="0"/>
              <a:t>:</a:t>
            </a:r>
          </a:p>
          <a:p>
            <a:pPr marL="1588" indent="107950"/>
            <a:r>
              <a:rPr lang="pl-PL" dirty="0" err="1" smtClean="0"/>
              <a:t>calibration</a:t>
            </a:r>
            <a:r>
              <a:rPr lang="pl-PL" dirty="0" smtClean="0"/>
              <a:t> </a:t>
            </a:r>
            <a:r>
              <a:rPr lang="pl-PL" dirty="0" err="1" smtClean="0"/>
              <a:t>error</a:t>
            </a:r>
            <a:endParaRPr lang="pl-PL" dirty="0" smtClean="0"/>
          </a:p>
          <a:p>
            <a:pPr marL="1588" indent="107950"/>
            <a:r>
              <a:rPr lang="pl-PL" dirty="0" err="1" smtClean="0"/>
              <a:t>quantization</a:t>
            </a:r>
            <a:r>
              <a:rPr lang="pl-PL" dirty="0" smtClean="0"/>
              <a:t> </a:t>
            </a:r>
            <a:r>
              <a:rPr lang="pl-PL" dirty="0" err="1" smtClean="0"/>
              <a:t>error</a:t>
            </a:r>
            <a:endParaRPr lang="pl-PL" dirty="0" smtClean="0"/>
          </a:p>
          <a:p>
            <a:pPr marL="1588" indent="107950"/>
            <a:r>
              <a:rPr lang="pl-PL" dirty="0" err="1" smtClean="0"/>
              <a:t>unstability</a:t>
            </a:r>
            <a:r>
              <a:rPr lang="pl-PL" dirty="0" smtClean="0"/>
              <a:t> </a:t>
            </a:r>
            <a:r>
              <a:rPr lang="pl-PL" dirty="0" err="1" smtClean="0"/>
              <a:t>error</a:t>
            </a:r>
            <a:endParaRPr lang="pl-PL" dirty="0" smtClean="0"/>
          </a:p>
          <a:p>
            <a:pPr marL="1588" indent="107950"/>
            <a:r>
              <a:rPr lang="pl-PL" dirty="0" err="1" smtClean="0"/>
              <a:t>sampling</a:t>
            </a:r>
            <a:r>
              <a:rPr lang="pl-PL" dirty="0" smtClean="0"/>
              <a:t> </a:t>
            </a:r>
            <a:r>
              <a:rPr lang="pl-PL" dirty="0" err="1" smtClean="0"/>
              <a:t>error</a:t>
            </a:r>
            <a:endParaRPr lang="pl-PL" dirty="0" smtClean="0"/>
          </a:p>
          <a:p>
            <a:pPr marL="1588" indent="107950"/>
            <a:r>
              <a:rPr lang="pl-PL" dirty="0" err="1" smtClean="0"/>
              <a:t>counting</a:t>
            </a:r>
            <a:r>
              <a:rPr lang="pl-PL" dirty="0" smtClean="0"/>
              <a:t> </a:t>
            </a:r>
            <a:r>
              <a:rPr lang="pl-PL" dirty="0" err="1" smtClean="0"/>
              <a:t>error</a:t>
            </a:r>
            <a:endParaRPr lang="pl-PL" dirty="0" smtClean="0"/>
          </a:p>
          <a:p>
            <a:pPr marL="1588" indent="107950">
              <a:buNone/>
            </a:pPr>
            <a:endParaRPr lang="en-GB" dirty="0" smtClean="0"/>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Types</a:t>
            </a:r>
            <a:r>
              <a:rPr lang="pl-PL" dirty="0" smtClean="0"/>
              <a:t> of </a:t>
            </a:r>
            <a:r>
              <a:rPr lang="pl-PL" dirty="0" err="1" smtClean="0"/>
              <a:t>error</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843808" y="1981200"/>
            <a:ext cx="6120680" cy="4114800"/>
          </a:xfrm>
        </p:spPr>
        <p:txBody>
          <a:bodyPr/>
          <a:lstStyle/>
          <a:p>
            <a:pPr marL="1588" indent="107950">
              <a:buNone/>
            </a:pPr>
            <a:r>
              <a:rPr lang="en-US" dirty="0" smtClean="0">
                <a:solidFill>
                  <a:srgbClr val="FF0000"/>
                </a:solidFill>
              </a:rPr>
              <a:t>Division of errors due to the measurement conditions</a:t>
            </a:r>
            <a:r>
              <a:rPr lang="pl-PL" dirty="0" smtClean="0"/>
              <a:t>:</a:t>
            </a:r>
          </a:p>
          <a:p>
            <a:pPr marL="357188" indent="-357188"/>
            <a:r>
              <a:rPr lang="pl-PL" dirty="0" err="1" smtClean="0"/>
              <a:t>intrinsic</a:t>
            </a:r>
            <a:r>
              <a:rPr lang="pl-PL" dirty="0" smtClean="0"/>
              <a:t> </a:t>
            </a:r>
            <a:r>
              <a:rPr lang="pl-PL" dirty="0" err="1" smtClean="0"/>
              <a:t>error</a:t>
            </a:r>
            <a:r>
              <a:rPr lang="pl-PL" dirty="0" smtClean="0"/>
              <a:t> </a:t>
            </a:r>
            <a:r>
              <a:rPr lang="pl-PL" dirty="0" err="1" smtClean="0"/>
              <a:t>(i</a:t>
            </a:r>
            <a:r>
              <a:rPr lang="pl-PL" dirty="0" smtClean="0"/>
              <a:t>n </a:t>
            </a:r>
            <a:r>
              <a:rPr lang="pl-PL" dirty="0" err="1" smtClean="0"/>
              <a:t>reference</a:t>
            </a:r>
            <a:r>
              <a:rPr lang="pl-PL" dirty="0" smtClean="0"/>
              <a:t>, </a:t>
            </a:r>
            <a:r>
              <a:rPr lang="pl-PL" dirty="0" err="1" smtClean="0"/>
              <a:t>calibration</a:t>
            </a:r>
            <a:r>
              <a:rPr lang="pl-PL" dirty="0" smtClean="0"/>
              <a:t> </a:t>
            </a:r>
            <a:r>
              <a:rPr lang="pl-PL" dirty="0" err="1" smtClean="0"/>
              <a:t>conditions</a:t>
            </a:r>
            <a:r>
              <a:rPr lang="pl-PL" dirty="0" smtClean="0"/>
              <a:t>)</a:t>
            </a:r>
          </a:p>
          <a:p>
            <a:pPr marL="357188" indent="-357188"/>
            <a:r>
              <a:rPr lang="pl-PL" dirty="0" err="1" smtClean="0"/>
              <a:t>additional</a:t>
            </a:r>
            <a:r>
              <a:rPr lang="pl-PL" dirty="0" smtClean="0"/>
              <a:t> </a:t>
            </a:r>
            <a:r>
              <a:rPr lang="pl-PL" dirty="0" err="1" smtClean="0"/>
              <a:t>error</a:t>
            </a:r>
            <a:r>
              <a:rPr lang="pl-PL" dirty="0" smtClean="0"/>
              <a:t> </a:t>
            </a:r>
            <a:r>
              <a:rPr lang="pl-PL" dirty="0" err="1" smtClean="0"/>
              <a:t>(i</a:t>
            </a:r>
            <a:r>
              <a:rPr lang="pl-PL" dirty="0" smtClean="0"/>
              <a:t>n </a:t>
            </a:r>
            <a:r>
              <a:rPr lang="pl-PL" dirty="0" err="1" smtClean="0"/>
              <a:t>other</a:t>
            </a:r>
            <a:r>
              <a:rPr lang="pl-PL" dirty="0" smtClean="0"/>
              <a:t> </a:t>
            </a:r>
            <a:r>
              <a:rPr lang="pl-PL" dirty="0" err="1" smtClean="0"/>
              <a:t>conditions</a:t>
            </a:r>
            <a:r>
              <a:rPr lang="pl-PL" dirty="0" smtClean="0"/>
              <a:t>)</a:t>
            </a:r>
          </a:p>
          <a:p>
            <a:pPr marL="1588" indent="107950">
              <a:buNone/>
            </a:pPr>
            <a:endParaRPr lang="en-GB" dirty="0" smtClean="0"/>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Types</a:t>
            </a:r>
            <a:r>
              <a:rPr lang="pl-PL" dirty="0" smtClean="0"/>
              <a:t> of </a:t>
            </a:r>
            <a:r>
              <a:rPr lang="pl-PL" dirty="0" err="1" smtClean="0"/>
              <a:t>error</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843808" y="1981200"/>
            <a:ext cx="6120680" cy="4114800"/>
          </a:xfrm>
        </p:spPr>
        <p:txBody>
          <a:bodyPr/>
          <a:lstStyle/>
          <a:p>
            <a:pPr>
              <a:buNone/>
            </a:pPr>
            <a:r>
              <a:rPr lang="en-US" dirty="0" smtClean="0">
                <a:solidFill>
                  <a:srgbClr val="FF0000"/>
                </a:solidFill>
              </a:rPr>
              <a:t>Division of errors due to the nature of the measured value</a:t>
            </a:r>
            <a:r>
              <a:rPr lang="pl-PL" dirty="0" smtClean="0"/>
              <a:t>:</a:t>
            </a:r>
          </a:p>
          <a:p>
            <a:pPr marL="357188" indent="-357188"/>
            <a:r>
              <a:rPr lang="pl-PL" dirty="0" err="1" smtClean="0"/>
              <a:t>statical</a:t>
            </a:r>
            <a:r>
              <a:rPr lang="pl-PL" dirty="0" smtClean="0"/>
              <a:t> </a:t>
            </a:r>
            <a:r>
              <a:rPr lang="pl-PL" dirty="0" err="1" smtClean="0"/>
              <a:t>error</a:t>
            </a:r>
            <a:endParaRPr lang="pl-PL" dirty="0" smtClean="0"/>
          </a:p>
          <a:p>
            <a:pPr marL="357188" indent="-357188"/>
            <a:r>
              <a:rPr lang="pl-PL" dirty="0" err="1" smtClean="0"/>
              <a:t>dynamical</a:t>
            </a:r>
            <a:r>
              <a:rPr lang="pl-PL" dirty="0" smtClean="0"/>
              <a:t> </a:t>
            </a:r>
            <a:r>
              <a:rPr lang="pl-PL" dirty="0" err="1" smtClean="0"/>
              <a:t>error</a:t>
            </a:r>
            <a:endParaRPr lang="pl-PL" dirty="0" smtClean="0"/>
          </a:p>
          <a:p>
            <a:pPr marL="1588" indent="107950">
              <a:buNone/>
            </a:pPr>
            <a:endParaRPr lang="en-GB" dirty="0" smtClean="0"/>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743200" y="685800"/>
            <a:ext cx="6096000" cy="1143000"/>
          </a:xfrm>
          <a:noFill/>
        </p:spPr>
        <p:txBody>
          <a:bodyPr anchor="ctr"/>
          <a:lstStyle/>
          <a:p>
            <a:r>
              <a:rPr lang="pl-PL" dirty="0" smtClean="0"/>
              <a:t>Program for </a:t>
            </a:r>
            <a:r>
              <a:rPr lang="pl-PL" dirty="0" err="1" smtClean="0"/>
              <a:t>today</a:t>
            </a:r>
            <a:endParaRPr lang="pl-PL" dirty="0" smtClean="0"/>
          </a:p>
        </p:txBody>
      </p:sp>
      <p:sp>
        <p:nvSpPr>
          <p:cNvPr id="8195" name="Rectangle 3"/>
          <p:cNvSpPr>
            <a:spLocks noGrp="1" noChangeArrowheads="1"/>
          </p:cNvSpPr>
          <p:nvPr>
            <p:ph type="body" idx="1"/>
          </p:nvPr>
        </p:nvSpPr>
        <p:spPr>
          <a:xfrm>
            <a:off x="3131840" y="1981200"/>
            <a:ext cx="5544616" cy="4114800"/>
          </a:xfrm>
          <a:noFill/>
        </p:spPr>
        <p:txBody>
          <a:bodyPr/>
          <a:lstStyle/>
          <a:p>
            <a:pPr marL="454025" lvl="2" indent="-276225" algn="just"/>
            <a:r>
              <a:rPr lang="pl-PL" i="1" dirty="0" err="1" smtClean="0"/>
              <a:t>Accuracy</a:t>
            </a:r>
            <a:r>
              <a:rPr lang="pl-PL" i="1" dirty="0" smtClean="0"/>
              <a:t> </a:t>
            </a:r>
            <a:r>
              <a:rPr lang="pl-PL" i="1" dirty="0" err="1" smtClean="0"/>
              <a:t>vs</a:t>
            </a:r>
            <a:r>
              <a:rPr lang="pl-PL" i="1" dirty="0" smtClean="0"/>
              <a:t> precision</a:t>
            </a:r>
          </a:p>
          <a:p>
            <a:pPr marL="454025" lvl="2" indent="-276225" algn="just"/>
            <a:r>
              <a:rPr lang="pl-PL" i="1" dirty="0" err="1" smtClean="0"/>
              <a:t>Definition</a:t>
            </a:r>
            <a:r>
              <a:rPr lang="pl-PL" i="1" dirty="0" smtClean="0"/>
              <a:t> </a:t>
            </a:r>
            <a:r>
              <a:rPr lang="pl-PL" i="1" dirty="0" smtClean="0"/>
              <a:t>and </a:t>
            </a:r>
            <a:r>
              <a:rPr lang="pl-PL" i="1" dirty="0" err="1" smtClean="0"/>
              <a:t>types</a:t>
            </a:r>
            <a:r>
              <a:rPr lang="pl-PL" i="1" dirty="0" smtClean="0"/>
              <a:t> of </a:t>
            </a:r>
            <a:r>
              <a:rPr lang="pl-PL" i="1" dirty="0" err="1" smtClean="0"/>
              <a:t>errors</a:t>
            </a:r>
            <a:r>
              <a:rPr lang="pl-PL" i="1" dirty="0" smtClean="0"/>
              <a:t>;</a:t>
            </a:r>
          </a:p>
          <a:p>
            <a:pPr marL="454025" lvl="2" indent="-276225" algn="just"/>
            <a:r>
              <a:rPr lang="pl-PL" i="1" dirty="0" err="1" smtClean="0"/>
              <a:t>Propagation</a:t>
            </a:r>
            <a:r>
              <a:rPr lang="pl-PL" i="1" dirty="0" smtClean="0"/>
              <a:t> of </a:t>
            </a:r>
            <a:r>
              <a:rPr lang="pl-PL" i="1" dirty="0" err="1" smtClean="0"/>
              <a:t>errors</a:t>
            </a:r>
            <a:endParaRPr lang="pl-PL" i="1" dirty="0" smtClean="0"/>
          </a:p>
          <a:p>
            <a:pPr marL="454025" lvl="2" indent="-276225" algn="just"/>
            <a:r>
              <a:rPr lang="pl-PL" i="1" dirty="0" err="1" smtClean="0"/>
              <a:t>Metrological</a:t>
            </a:r>
            <a:r>
              <a:rPr lang="pl-PL" i="1" dirty="0" smtClean="0"/>
              <a:t> </a:t>
            </a:r>
            <a:r>
              <a:rPr lang="pl-PL" i="1" dirty="0" err="1" smtClean="0"/>
              <a:t>characteristics</a:t>
            </a:r>
            <a:r>
              <a:rPr lang="pl-PL" i="1" dirty="0" smtClean="0"/>
              <a:t> of </a:t>
            </a:r>
            <a:r>
              <a:rPr lang="pl-PL" i="1" dirty="0" err="1" smtClean="0"/>
              <a:t>the</a:t>
            </a:r>
            <a:r>
              <a:rPr lang="pl-PL" i="1" dirty="0" smtClean="0"/>
              <a:t> </a:t>
            </a:r>
            <a:r>
              <a:rPr lang="pl-PL" i="1" dirty="0" err="1" smtClean="0"/>
              <a:t>mesurement</a:t>
            </a:r>
            <a:r>
              <a:rPr lang="pl-PL" i="1" dirty="0" smtClean="0"/>
              <a:t> unit;</a:t>
            </a:r>
          </a:p>
          <a:p>
            <a:pPr marL="454025" lvl="2" indent="-276225" algn="just"/>
            <a:r>
              <a:rPr lang="en-US" i="1" dirty="0" smtClean="0"/>
              <a:t>Inference in the theory </a:t>
            </a:r>
            <a:r>
              <a:rPr lang="pl-PL" i="1" dirty="0" smtClean="0"/>
              <a:t>of </a:t>
            </a:r>
            <a:r>
              <a:rPr lang="en-US" i="1" dirty="0" smtClean="0"/>
              <a:t>errors</a:t>
            </a:r>
            <a:r>
              <a:rPr lang="pl-PL" i="1" dirty="0" smtClean="0"/>
              <a:t>;</a:t>
            </a:r>
          </a:p>
        </p:txBody>
      </p:sp>
      <p:pic>
        <p:nvPicPr>
          <p:cNvPr id="8196"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Types</a:t>
            </a:r>
            <a:r>
              <a:rPr lang="pl-PL" dirty="0" smtClean="0"/>
              <a:t> of </a:t>
            </a:r>
            <a:r>
              <a:rPr lang="pl-PL" dirty="0" err="1" smtClean="0"/>
              <a:t>error</a:t>
            </a:r>
            <a:r>
              <a:rPr lang="pl-PL" dirty="0" smtClean="0"/>
              <a:t> </a:t>
            </a:r>
            <a:r>
              <a:rPr lang="pl-PL" dirty="0" err="1" smtClean="0"/>
              <a:t>measure</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3048000" y="1981200"/>
            <a:ext cx="5867400" cy="4114800"/>
          </a:xfrm>
        </p:spPr>
        <p:txBody>
          <a:bodyPr/>
          <a:lstStyle/>
          <a:p>
            <a:pPr marL="0" indent="0">
              <a:lnSpc>
                <a:spcPct val="125000"/>
              </a:lnSpc>
              <a:buFont typeface="Monotype Sorts" pitchFamily="2" charset="2"/>
              <a:buNone/>
            </a:pPr>
            <a:r>
              <a:rPr lang="pl-PL" dirty="0" err="1" smtClean="0"/>
              <a:t>There</a:t>
            </a:r>
            <a:r>
              <a:rPr lang="pl-PL" dirty="0" smtClean="0"/>
              <a:t> </a:t>
            </a:r>
            <a:r>
              <a:rPr lang="pl-PL" dirty="0" err="1" smtClean="0"/>
              <a:t>are</a:t>
            </a:r>
            <a:r>
              <a:rPr lang="pl-PL" dirty="0" smtClean="0"/>
              <a:t> </a:t>
            </a:r>
            <a:r>
              <a:rPr lang="pl-PL" dirty="0" err="1" smtClean="0"/>
              <a:t>three</a:t>
            </a:r>
            <a:r>
              <a:rPr lang="pl-PL" dirty="0" smtClean="0"/>
              <a:t> </a:t>
            </a:r>
            <a:r>
              <a:rPr lang="pl-PL" dirty="0" err="1" smtClean="0">
                <a:solidFill>
                  <a:srgbClr val="FF0000"/>
                </a:solidFill>
              </a:rPr>
              <a:t>types</a:t>
            </a:r>
            <a:r>
              <a:rPr lang="pl-PL" dirty="0" smtClean="0">
                <a:solidFill>
                  <a:srgbClr val="FF0000"/>
                </a:solidFill>
              </a:rPr>
              <a:t> of </a:t>
            </a:r>
            <a:r>
              <a:rPr lang="pl-PL" dirty="0" err="1" smtClean="0">
                <a:solidFill>
                  <a:srgbClr val="FF0000"/>
                </a:solidFill>
              </a:rPr>
              <a:t>error</a:t>
            </a:r>
            <a:r>
              <a:rPr lang="pl-PL" dirty="0" smtClean="0">
                <a:solidFill>
                  <a:srgbClr val="FF0000"/>
                </a:solidFill>
              </a:rPr>
              <a:t> </a:t>
            </a:r>
            <a:r>
              <a:rPr lang="pl-PL" dirty="0" err="1" smtClean="0">
                <a:solidFill>
                  <a:srgbClr val="FF0000"/>
                </a:solidFill>
              </a:rPr>
              <a:t>measure</a:t>
            </a:r>
            <a:r>
              <a:rPr lang="pl-PL" dirty="0" smtClean="0">
                <a:solidFill>
                  <a:srgbClr val="FF0000"/>
                </a:solidFill>
              </a:rPr>
              <a:t>: </a:t>
            </a:r>
          </a:p>
          <a:p>
            <a:pPr marL="531813" indent="-354013">
              <a:lnSpc>
                <a:spcPct val="125000"/>
              </a:lnSpc>
            </a:pPr>
            <a:r>
              <a:rPr lang="pl-PL" dirty="0" err="1" smtClean="0">
                <a:cs typeface="Times New Roman" pitchFamily="18" charset="0"/>
              </a:rPr>
              <a:t>true</a:t>
            </a:r>
            <a:r>
              <a:rPr lang="pl-PL" dirty="0" smtClean="0">
                <a:cs typeface="Times New Roman" pitchFamily="18" charset="0"/>
              </a:rPr>
              <a:t> </a:t>
            </a:r>
            <a:r>
              <a:rPr lang="pl-PL" dirty="0" err="1" smtClean="0">
                <a:cs typeface="Times New Roman" pitchFamily="18" charset="0"/>
              </a:rPr>
              <a:t>errors</a:t>
            </a:r>
            <a:r>
              <a:rPr lang="pl-PL" dirty="0" smtClean="0">
                <a:cs typeface="Times New Roman" pitchFamily="18" charset="0"/>
              </a:rPr>
              <a:t>,</a:t>
            </a:r>
            <a:r>
              <a:rPr lang="pl-PL" dirty="0" smtClean="0">
                <a:solidFill>
                  <a:srgbClr val="FF3300"/>
                </a:solidFill>
                <a:cs typeface="Times New Roman" pitchFamily="18" charset="0"/>
              </a:rPr>
              <a:t> </a:t>
            </a:r>
          </a:p>
          <a:p>
            <a:pPr marL="531813" indent="-354013">
              <a:lnSpc>
                <a:spcPct val="125000"/>
              </a:lnSpc>
            </a:pPr>
            <a:r>
              <a:rPr lang="pl-PL" dirty="0" err="1" smtClean="0">
                <a:cs typeface="Times New Roman" pitchFamily="18" charset="0"/>
              </a:rPr>
              <a:t>conventionally</a:t>
            </a:r>
            <a:r>
              <a:rPr lang="pl-PL" dirty="0" smtClean="0">
                <a:cs typeface="Times New Roman" pitchFamily="18" charset="0"/>
              </a:rPr>
              <a:t> </a:t>
            </a:r>
            <a:r>
              <a:rPr lang="pl-PL" dirty="0" err="1" smtClean="0">
                <a:cs typeface="Times New Roman" pitchFamily="18" charset="0"/>
              </a:rPr>
              <a:t>true</a:t>
            </a:r>
            <a:r>
              <a:rPr lang="pl-PL" dirty="0" smtClean="0">
                <a:cs typeface="Times New Roman" pitchFamily="18" charset="0"/>
              </a:rPr>
              <a:t> </a:t>
            </a:r>
            <a:r>
              <a:rPr lang="pl-PL" dirty="0" err="1" smtClean="0">
                <a:cs typeface="Times New Roman" pitchFamily="18" charset="0"/>
              </a:rPr>
              <a:t>errors</a:t>
            </a:r>
            <a:endParaRPr lang="pl-PL" dirty="0" smtClean="0">
              <a:cs typeface="Times New Roman" pitchFamily="18" charset="0"/>
            </a:endParaRPr>
          </a:p>
          <a:p>
            <a:pPr marL="531813" indent="-354013">
              <a:lnSpc>
                <a:spcPct val="125000"/>
              </a:lnSpc>
            </a:pPr>
            <a:r>
              <a:rPr lang="pl-PL" dirty="0" smtClean="0">
                <a:solidFill>
                  <a:srgbClr val="FF3300"/>
                </a:solidFill>
              </a:rPr>
              <a:t> </a:t>
            </a:r>
            <a:r>
              <a:rPr lang="pl-PL" dirty="0" err="1" smtClean="0"/>
              <a:t>boundary</a:t>
            </a:r>
            <a:r>
              <a:rPr lang="pl-PL" dirty="0" smtClean="0"/>
              <a:t> </a:t>
            </a:r>
            <a:r>
              <a:rPr lang="pl-PL" dirty="0" err="1" smtClean="0"/>
              <a:t>errors</a:t>
            </a:r>
            <a:endParaRPr lang="en-GB" dirty="0" smtClean="0"/>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Propagation</a:t>
            </a:r>
            <a:r>
              <a:rPr lang="pl-PL" dirty="0" smtClean="0"/>
              <a:t> of </a:t>
            </a:r>
            <a:r>
              <a:rPr lang="pl-PL" dirty="0" err="1" smtClean="0"/>
              <a:t>errors</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627784" y="1412776"/>
            <a:ext cx="6215608" cy="4114800"/>
          </a:xfrm>
        </p:spPr>
        <p:txBody>
          <a:bodyPr/>
          <a:lstStyle/>
          <a:p>
            <a:pPr indent="381000">
              <a:buNone/>
            </a:pPr>
            <a:r>
              <a:rPr lang="en-US" dirty="0" smtClean="0"/>
              <a:t>In many experiments, the quantities measured are not the quantities of final interest. Since</a:t>
            </a:r>
            <a:r>
              <a:rPr lang="pl-PL" dirty="0" smtClean="0"/>
              <a:t> </a:t>
            </a:r>
            <a:r>
              <a:rPr lang="en-US" dirty="0" smtClean="0"/>
              <a:t>all measurements have uncertainties associated with them, clearly any calculated quantity</a:t>
            </a:r>
            <a:r>
              <a:rPr lang="pl-PL" dirty="0" smtClean="0"/>
              <a:t> </a:t>
            </a:r>
            <a:r>
              <a:rPr lang="en-US" dirty="0" smtClean="0"/>
              <a:t>will have an </a:t>
            </a:r>
            <a:r>
              <a:rPr lang="pl-PL" dirty="0" err="1" smtClean="0"/>
              <a:t>error</a:t>
            </a:r>
            <a:r>
              <a:rPr lang="en-US" dirty="0" smtClean="0"/>
              <a:t> that is related to the </a:t>
            </a:r>
            <a:r>
              <a:rPr lang="pl-PL" dirty="0" err="1" smtClean="0"/>
              <a:t>errors</a:t>
            </a:r>
            <a:r>
              <a:rPr lang="en-US" dirty="0" smtClean="0"/>
              <a:t> of the direct measurements. The</a:t>
            </a:r>
            <a:r>
              <a:rPr lang="pl-PL" dirty="0" smtClean="0"/>
              <a:t> </a:t>
            </a:r>
            <a:r>
              <a:rPr lang="en-US" dirty="0" smtClean="0"/>
              <a:t>procedure used to estimate the error for the calculated quantities is called the propagation</a:t>
            </a:r>
            <a:r>
              <a:rPr lang="pl-PL" dirty="0" smtClean="0"/>
              <a:t> of </a:t>
            </a:r>
            <a:r>
              <a:rPr lang="pl-PL" dirty="0" err="1" smtClean="0"/>
              <a:t>errors</a:t>
            </a:r>
            <a:r>
              <a:rPr lang="pl-PL" dirty="0" smtClean="0"/>
              <a:t>.</a:t>
            </a:r>
            <a:endParaRPr lang="en-GB" dirty="0" smtClean="0"/>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Propagation</a:t>
            </a:r>
            <a:r>
              <a:rPr lang="pl-PL" dirty="0" smtClean="0"/>
              <a:t> of </a:t>
            </a:r>
            <a:r>
              <a:rPr lang="pl-PL" dirty="0" err="1" smtClean="0"/>
              <a:t>errors</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3"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627784" y="1412776"/>
            <a:ext cx="6215608" cy="4114800"/>
          </a:xfrm>
        </p:spPr>
        <p:txBody>
          <a:bodyPr/>
          <a:lstStyle/>
          <a:p>
            <a:pPr indent="381000">
              <a:buNone/>
            </a:pPr>
            <a:r>
              <a:rPr lang="pl-PL" dirty="0" err="1" smtClean="0"/>
              <a:t>Addition</a:t>
            </a:r>
            <a:r>
              <a:rPr lang="pl-PL" dirty="0" smtClean="0"/>
              <a:t> and </a:t>
            </a:r>
            <a:r>
              <a:rPr lang="pl-PL" dirty="0" err="1" smtClean="0"/>
              <a:t>Subtraction</a:t>
            </a:r>
            <a:endParaRPr lang="pl-PL" dirty="0" smtClean="0"/>
          </a:p>
          <a:p>
            <a:pPr indent="381000">
              <a:buNone/>
            </a:pPr>
            <a:r>
              <a:rPr lang="pl-PL" dirty="0" smtClean="0"/>
              <a:t>Z = </a:t>
            </a:r>
            <a:r>
              <a:rPr lang="pl-PL" dirty="0" err="1" smtClean="0"/>
              <a:t>A+B</a:t>
            </a:r>
            <a:r>
              <a:rPr lang="pl-PL" dirty="0" smtClean="0"/>
              <a:t> </a:t>
            </a:r>
            <a:r>
              <a:rPr lang="pl-PL" dirty="0" err="1" smtClean="0"/>
              <a:t>or</a:t>
            </a:r>
            <a:r>
              <a:rPr lang="pl-PL" dirty="0" smtClean="0"/>
              <a:t> </a:t>
            </a:r>
            <a:r>
              <a:rPr lang="pl-PL" dirty="0" err="1" smtClean="0"/>
              <a:t>Z=A-B</a:t>
            </a:r>
            <a:endParaRPr lang="pl-PL" dirty="0" smtClean="0"/>
          </a:p>
          <a:p>
            <a:pPr indent="381000">
              <a:buNone/>
            </a:pPr>
            <a:endParaRPr lang="pl-PL" dirty="0" smtClean="0"/>
          </a:p>
          <a:p>
            <a:pPr indent="381000">
              <a:buNone/>
            </a:pPr>
            <a:endParaRPr lang="pl-PL" dirty="0" smtClean="0"/>
          </a:p>
          <a:p>
            <a:pPr indent="381000">
              <a:buNone/>
            </a:pPr>
            <a:r>
              <a:rPr lang="pl-PL" dirty="0" err="1" smtClean="0"/>
              <a:t>Multiplication</a:t>
            </a:r>
            <a:r>
              <a:rPr lang="pl-PL" dirty="0" smtClean="0"/>
              <a:t> and </a:t>
            </a:r>
            <a:r>
              <a:rPr lang="pl-PL" dirty="0" err="1" smtClean="0"/>
              <a:t>Division</a:t>
            </a:r>
            <a:endParaRPr lang="pl-PL" dirty="0" smtClean="0"/>
          </a:p>
          <a:p>
            <a:pPr indent="381000">
              <a:buNone/>
            </a:pPr>
            <a:r>
              <a:rPr lang="pl-PL" dirty="0" err="1" smtClean="0"/>
              <a:t>Z=A*B</a:t>
            </a:r>
            <a:r>
              <a:rPr lang="pl-PL" dirty="0" smtClean="0"/>
              <a:t> </a:t>
            </a:r>
            <a:r>
              <a:rPr lang="pl-PL" dirty="0" err="1" smtClean="0"/>
              <a:t>or</a:t>
            </a:r>
            <a:r>
              <a:rPr lang="pl-PL" dirty="0" smtClean="0"/>
              <a:t> </a:t>
            </a:r>
            <a:r>
              <a:rPr lang="pl-PL" dirty="0" err="1" smtClean="0"/>
              <a:t>Z=A</a:t>
            </a:r>
            <a:r>
              <a:rPr lang="pl-PL" dirty="0" smtClean="0"/>
              <a:t>/B</a:t>
            </a:r>
          </a:p>
          <a:p>
            <a:pPr indent="381000">
              <a:buNone/>
            </a:pPr>
            <a:endParaRPr lang="en-GB" dirty="0" smtClean="0"/>
          </a:p>
        </p:txBody>
      </p:sp>
      <p:graphicFrame>
        <p:nvGraphicFramePr>
          <p:cNvPr id="5" name="Obiekt 4"/>
          <p:cNvGraphicFramePr>
            <a:graphicFrameLocks noChangeAspect="1"/>
          </p:cNvGraphicFramePr>
          <p:nvPr/>
        </p:nvGraphicFramePr>
        <p:xfrm>
          <a:off x="3851919" y="4797152"/>
          <a:ext cx="3923463" cy="1152128"/>
        </p:xfrm>
        <a:graphic>
          <a:graphicData uri="http://schemas.openxmlformats.org/presentationml/2006/ole">
            <p:oleObj spid="_x0000_s31746" name="Równanie" r:id="rId4" imgW="1600200" imgH="469800" progId="Equation.3">
              <p:embed/>
            </p:oleObj>
          </a:graphicData>
        </a:graphic>
      </p:graphicFrame>
      <p:graphicFrame>
        <p:nvGraphicFramePr>
          <p:cNvPr id="6" name="Obiekt 5"/>
          <p:cNvGraphicFramePr>
            <a:graphicFrameLocks noChangeAspect="1"/>
          </p:cNvGraphicFramePr>
          <p:nvPr/>
        </p:nvGraphicFramePr>
        <p:xfrm>
          <a:off x="3563889" y="2634758"/>
          <a:ext cx="3600399" cy="698868"/>
        </p:xfrm>
        <a:graphic>
          <a:graphicData uri="http://schemas.openxmlformats.org/presentationml/2006/ole">
            <p:oleObj spid="_x0000_s31747" name="Równanie" r:id="rId5" imgW="1371600" imgH="241200" progId="Equation.3">
              <p:embed/>
            </p:oleObj>
          </a:graphicData>
        </a:graphic>
      </p:graphicFrame>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Propagation</a:t>
            </a:r>
            <a:r>
              <a:rPr lang="pl-PL" dirty="0" smtClean="0"/>
              <a:t> of </a:t>
            </a:r>
            <a:r>
              <a:rPr lang="pl-PL" dirty="0" err="1" smtClean="0"/>
              <a:t>errors</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627784" y="1412776"/>
            <a:ext cx="6215608" cy="4114800"/>
          </a:xfrm>
        </p:spPr>
        <p:txBody>
          <a:bodyPr/>
          <a:lstStyle/>
          <a:p>
            <a:pPr marL="1588" indent="381000">
              <a:buNone/>
            </a:pPr>
            <a:r>
              <a:rPr lang="pl-PL" dirty="0" smtClean="0"/>
              <a:t>W</a:t>
            </a:r>
            <a:r>
              <a:rPr lang="en-US" dirty="0" smtClean="0"/>
              <a:t>e </a:t>
            </a:r>
            <a:r>
              <a:rPr lang="en-US" dirty="0" smtClean="0"/>
              <a:t>use a </a:t>
            </a:r>
            <a:r>
              <a:rPr lang="en-US" dirty="0" err="1" smtClean="0"/>
              <a:t>Vernier</a:t>
            </a:r>
            <a:r>
              <a:rPr lang="en-US" dirty="0" smtClean="0"/>
              <a:t> caliper to measure the length, width, and height of a rectangular block as 1.37cm, 4.11cm, and 2.56cm, respectively</a:t>
            </a:r>
            <a:r>
              <a:rPr lang="en-US" dirty="0" smtClean="0"/>
              <a:t>.</a:t>
            </a:r>
            <a:r>
              <a:rPr lang="pl-PL" dirty="0" smtClean="0"/>
              <a:t> E</a:t>
            </a:r>
            <a:r>
              <a:rPr lang="en-US" dirty="0" smtClean="0"/>
              <a:t>ach </a:t>
            </a:r>
            <a:r>
              <a:rPr lang="en-US" dirty="0" smtClean="0"/>
              <a:t>of these measurements has an uncertainty of ± 0.01cm due to imperfections in the caliper.</a:t>
            </a:r>
            <a:r>
              <a:rPr lang="pl-PL" dirty="0" smtClean="0"/>
              <a:t> </a:t>
            </a:r>
            <a:r>
              <a:rPr lang="pl-PL" dirty="0" err="1" smtClean="0"/>
              <a:t>Calculate</a:t>
            </a:r>
            <a:r>
              <a:rPr lang="pl-PL" dirty="0" smtClean="0"/>
              <a:t> </a:t>
            </a:r>
            <a:r>
              <a:rPr lang="pl-PL" dirty="0" err="1" smtClean="0"/>
              <a:t>the</a:t>
            </a:r>
            <a:r>
              <a:rPr lang="pl-PL" dirty="0" smtClean="0"/>
              <a:t> </a:t>
            </a:r>
            <a:r>
              <a:rPr lang="pl-PL" dirty="0" err="1" smtClean="0"/>
              <a:t>volume</a:t>
            </a:r>
            <a:r>
              <a:rPr lang="pl-PL" dirty="0" smtClean="0"/>
              <a:t> of </a:t>
            </a:r>
            <a:r>
              <a:rPr lang="pl-PL" dirty="0" err="1" smtClean="0"/>
              <a:t>that</a:t>
            </a:r>
            <a:r>
              <a:rPr lang="pl-PL" dirty="0" smtClean="0"/>
              <a:t> </a:t>
            </a:r>
            <a:r>
              <a:rPr lang="pl-PL" dirty="0" err="1" smtClean="0"/>
              <a:t>block</a:t>
            </a:r>
            <a:r>
              <a:rPr lang="pl-PL" dirty="0" smtClean="0"/>
              <a:t>.</a:t>
            </a:r>
          </a:p>
        </p:txBody>
      </p:sp>
      <p:sp>
        <p:nvSpPr>
          <p:cNvPr id="7" name="pole tekstowe 6"/>
          <p:cNvSpPr txBox="1"/>
          <p:nvPr/>
        </p:nvSpPr>
        <p:spPr>
          <a:xfrm>
            <a:off x="611560" y="1628800"/>
            <a:ext cx="1346844" cy="461665"/>
          </a:xfrm>
          <a:prstGeom prst="rect">
            <a:avLst/>
          </a:prstGeom>
          <a:noFill/>
        </p:spPr>
        <p:txBody>
          <a:bodyPr wrap="none" rtlCol="0">
            <a:spAutoFit/>
          </a:bodyPr>
          <a:lstStyle/>
          <a:p>
            <a:r>
              <a:rPr lang="pl-PL" sz="2400" b="1" dirty="0" err="1" smtClean="0">
                <a:solidFill>
                  <a:srgbClr val="FFC000"/>
                </a:solidFill>
              </a:rPr>
              <a:t>Example</a:t>
            </a:r>
            <a:endParaRPr lang="pl-PL" sz="2400" b="1" dirty="0">
              <a:solidFill>
                <a:srgbClr val="FFC000"/>
              </a:solidFill>
            </a:endParaRP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Propagation</a:t>
            </a:r>
            <a:r>
              <a:rPr lang="pl-PL" dirty="0" smtClean="0"/>
              <a:t> of </a:t>
            </a:r>
            <a:r>
              <a:rPr lang="pl-PL" dirty="0" err="1" smtClean="0"/>
              <a:t>errors</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627784" y="1412776"/>
            <a:ext cx="6215608" cy="4114800"/>
          </a:xfrm>
        </p:spPr>
        <p:txBody>
          <a:bodyPr/>
          <a:lstStyle/>
          <a:p>
            <a:pPr marL="1588" indent="381000">
              <a:buNone/>
            </a:pPr>
            <a:r>
              <a:rPr lang="en-US" dirty="0" smtClean="0"/>
              <a:t>The nominal volume of the block is therefore, </a:t>
            </a:r>
            <a:r>
              <a:rPr lang="en-US" dirty="0" smtClean="0"/>
              <a:t>14.41cm</a:t>
            </a:r>
            <a:r>
              <a:rPr lang="en-US" baseline="30000" dirty="0" smtClean="0"/>
              <a:t>3</a:t>
            </a:r>
            <a:endParaRPr lang="pl-PL" baseline="30000" dirty="0" smtClean="0"/>
          </a:p>
          <a:p>
            <a:pPr marL="1588" indent="381000">
              <a:buNone/>
            </a:pPr>
            <a:r>
              <a:rPr lang="pl-PL" dirty="0" smtClean="0"/>
              <a:t>W</a:t>
            </a:r>
            <a:r>
              <a:rPr lang="en-US" dirty="0" smtClean="0"/>
              <a:t>e </a:t>
            </a:r>
            <a:r>
              <a:rPr lang="en-US" dirty="0" smtClean="0"/>
              <a:t>can calculate a lower-limit of the block’s </a:t>
            </a:r>
            <a:r>
              <a:rPr lang="en-US" dirty="0" smtClean="0"/>
              <a:t>volume</a:t>
            </a:r>
            <a:r>
              <a:rPr lang="pl-PL" dirty="0" smtClean="0"/>
              <a:t> </a:t>
            </a:r>
            <a:r>
              <a:rPr lang="pl-PL" dirty="0" err="1" smtClean="0"/>
              <a:t>which</a:t>
            </a:r>
            <a:r>
              <a:rPr lang="pl-PL" dirty="0" smtClean="0"/>
              <a:t> </a:t>
            </a:r>
            <a:r>
              <a:rPr lang="pl-PL" dirty="0" err="1" smtClean="0"/>
              <a:t>is</a:t>
            </a:r>
            <a:r>
              <a:rPr lang="pl-PL" dirty="0" smtClean="0"/>
              <a:t> </a:t>
            </a:r>
            <a:r>
              <a:rPr lang="pl-PL" dirty="0" err="1" smtClean="0"/>
              <a:t>eqal</a:t>
            </a:r>
            <a:r>
              <a:rPr lang="pl-PL" dirty="0" smtClean="0"/>
              <a:t> to </a:t>
            </a:r>
            <a:r>
              <a:rPr lang="en-US" dirty="0" smtClean="0"/>
              <a:t>14.</a:t>
            </a:r>
            <a:r>
              <a:rPr lang="pl-PL" dirty="0" smtClean="0"/>
              <a:t>22 </a:t>
            </a:r>
            <a:r>
              <a:rPr lang="en-US" dirty="0" smtClean="0"/>
              <a:t>cm</a:t>
            </a:r>
            <a:r>
              <a:rPr lang="en-US" baseline="30000" dirty="0" smtClean="0"/>
              <a:t>3</a:t>
            </a:r>
            <a:r>
              <a:rPr lang="pl-PL" baseline="30000" dirty="0" smtClean="0"/>
              <a:t> </a:t>
            </a:r>
            <a:r>
              <a:rPr lang="en-US" dirty="0" smtClean="0"/>
              <a:t>which is 0.19cm</a:t>
            </a:r>
            <a:r>
              <a:rPr lang="en-US" baseline="30000" dirty="0" smtClean="0"/>
              <a:t>3</a:t>
            </a:r>
            <a:r>
              <a:rPr lang="en-US" dirty="0" smtClean="0"/>
              <a:t> lower than the nominal </a:t>
            </a:r>
            <a:r>
              <a:rPr lang="en-US" dirty="0" smtClean="0"/>
              <a:t>value</a:t>
            </a:r>
            <a:r>
              <a:rPr lang="pl-PL" dirty="0" smtClean="0"/>
              <a:t>.</a:t>
            </a:r>
          </a:p>
          <a:p>
            <a:pPr marL="1588" indent="381000">
              <a:buNone/>
            </a:pPr>
            <a:r>
              <a:rPr lang="pl-PL" dirty="0" err="1" smtClean="0"/>
              <a:t>The</a:t>
            </a:r>
            <a:r>
              <a:rPr lang="pl-PL" dirty="0" smtClean="0"/>
              <a:t> </a:t>
            </a:r>
            <a:r>
              <a:rPr lang="pl-PL" dirty="0" err="1" smtClean="0"/>
              <a:t>upper-limit</a:t>
            </a:r>
            <a:r>
              <a:rPr lang="pl-PL" dirty="0" smtClean="0"/>
              <a:t> </a:t>
            </a:r>
            <a:r>
              <a:rPr lang="pl-PL" dirty="0" err="1" smtClean="0"/>
              <a:t>is</a:t>
            </a:r>
            <a:r>
              <a:rPr lang="pl-PL" dirty="0" smtClean="0"/>
              <a:t> </a:t>
            </a:r>
            <a:r>
              <a:rPr lang="pl-PL" dirty="0" err="1" smtClean="0"/>
              <a:t>equal</a:t>
            </a:r>
            <a:r>
              <a:rPr lang="pl-PL" dirty="0" smtClean="0"/>
              <a:t> to </a:t>
            </a:r>
            <a:r>
              <a:rPr lang="en-US" dirty="0" smtClean="0"/>
              <a:t>14.</a:t>
            </a:r>
            <a:r>
              <a:rPr lang="pl-PL" dirty="0" smtClean="0"/>
              <a:t>61 </a:t>
            </a:r>
            <a:r>
              <a:rPr lang="en-US" dirty="0" smtClean="0"/>
              <a:t>cm</a:t>
            </a:r>
            <a:r>
              <a:rPr lang="en-US" baseline="30000" dirty="0" smtClean="0"/>
              <a:t>3</a:t>
            </a:r>
            <a:r>
              <a:rPr lang="pl-PL" baseline="30000" dirty="0" smtClean="0"/>
              <a:t> </a:t>
            </a:r>
            <a:r>
              <a:rPr lang="en-US" dirty="0" smtClean="0"/>
              <a:t>which is 0.20cm</a:t>
            </a:r>
            <a:r>
              <a:rPr lang="en-US" baseline="30000" dirty="0" smtClean="0"/>
              <a:t>3</a:t>
            </a:r>
            <a:r>
              <a:rPr lang="en-US" dirty="0" smtClean="0"/>
              <a:t> higher than the nominal value.</a:t>
            </a:r>
            <a:endParaRPr lang="en-GB" dirty="0" smtClean="0"/>
          </a:p>
        </p:txBody>
      </p:sp>
      <p:sp>
        <p:nvSpPr>
          <p:cNvPr id="7" name="pole tekstowe 6"/>
          <p:cNvSpPr txBox="1"/>
          <p:nvPr/>
        </p:nvSpPr>
        <p:spPr>
          <a:xfrm>
            <a:off x="611560" y="1628800"/>
            <a:ext cx="1346844" cy="461665"/>
          </a:xfrm>
          <a:prstGeom prst="rect">
            <a:avLst/>
          </a:prstGeom>
          <a:noFill/>
        </p:spPr>
        <p:txBody>
          <a:bodyPr wrap="none" rtlCol="0">
            <a:spAutoFit/>
          </a:bodyPr>
          <a:lstStyle/>
          <a:p>
            <a:r>
              <a:rPr lang="pl-PL" sz="2400" b="1" dirty="0" err="1" smtClean="0">
                <a:solidFill>
                  <a:srgbClr val="FFC000"/>
                </a:solidFill>
              </a:rPr>
              <a:t>Example</a:t>
            </a:r>
            <a:endParaRPr lang="pl-PL" sz="2400" b="1" dirty="0">
              <a:solidFill>
                <a:srgbClr val="FFC000"/>
              </a:solidFill>
            </a:endParaRP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Propagation</a:t>
            </a:r>
            <a:r>
              <a:rPr lang="pl-PL" dirty="0" smtClean="0"/>
              <a:t> of </a:t>
            </a:r>
            <a:r>
              <a:rPr lang="pl-PL" dirty="0" err="1" smtClean="0"/>
              <a:t>errors</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627784" y="1412776"/>
            <a:ext cx="6215608" cy="4114800"/>
          </a:xfrm>
        </p:spPr>
        <p:txBody>
          <a:bodyPr/>
          <a:lstStyle/>
          <a:p>
            <a:pPr marL="1588" indent="381000">
              <a:buNone/>
            </a:pPr>
            <a:r>
              <a:rPr lang="en-US" dirty="0" smtClean="0"/>
              <a:t>We must choose the highest deviation from the nominal to serve as our uncertainty, so we would report that the volume of the block is </a:t>
            </a:r>
            <a:endParaRPr lang="pl-PL" dirty="0" smtClean="0"/>
          </a:p>
          <a:p>
            <a:pPr marL="1588" indent="381000" algn="ctr">
              <a:buNone/>
            </a:pPr>
            <a:r>
              <a:rPr lang="en-US" dirty="0" smtClean="0"/>
              <a:t>14.14</a:t>
            </a:r>
            <a:r>
              <a:rPr lang="pl-PL" dirty="0" smtClean="0"/>
              <a:t> </a:t>
            </a:r>
            <a:r>
              <a:rPr lang="en-US" dirty="0" smtClean="0"/>
              <a:t>cm</a:t>
            </a:r>
            <a:r>
              <a:rPr lang="en-US" baseline="30000" dirty="0" smtClean="0"/>
              <a:t>3</a:t>
            </a:r>
            <a:r>
              <a:rPr lang="en-US" dirty="0" smtClean="0"/>
              <a:t> </a:t>
            </a:r>
            <a:r>
              <a:rPr lang="en-US" dirty="0" smtClean="0"/>
              <a:t>± </a:t>
            </a:r>
            <a:r>
              <a:rPr lang="en-US" dirty="0" smtClean="0"/>
              <a:t>0.20</a:t>
            </a:r>
            <a:r>
              <a:rPr lang="pl-PL" dirty="0" smtClean="0"/>
              <a:t> </a:t>
            </a:r>
            <a:r>
              <a:rPr lang="en-US" dirty="0" smtClean="0"/>
              <a:t>cm</a:t>
            </a:r>
            <a:r>
              <a:rPr lang="en-US" baseline="30000" dirty="0" smtClean="0"/>
              <a:t>3</a:t>
            </a:r>
            <a:endParaRPr lang="pl-PL" dirty="0" smtClean="0"/>
          </a:p>
          <a:p>
            <a:pPr marL="1588" indent="-1588">
              <a:buNone/>
            </a:pPr>
            <a:r>
              <a:rPr lang="pl-PL" dirty="0" err="1" smtClean="0"/>
              <a:t>or</a:t>
            </a:r>
            <a:r>
              <a:rPr lang="pl-PL" dirty="0" smtClean="0"/>
              <a:t> </a:t>
            </a:r>
            <a:r>
              <a:rPr lang="pl-PL" dirty="0" err="1" smtClean="0"/>
              <a:t>better</a:t>
            </a:r>
            <a:endParaRPr lang="pl-PL" dirty="0" smtClean="0"/>
          </a:p>
          <a:p>
            <a:pPr marL="1588" indent="381000" algn="ctr">
              <a:buNone/>
            </a:pPr>
            <a:r>
              <a:rPr lang="pl-PL" dirty="0" smtClean="0"/>
              <a:t>(</a:t>
            </a:r>
            <a:r>
              <a:rPr lang="en-US" dirty="0" smtClean="0"/>
              <a:t>14.14 </a:t>
            </a:r>
            <a:r>
              <a:rPr lang="en-US" dirty="0" smtClean="0"/>
              <a:t>± </a:t>
            </a:r>
            <a:r>
              <a:rPr lang="en-US" dirty="0" smtClean="0"/>
              <a:t>0.20</a:t>
            </a:r>
            <a:r>
              <a:rPr lang="pl-PL" dirty="0" smtClean="0"/>
              <a:t>) </a:t>
            </a:r>
            <a:r>
              <a:rPr lang="en-US" dirty="0" smtClean="0"/>
              <a:t>cm</a:t>
            </a:r>
            <a:r>
              <a:rPr lang="en-US" baseline="30000" dirty="0" smtClean="0"/>
              <a:t>3</a:t>
            </a:r>
            <a:endParaRPr lang="en-GB" dirty="0" smtClean="0"/>
          </a:p>
        </p:txBody>
      </p:sp>
      <p:sp>
        <p:nvSpPr>
          <p:cNvPr id="7" name="pole tekstowe 6"/>
          <p:cNvSpPr txBox="1"/>
          <p:nvPr/>
        </p:nvSpPr>
        <p:spPr>
          <a:xfrm>
            <a:off x="611560" y="1628800"/>
            <a:ext cx="1346844" cy="461665"/>
          </a:xfrm>
          <a:prstGeom prst="rect">
            <a:avLst/>
          </a:prstGeom>
          <a:noFill/>
        </p:spPr>
        <p:txBody>
          <a:bodyPr wrap="none" rtlCol="0">
            <a:spAutoFit/>
          </a:bodyPr>
          <a:lstStyle/>
          <a:p>
            <a:r>
              <a:rPr lang="pl-PL" sz="2400" b="1" dirty="0" err="1" smtClean="0">
                <a:solidFill>
                  <a:srgbClr val="FFC000"/>
                </a:solidFill>
              </a:rPr>
              <a:t>Example</a:t>
            </a:r>
            <a:endParaRPr lang="pl-PL" sz="2400" b="1" dirty="0">
              <a:solidFill>
                <a:srgbClr val="FFC000"/>
              </a:solidFill>
            </a:endParaRPr>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Propagation</a:t>
            </a:r>
            <a:r>
              <a:rPr lang="pl-PL" dirty="0" smtClean="0"/>
              <a:t> of </a:t>
            </a:r>
            <a:r>
              <a:rPr lang="pl-PL" dirty="0" err="1" smtClean="0"/>
              <a:t>errors</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627784" y="1412776"/>
            <a:ext cx="6215608" cy="4114800"/>
          </a:xfrm>
        </p:spPr>
        <p:txBody>
          <a:bodyPr/>
          <a:lstStyle/>
          <a:p>
            <a:pPr indent="381000">
              <a:buNone/>
            </a:pPr>
            <a:r>
              <a:rPr lang="en-US" sz="2000" dirty="0" smtClean="0"/>
              <a:t>The general method of getting formulas for propagating errors involves the total differential of a </a:t>
            </a:r>
            <a:r>
              <a:rPr lang="en-US" sz="2000" dirty="0" smtClean="0"/>
              <a:t>function</a:t>
            </a:r>
            <a:r>
              <a:rPr lang="pl-PL" sz="2000" dirty="0" smtClean="0"/>
              <a:t>.</a:t>
            </a:r>
          </a:p>
          <a:p>
            <a:pPr indent="381000">
              <a:buNone/>
            </a:pPr>
            <a:r>
              <a:rPr lang="en-US" sz="2000" dirty="0" smtClean="0"/>
              <a:t>Suppose that </a:t>
            </a:r>
            <a:r>
              <a:rPr lang="en-US" sz="2000" i="1" dirty="0" smtClean="0">
                <a:latin typeface="Times New Roman" pitchFamily="18" charset="0"/>
                <a:cs typeface="Times New Roman" pitchFamily="18" charset="0"/>
              </a:rPr>
              <a:t>z</a:t>
            </a:r>
            <a:r>
              <a:rPr lang="en-US" sz="2000" dirty="0" smtClean="0"/>
              <a:t> = f(</a:t>
            </a:r>
            <a:r>
              <a:rPr lang="en-US" sz="2000" i="1" dirty="0" smtClean="0">
                <a:latin typeface="Times New Roman" pitchFamily="18" charset="0"/>
                <a:cs typeface="Times New Roman" pitchFamily="18" charset="0"/>
              </a:rPr>
              <a:t>w, x, y</a:t>
            </a:r>
            <a:r>
              <a:rPr lang="en-US" sz="2000" dirty="0" smtClean="0"/>
              <a:t>, ...) where the variables </a:t>
            </a:r>
            <a:r>
              <a:rPr lang="en-US" sz="2000" i="1" dirty="0" smtClean="0">
                <a:latin typeface="Times New Roman" pitchFamily="18" charset="0"/>
                <a:cs typeface="Times New Roman" pitchFamily="18" charset="0"/>
              </a:rPr>
              <a:t>w</a:t>
            </a:r>
            <a:r>
              <a:rPr lang="en-US" sz="2000" dirty="0" smtClean="0"/>
              <a:t>, </a:t>
            </a:r>
            <a:r>
              <a:rPr lang="en-US" sz="2000" i="1" dirty="0" smtClean="0">
                <a:latin typeface="Times New Roman" pitchFamily="18" charset="0"/>
                <a:cs typeface="Times New Roman" pitchFamily="18" charset="0"/>
              </a:rPr>
              <a:t>x</a:t>
            </a:r>
            <a:r>
              <a:rPr lang="en-US" sz="2000" dirty="0" smtClean="0"/>
              <a:t>, </a:t>
            </a:r>
            <a:r>
              <a:rPr lang="en-US" sz="2000" i="1" dirty="0" smtClean="0">
                <a:latin typeface="Times New Roman" pitchFamily="18" charset="0"/>
                <a:cs typeface="Times New Roman" pitchFamily="18" charset="0"/>
              </a:rPr>
              <a:t>y</a:t>
            </a:r>
            <a:r>
              <a:rPr lang="en-US" sz="2000" dirty="0" smtClean="0"/>
              <a:t>, etc. must be </a:t>
            </a:r>
            <a:r>
              <a:rPr lang="en-US" sz="2000" b="1" dirty="0" smtClean="0"/>
              <a:t>independent variables</a:t>
            </a:r>
            <a:r>
              <a:rPr lang="en-US" sz="2000" dirty="0" smtClean="0"/>
              <a:t>!</a:t>
            </a:r>
            <a:endParaRPr lang="pl-PL" sz="2000" dirty="0" smtClean="0"/>
          </a:p>
          <a:p>
            <a:pPr indent="381000">
              <a:buNone/>
            </a:pPr>
            <a:endParaRPr lang="pl-PL" sz="2000" dirty="0" smtClean="0"/>
          </a:p>
          <a:p>
            <a:pPr indent="381000">
              <a:buNone/>
            </a:pPr>
            <a:endParaRPr lang="pl-PL" sz="2000" dirty="0" smtClean="0"/>
          </a:p>
          <a:p>
            <a:pPr indent="381000">
              <a:buNone/>
            </a:pPr>
            <a:endParaRPr lang="pl-PL" sz="2000" dirty="0" smtClean="0"/>
          </a:p>
          <a:p>
            <a:pPr indent="381000">
              <a:buNone/>
            </a:pPr>
            <a:r>
              <a:rPr lang="en-US" sz="2000" dirty="0" smtClean="0"/>
              <a:t>We treat the </a:t>
            </a:r>
            <a:r>
              <a:rPr lang="en-US" sz="2000" i="1" dirty="0" err="1" smtClean="0">
                <a:latin typeface="Times New Roman" pitchFamily="18" charset="0"/>
                <a:cs typeface="Times New Roman" pitchFamily="18" charset="0"/>
              </a:rPr>
              <a:t>dw</a:t>
            </a:r>
            <a:r>
              <a:rPr lang="en-US" sz="2000" dirty="0" smtClean="0"/>
              <a:t> </a:t>
            </a:r>
            <a:r>
              <a:rPr lang="pl-PL" sz="2000" dirty="0" smtClean="0"/>
              <a:t> </a:t>
            </a:r>
            <a:r>
              <a:rPr lang="en-US" sz="2000" dirty="0" smtClean="0"/>
              <a:t>as </a:t>
            </a:r>
            <a:r>
              <a:rPr lang="en-US" sz="2000" dirty="0" smtClean="0"/>
              <a:t>the error in </a:t>
            </a:r>
            <a:r>
              <a:rPr lang="en-US" sz="2000" i="1" dirty="0" smtClean="0">
                <a:latin typeface="Times New Roman" pitchFamily="18" charset="0"/>
                <a:cs typeface="Times New Roman" pitchFamily="18" charset="0"/>
              </a:rPr>
              <a:t>w</a:t>
            </a:r>
            <a:r>
              <a:rPr lang="en-US" sz="2000" dirty="0" smtClean="0"/>
              <a:t>, and likewise for the other differentials, </a:t>
            </a:r>
            <a:r>
              <a:rPr lang="en-US" sz="2000" i="1" dirty="0" err="1" smtClean="0">
                <a:latin typeface="Times New Roman" pitchFamily="18" charset="0"/>
                <a:cs typeface="Times New Roman" pitchFamily="18" charset="0"/>
              </a:rPr>
              <a:t>dz</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dx</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dy</a:t>
            </a:r>
            <a:r>
              <a:rPr lang="en-US" sz="2000" dirty="0" smtClean="0"/>
              <a:t>, etc.</a:t>
            </a:r>
            <a:endParaRPr lang="pl-PL" sz="2000" dirty="0" smtClean="0"/>
          </a:p>
          <a:p>
            <a:pPr indent="381000">
              <a:buNone/>
            </a:pPr>
            <a:endParaRPr lang="en-GB" dirty="0" smtClean="0"/>
          </a:p>
        </p:txBody>
      </p:sp>
      <p:pic>
        <p:nvPicPr>
          <p:cNvPr id="60421" name="Picture 5" descr="http://www.rit.edu/%7Ew-uphysi/uncertainties/differential.gif"/>
          <p:cNvPicPr>
            <a:picLocks noChangeAspect="1" noChangeArrowheads="1"/>
          </p:cNvPicPr>
          <p:nvPr/>
        </p:nvPicPr>
        <p:blipFill>
          <a:blip r:embed="rId3" cstate="print"/>
          <a:srcRect/>
          <a:stretch>
            <a:fillRect/>
          </a:stretch>
        </p:blipFill>
        <p:spPr bwMode="auto">
          <a:xfrm>
            <a:off x="3995936" y="3573016"/>
            <a:ext cx="3676809" cy="648072"/>
          </a:xfrm>
          <a:prstGeom prst="rect">
            <a:avLst/>
          </a:prstGeom>
          <a:noFill/>
        </p:spPr>
      </p:pic>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Propagation</a:t>
            </a:r>
            <a:r>
              <a:rPr lang="pl-PL" dirty="0" smtClean="0"/>
              <a:t> of </a:t>
            </a:r>
            <a:r>
              <a:rPr lang="pl-PL" dirty="0" err="1" smtClean="0"/>
              <a:t>errors</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627784" y="1412776"/>
            <a:ext cx="6215608" cy="4114800"/>
          </a:xfrm>
        </p:spPr>
        <p:txBody>
          <a:bodyPr/>
          <a:lstStyle/>
          <a:p>
            <a:pPr marL="1588" indent="381000">
              <a:buNone/>
            </a:pPr>
            <a:r>
              <a:rPr lang="en-US" dirty="0" smtClean="0"/>
              <a:t>Consider S = x </a:t>
            </a:r>
            <a:r>
              <a:rPr lang="en-US" dirty="0" err="1" smtClean="0"/>
              <a:t>cos</a:t>
            </a:r>
            <a:r>
              <a:rPr lang="en-US" dirty="0" smtClean="0"/>
              <a:t> (q) for x = (2.0 ± 0.2) cm, q = (53 ± 2) °= (0.9250 ± 0.0035) rad. Find S and its uncertainty. </a:t>
            </a:r>
            <a:endParaRPr lang="pl-PL" dirty="0" smtClean="0"/>
          </a:p>
          <a:p>
            <a:pPr marL="1588" indent="381000">
              <a:buNone/>
            </a:pPr>
            <a:endParaRPr lang="pl-PL" dirty="0" smtClean="0"/>
          </a:p>
          <a:p>
            <a:pPr marL="1588" indent="381000">
              <a:buNone/>
            </a:pPr>
            <a:r>
              <a:rPr lang="en-US" dirty="0" smtClean="0"/>
              <a:t>Note</a:t>
            </a:r>
            <a:r>
              <a:rPr lang="en-US" dirty="0" smtClean="0"/>
              <a:t>: </a:t>
            </a:r>
            <a:r>
              <a:rPr lang="en-US" b="1" dirty="0" smtClean="0"/>
              <a:t>the uncertainty in angle must be in radians!</a:t>
            </a:r>
            <a:endParaRPr lang="en-GB" dirty="0" smtClean="0"/>
          </a:p>
        </p:txBody>
      </p:sp>
      <p:sp>
        <p:nvSpPr>
          <p:cNvPr id="7" name="pole tekstowe 6"/>
          <p:cNvSpPr txBox="1"/>
          <p:nvPr/>
        </p:nvSpPr>
        <p:spPr>
          <a:xfrm>
            <a:off x="611560" y="1628800"/>
            <a:ext cx="1346844" cy="461665"/>
          </a:xfrm>
          <a:prstGeom prst="rect">
            <a:avLst/>
          </a:prstGeom>
          <a:noFill/>
        </p:spPr>
        <p:txBody>
          <a:bodyPr wrap="none" rtlCol="0">
            <a:spAutoFit/>
          </a:bodyPr>
          <a:lstStyle/>
          <a:p>
            <a:r>
              <a:rPr lang="pl-PL" sz="2400" b="1" dirty="0" err="1" smtClean="0">
                <a:solidFill>
                  <a:srgbClr val="FFC000"/>
                </a:solidFill>
              </a:rPr>
              <a:t>Example</a:t>
            </a:r>
            <a:endParaRPr lang="pl-PL" sz="2400" b="1" dirty="0">
              <a:solidFill>
                <a:srgbClr val="FFC000"/>
              </a:solidFill>
            </a:endParaRPr>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Propagation</a:t>
            </a:r>
            <a:r>
              <a:rPr lang="pl-PL" dirty="0" smtClean="0"/>
              <a:t> of </a:t>
            </a:r>
            <a:r>
              <a:rPr lang="pl-PL" dirty="0" err="1" smtClean="0"/>
              <a:t>errors</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6150" name="Rectangle 6"/>
          <p:cNvSpPr>
            <a:spLocks noGrp="1" noChangeArrowheads="1"/>
          </p:cNvSpPr>
          <p:nvPr>
            <p:ph type="body" idx="1"/>
          </p:nvPr>
        </p:nvSpPr>
        <p:spPr>
          <a:xfrm>
            <a:off x="2627784" y="1412776"/>
            <a:ext cx="6215608" cy="4114800"/>
          </a:xfrm>
        </p:spPr>
        <p:txBody>
          <a:bodyPr/>
          <a:lstStyle/>
          <a:p>
            <a:pPr marL="1588" indent="381000">
              <a:buNone/>
            </a:pPr>
            <a:r>
              <a:rPr lang="pt-BR" sz="2000" dirty="0" smtClean="0"/>
              <a:t>S = 2.0 cm cos 53° = 1.204 </a:t>
            </a:r>
            <a:r>
              <a:rPr lang="pt-BR" sz="2000" dirty="0" smtClean="0"/>
              <a:t>cm</a:t>
            </a:r>
            <a:endParaRPr lang="pl-PL" sz="2000" dirty="0" smtClean="0"/>
          </a:p>
        </p:txBody>
      </p:sp>
      <p:sp>
        <p:nvSpPr>
          <p:cNvPr id="7" name="pole tekstowe 6"/>
          <p:cNvSpPr txBox="1"/>
          <p:nvPr/>
        </p:nvSpPr>
        <p:spPr>
          <a:xfrm>
            <a:off x="611560" y="1628800"/>
            <a:ext cx="1346844" cy="461665"/>
          </a:xfrm>
          <a:prstGeom prst="rect">
            <a:avLst/>
          </a:prstGeom>
          <a:noFill/>
        </p:spPr>
        <p:txBody>
          <a:bodyPr wrap="none" rtlCol="0">
            <a:spAutoFit/>
          </a:bodyPr>
          <a:lstStyle/>
          <a:p>
            <a:r>
              <a:rPr lang="pl-PL" sz="2400" b="1" dirty="0" err="1" smtClean="0">
                <a:solidFill>
                  <a:srgbClr val="FFC000"/>
                </a:solidFill>
              </a:rPr>
              <a:t>Example</a:t>
            </a:r>
            <a:endParaRPr lang="pl-PL" sz="2400" b="1" dirty="0">
              <a:solidFill>
                <a:srgbClr val="FFC000"/>
              </a:solidFill>
            </a:endParaRPr>
          </a:p>
        </p:txBody>
      </p:sp>
      <p:pic>
        <p:nvPicPr>
          <p:cNvPr id="64514" name="Picture 2" descr="http://www.rit.edu/%7Ew-uphysi/uncertainties/egabsxcos.gif"/>
          <p:cNvPicPr>
            <a:picLocks noChangeAspect="1" noChangeArrowheads="1"/>
          </p:cNvPicPr>
          <p:nvPr/>
        </p:nvPicPr>
        <p:blipFill>
          <a:blip r:embed="rId3" cstate="print"/>
          <a:srcRect/>
          <a:stretch>
            <a:fillRect/>
          </a:stretch>
        </p:blipFill>
        <p:spPr bwMode="auto">
          <a:xfrm>
            <a:off x="2807301" y="3068960"/>
            <a:ext cx="6336699" cy="1584176"/>
          </a:xfrm>
          <a:prstGeom prst="rect">
            <a:avLst/>
          </a:prstGeom>
          <a:noFill/>
        </p:spPr>
      </p:pic>
      <p:sp>
        <p:nvSpPr>
          <p:cNvPr id="8" name="pole tekstowe 7"/>
          <p:cNvSpPr txBox="1"/>
          <p:nvPr/>
        </p:nvSpPr>
        <p:spPr>
          <a:xfrm>
            <a:off x="3203848" y="5085184"/>
            <a:ext cx="3320140" cy="400110"/>
          </a:xfrm>
          <a:prstGeom prst="rect">
            <a:avLst/>
          </a:prstGeom>
          <a:noFill/>
        </p:spPr>
        <p:txBody>
          <a:bodyPr wrap="none" rtlCol="0">
            <a:spAutoFit/>
          </a:bodyPr>
          <a:lstStyle/>
          <a:p>
            <a:r>
              <a:rPr lang="en-US" sz="2000" dirty="0" smtClean="0">
                <a:latin typeface="+mn-lt"/>
              </a:rPr>
              <a:t>Hence S = (1.20 ± 0.13) cm</a:t>
            </a:r>
            <a:endParaRPr lang="pl-PL" sz="2000" dirty="0">
              <a:latin typeface="+mn-lt"/>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6150"/>
                                        </p:tgtEl>
                                        <p:attrNameLst>
                                          <p:attrName>style.visibility</p:attrName>
                                        </p:attrNameLst>
                                      </p:cBhvr>
                                      <p:to>
                                        <p:strVal val="visible"/>
                                      </p:to>
                                    </p:set>
                                    <p:anim calcmode="lin" valueType="num">
                                      <p:cBhvr additive="base">
                                        <p:cTn id="7" dur="500" fill="hold"/>
                                        <p:tgtEl>
                                          <p:spTgt spid="6150"/>
                                        </p:tgtEl>
                                        <p:attrNameLst>
                                          <p:attrName>ppt_x</p:attrName>
                                        </p:attrNameLst>
                                      </p:cBhvr>
                                      <p:tavLst>
                                        <p:tav tm="0">
                                          <p:val>
                                            <p:strVal val="1+#ppt_w/2"/>
                                          </p:val>
                                        </p:tav>
                                        <p:tav tm="100000">
                                          <p:val>
                                            <p:strVal val="#ppt_x"/>
                                          </p:val>
                                        </p:tav>
                                      </p:tavLst>
                                    </p:anim>
                                    <p:anim calcmode="lin" valueType="num">
                                      <p:cBhvr additive="base">
                                        <p:cTn id="8" dur="500" fill="hold"/>
                                        <p:tgtEl>
                                          <p:spTgt spid="6150"/>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6150"/>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514"/>
                                        </p:tgtEl>
                                        <p:attrNameLst>
                                          <p:attrName>style.visibility</p:attrName>
                                        </p:attrNameLst>
                                      </p:cBhvr>
                                      <p:to>
                                        <p:strVal val="visible"/>
                                      </p:to>
                                    </p:set>
                                    <p:anim calcmode="lin" valueType="num">
                                      <p:cBhvr additive="base">
                                        <p:cTn id="13" dur="500" fill="hold"/>
                                        <p:tgtEl>
                                          <p:spTgt spid="64514"/>
                                        </p:tgtEl>
                                        <p:attrNameLst>
                                          <p:attrName>ppt_x</p:attrName>
                                        </p:attrNameLst>
                                      </p:cBhvr>
                                      <p:tavLst>
                                        <p:tav tm="0">
                                          <p:val>
                                            <p:strVal val="#ppt_x"/>
                                          </p:val>
                                        </p:tav>
                                        <p:tav tm="100000">
                                          <p:val>
                                            <p:strVal val="#ppt_x"/>
                                          </p:val>
                                        </p:tav>
                                      </p:tavLst>
                                    </p:anim>
                                    <p:anim calcmode="lin" valueType="num">
                                      <p:cBhvr additive="base">
                                        <p:cTn id="14" dur="500" fill="hold"/>
                                        <p:tgtEl>
                                          <p:spTgt spid="645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autoUpdateAnimBg="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4600" y="228600"/>
            <a:ext cx="6096000" cy="1143000"/>
          </a:xfrm>
          <a:noFill/>
        </p:spPr>
        <p:txBody>
          <a:bodyPr anchor="ctr"/>
          <a:lstStyle/>
          <a:p>
            <a:r>
              <a:rPr lang="pl-PL" dirty="0" err="1" smtClean="0"/>
              <a:t>Propagation</a:t>
            </a:r>
            <a:r>
              <a:rPr lang="pl-PL" dirty="0" smtClean="0"/>
              <a:t> of </a:t>
            </a:r>
            <a:r>
              <a:rPr lang="pl-PL" dirty="0" err="1" smtClean="0"/>
              <a:t>errors</a:t>
            </a:r>
            <a:endParaRPr lang="pl-PL" dirty="0" smtClean="0"/>
          </a:p>
        </p:txBody>
      </p:sp>
      <p:pic>
        <p:nvPicPr>
          <p:cNvPr id="14339"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7" name="pole tekstowe 6"/>
          <p:cNvSpPr txBox="1"/>
          <p:nvPr/>
        </p:nvSpPr>
        <p:spPr>
          <a:xfrm>
            <a:off x="611560" y="1628800"/>
            <a:ext cx="1288366" cy="461665"/>
          </a:xfrm>
          <a:prstGeom prst="rect">
            <a:avLst/>
          </a:prstGeom>
          <a:noFill/>
        </p:spPr>
        <p:txBody>
          <a:bodyPr wrap="none" rtlCol="0">
            <a:spAutoFit/>
          </a:bodyPr>
          <a:lstStyle/>
          <a:p>
            <a:r>
              <a:rPr lang="pl-PL" sz="2400" b="1" dirty="0" err="1" smtClean="0">
                <a:solidFill>
                  <a:srgbClr val="FFC000"/>
                </a:solidFill>
              </a:rPr>
              <a:t>Exercise</a:t>
            </a:r>
            <a:endParaRPr lang="pl-PL" sz="2400" b="1" dirty="0">
              <a:solidFill>
                <a:srgbClr val="FFC000"/>
              </a:solidFill>
            </a:endParaRPr>
          </a:p>
        </p:txBody>
      </p:sp>
      <p:sp>
        <p:nvSpPr>
          <p:cNvPr id="9" name="Symbol zastępczy zawartości 8"/>
          <p:cNvSpPr>
            <a:spLocks noGrp="1"/>
          </p:cNvSpPr>
          <p:nvPr>
            <p:ph idx="1"/>
          </p:nvPr>
        </p:nvSpPr>
        <p:spPr/>
        <p:txBody>
          <a:bodyPr/>
          <a:lstStyle/>
          <a:p>
            <a:r>
              <a:rPr lang="en-US" sz="2000" dirty="0" smtClean="0"/>
              <a:t>Calculate z and </a:t>
            </a:r>
            <a:r>
              <a:rPr lang="el-GR" sz="2000" dirty="0" smtClean="0"/>
              <a:t>Δ</a:t>
            </a:r>
            <a:r>
              <a:rPr lang="en-US" sz="2000" dirty="0" smtClean="0"/>
              <a:t>z </a:t>
            </a:r>
            <a:r>
              <a:rPr lang="en-US" sz="2000" dirty="0" smtClean="0"/>
              <a:t>for each of the following cases. </a:t>
            </a:r>
          </a:p>
          <a:p>
            <a:r>
              <a:rPr lang="en-US" sz="2000" dirty="0" smtClean="0"/>
              <a:t>z </a:t>
            </a:r>
            <a:r>
              <a:rPr lang="en-US" sz="2000" dirty="0" smtClean="0"/>
              <a:t>= (x - 2.5 y + w) for x = (4.72 ± 0.12) m, y = (4.4 ± 0.2) m, w = (15.63 ± 0.16) m. </a:t>
            </a:r>
            <a:endParaRPr lang="pl-PL" sz="2000" dirty="0" smtClean="0"/>
          </a:p>
          <a:p>
            <a:r>
              <a:rPr lang="en-US" sz="2000" dirty="0" smtClean="0"/>
              <a:t>z </a:t>
            </a:r>
            <a:r>
              <a:rPr lang="en-US" sz="2000" dirty="0" smtClean="0"/>
              <a:t>= (w x/y) for w = (14.42 ± 0.03) </a:t>
            </a:r>
            <a:r>
              <a:rPr lang="en-US" sz="2000" dirty="0" smtClean="0"/>
              <a:t>m/</a:t>
            </a:r>
            <a:r>
              <a:rPr lang="pl-PL" sz="2000" dirty="0" smtClean="0"/>
              <a:t>s</a:t>
            </a:r>
            <a:r>
              <a:rPr lang="pl-PL" sz="2000" baseline="30000" dirty="0" smtClean="0"/>
              <a:t>2</a:t>
            </a:r>
            <a:r>
              <a:rPr lang="en-US" sz="2000" dirty="0" smtClean="0"/>
              <a:t>, </a:t>
            </a:r>
            <a:r>
              <a:rPr lang="en-US" sz="2000" dirty="0" smtClean="0"/>
              <a:t>x = (3.61 ± 0.18) m, y = (650 ± 20) m/s. </a:t>
            </a:r>
            <a:endParaRPr lang="pl-PL" sz="2000" dirty="0" smtClean="0"/>
          </a:p>
          <a:p>
            <a:r>
              <a:rPr lang="en-US" sz="2000" dirty="0" smtClean="0"/>
              <a:t>z =</a:t>
            </a:r>
            <a:r>
              <a:rPr lang="pl-PL" sz="2000" dirty="0" smtClean="0"/>
              <a:t> x</a:t>
            </a:r>
            <a:r>
              <a:rPr lang="pl-PL" sz="2000" baseline="30000" dirty="0" smtClean="0"/>
              <a:t>3</a:t>
            </a:r>
            <a:r>
              <a:rPr lang="en-US" sz="2000" dirty="0" smtClean="0"/>
              <a:t> </a:t>
            </a:r>
            <a:r>
              <a:rPr lang="en-US" sz="2000" dirty="0" smtClean="0"/>
              <a:t>for x = (3.55 ± 0.15) m. </a:t>
            </a:r>
            <a:endParaRPr lang="pl-PL" sz="2000" dirty="0" smtClean="0"/>
          </a:p>
          <a:p>
            <a:r>
              <a:rPr lang="en-US" sz="2000" dirty="0" smtClean="0"/>
              <a:t>z </a:t>
            </a:r>
            <a:r>
              <a:rPr lang="en-US" sz="2000" dirty="0" smtClean="0"/>
              <a:t>= v (</a:t>
            </a:r>
            <a:r>
              <a:rPr lang="en-US" sz="2000" dirty="0" err="1" smtClean="0"/>
              <a:t>xy</a:t>
            </a:r>
            <a:r>
              <a:rPr lang="en-US" sz="2000" dirty="0" smtClean="0"/>
              <a:t> + w) with v = (0.644 ± 0.004) m, x = (3.42 ± 0.06) m, y = (5.00 ± 0.12) m, w =    (12.13 ± 0.08). </a:t>
            </a:r>
            <a:endParaRPr lang="pl-PL" sz="2000" dirty="0" smtClean="0"/>
          </a:p>
          <a:p>
            <a:r>
              <a:rPr lang="en-US" sz="2000" dirty="0" smtClean="0"/>
              <a:t>z </a:t>
            </a:r>
            <a:r>
              <a:rPr lang="en-US" sz="2000" dirty="0" smtClean="0"/>
              <a:t>= A sin y for A = (1.602 ± 0.007) m/s, y = (0.774 ± 0.003) rad. </a:t>
            </a:r>
          </a:p>
          <a:p>
            <a:endParaRPr lang="pl-PL" dirty="0"/>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5000" y="228600"/>
            <a:ext cx="6934200" cy="1143000"/>
          </a:xfrm>
          <a:noFill/>
        </p:spPr>
        <p:txBody>
          <a:bodyPr anchor="ctr"/>
          <a:lstStyle/>
          <a:p>
            <a:r>
              <a:rPr lang="pl-PL" dirty="0" err="1" smtClean="0"/>
              <a:t>Introduction</a:t>
            </a:r>
            <a:endParaRPr lang="pl-PL" dirty="0" smtClean="0"/>
          </a:p>
        </p:txBody>
      </p:sp>
      <p:pic>
        <p:nvPicPr>
          <p:cNvPr id="9219" name="Picture 6"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9220" name="Text Box 27"/>
          <p:cNvSpPr txBox="1">
            <a:spLocks noChangeArrowheads="1"/>
          </p:cNvSpPr>
          <p:nvPr/>
        </p:nvSpPr>
        <p:spPr bwMode="auto">
          <a:xfrm>
            <a:off x="2928938" y="1857375"/>
            <a:ext cx="5959475" cy="4154984"/>
          </a:xfrm>
          <a:prstGeom prst="rect">
            <a:avLst/>
          </a:prstGeom>
          <a:noFill/>
          <a:ln w="9525">
            <a:noFill/>
            <a:miter lim="800000"/>
            <a:headEnd/>
            <a:tailEnd/>
          </a:ln>
        </p:spPr>
        <p:txBody>
          <a:bodyPr>
            <a:spAutoFit/>
          </a:bodyPr>
          <a:lstStyle/>
          <a:p>
            <a:r>
              <a:rPr lang="en-US" sz="2400" dirty="0">
                <a:solidFill>
                  <a:srgbClr val="FF0000"/>
                </a:solidFill>
              </a:rPr>
              <a:t>The measurement of a physical quantity can never be made with perfect accuracy,</a:t>
            </a:r>
          </a:p>
          <a:p>
            <a:r>
              <a:rPr lang="en-US" sz="2400" dirty="0">
                <a:solidFill>
                  <a:srgbClr val="FF0000"/>
                </a:solidFill>
              </a:rPr>
              <a:t>there will always be some error or uncertainty present</a:t>
            </a:r>
            <a:r>
              <a:rPr lang="en-US" sz="2400" dirty="0"/>
              <a:t>. For any measurement there are an</a:t>
            </a:r>
          </a:p>
          <a:p>
            <a:r>
              <a:rPr lang="en-US" sz="2400" dirty="0"/>
              <a:t>infinite number of factors that can cause a value obtained experimentally to deviate from</a:t>
            </a:r>
          </a:p>
          <a:p>
            <a:r>
              <a:rPr lang="en-US" sz="2400" dirty="0"/>
              <a:t>the true (theoretical) value. Most of these factors have a negligible effect on the outcome</a:t>
            </a:r>
          </a:p>
          <a:p>
            <a:r>
              <a:rPr lang="en-US" sz="2400" dirty="0"/>
              <a:t>of an experiment and can usually be ignored. However, some effects can cause a significant</a:t>
            </a:r>
          </a:p>
          <a:p>
            <a:r>
              <a:rPr lang="en-US" sz="2400" dirty="0"/>
              <a:t>alteration, or error, in the experimental result.</a:t>
            </a:r>
            <a:endParaRPr lang="pl-PL" sz="2400" dirty="0"/>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362200" y="381000"/>
            <a:ext cx="6096000" cy="1143000"/>
          </a:xfrm>
          <a:noFill/>
        </p:spPr>
        <p:txBody>
          <a:bodyPr anchor="ctr"/>
          <a:lstStyle/>
          <a:p>
            <a:r>
              <a:rPr lang="pl-PL" dirty="0" err="1" smtClean="0"/>
              <a:t>Metrological</a:t>
            </a:r>
            <a:r>
              <a:rPr lang="pl-PL" dirty="0" smtClean="0"/>
              <a:t> </a:t>
            </a:r>
            <a:r>
              <a:rPr lang="pl-PL" dirty="0" err="1" smtClean="0"/>
              <a:t>characteristic</a:t>
            </a:r>
            <a:endParaRPr lang="pl-PL" dirty="0" smtClean="0"/>
          </a:p>
        </p:txBody>
      </p:sp>
      <p:pic>
        <p:nvPicPr>
          <p:cNvPr id="15363"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15364" name="Text Box 14"/>
          <p:cNvSpPr txBox="1">
            <a:spLocks noChangeArrowheads="1"/>
          </p:cNvSpPr>
          <p:nvPr/>
        </p:nvSpPr>
        <p:spPr bwMode="auto">
          <a:xfrm>
            <a:off x="2895600" y="1946275"/>
            <a:ext cx="6248400" cy="4401205"/>
          </a:xfrm>
          <a:prstGeom prst="rect">
            <a:avLst/>
          </a:prstGeom>
          <a:noFill/>
          <a:ln w="9525">
            <a:noFill/>
            <a:miter lim="800000"/>
            <a:headEnd/>
            <a:tailEnd/>
          </a:ln>
        </p:spPr>
        <p:txBody>
          <a:bodyPr>
            <a:spAutoFit/>
          </a:bodyPr>
          <a:lstStyle/>
          <a:p>
            <a:r>
              <a:rPr lang="en-US" sz="2800" dirty="0" smtClean="0"/>
              <a:t>The concept of </a:t>
            </a:r>
            <a:r>
              <a:rPr lang="pl-PL" sz="2800" dirty="0" smtClean="0"/>
              <a:t>a </a:t>
            </a:r>
            <a:r>
              <a:rPr lang="en-US" sz="2800" dirty="0" smtClean="0"/>
              <a:t>metrological characteristics understood </a:t>
            </a:r>
            <a:r>
              <a:rPr lang="pl-PL" sz="2800" dirty="0" err="1" smtClean="0"/>
              <a:t>the</a:t>
            </a:r>
            <a:r>
              <a:rPr lang="pl-PL" sz="2800" dirty="0" smtClean="0"/>
              <a:t> </a:t>
            </a:r>
            <a:r>
              <a:rPr lang="pl-PL" sz="2800" dirty="0" err="1" smtClean="0"/>
              <a:t>full</a:t>
            </a:r>
            <a:r>
              <a:rPr lang="pl-PL" sz="2800" dirty="0" smtClean="0"/>
              <a:t> </a:t>
            </a:r>
            <a:r>
              <a:rPr lang="pl-PL" sz="2800" dirty="0" err="1" smtClean="0"/>
              <a:t>information</a:t>
            </a:r>
            <a:r>
              <a:rPr lang="pl-PL" sz="2800" dirty="0" smtClean="0"/>
              <a:t> on </a:t>
            </a:r>
            <a:r>
              <a:rPr lang="pl-PL" sz="2800" dirty="0" err="1" smtClean="0"/>
              <a:t>the</a:t>
            </a:r>
            <a:r>
              <a:rPr lang="pl-PL" sz="2800" dirty="0" smtClean="0"/>
              <a:t> </a:t>
            </a:r>
            <a:r>
              <a:rPr lang="en-US" sz="2800" dirty="0" smtClean="0"/>
              <a:t>error</a:t>
            </a:r>
            <a:r>
              <a:rPr lang="pl-PL" sz="2800" dirty="0" smtClean="0"/>
              <a:t>s</a:t>
            </a:r>
            <a:r>
              <a:rPr lang="en-US" sz="2800" dirty="0" smtClean="0"/>
              <a:t> of the measurement system presented in a structured way</a:t>
            </a:r>
            <a:r>
              <a:rPr lang="pl-PL" sz="2800" dirty="0" smtClean="0"/>
              <a:t>.</a:t>
            </a:r>
            <a:r>
              <a:rPr lang="pl-PL" sz="2400" dirty="0" smtClean="0"/>
              <a:t> </a:t>
            </a:r>
            <a:endParaRPr lang="pl-PL" sz="2400" dirty="0"/>
          </a:p>
          <a:p>
            <a:endParaRPr lang="pl-PL" sz="2000" dirty="0"/>
          </a:p>
          <a:p>
            <a:r>
              <a:rPr lang="en-US" sz="2000" dirty="0" smtClean="0"/>
              <a:t>The variety of instruments and a variety of their applications mean that there is no single way to develop metrological characteristics. While there are some normative</a:t>
            </a:r>
            <a:r>
              <a:rPr lang="pl-PL" sz="2000" dirty="0" smtClean="0"/>
              <a:t> </a:t>
            </a:r>
            <a:r>
              <a:rPr lang="en-US" sz="2000" dirty="0" smtClean="0"/>
              <a:t>recommendations, equipment manufacturers, however, use of different variants of the characteristics, simplifying them in a rather arbitrary manner.</a:t>
            </a:r>
            <a:endParaRPr lang="en-GB" sz="2400" dirty="0"/>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362200" y="381000"/>
            <a:ext cx="6096000" cy="1143000"/>
          </a:xfrm>
          <a:noFill/>
        </p:spPr>
        <p:txBody>
          <a:bodyPr anchor="ctr"/>
          <a:lstStyle/>
          <a:p>
            <a:r>
              <a:rPr lang="pl-PL" dirty="0" err="1" smtClean="0"/>
              <a:t>Metrological</a:t>
            </a:r>
            <a:r>
              <a:rPr lang="pl-PL" dirty="0" smtClean="0"/>
              <a:t> </a:t>
            </a:r>
            <a:r>
              <a:rPr lang="pl-PL" dirty="0" err="1" smtClean="0"/>
              <a:t>characteristic</a:t>
            </a:r>
            <a:endParaRPr lang="pl-PL" dirty="0" smtClean="0"/>
          </a:p>
        </p:txBody>
      </p:sp>
      <p:pic>
        <p:nvPicPr>
          <p:cNvPr id="15363"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15364" name="Text Box 14"/>
          <p:cNvSpPr txBox="1">
            <a:spLocks noChangeArrowheads="1"/>
          </p:cNvSpPr>
          <p:nvPr/>
        </p:nvSpPr>
        <p:spPr bwMode="auto">
          <a:xfrm>
            <a:off x="2895600" y="1988840"/>
            <a:ext cx="6248400" cy="1384995"/>
          </a:xfrm>
          <a:prstGeom prst="rect">
            <a:avLst/>
          </a:prstGeom>
          <a:noFill/>
          <a:ln w="9525">
            <a:noFill/>
            <a:miter lim="800000"/>
            <a:headEnd/>
            <a:tailEnd/>
          </a:ln>
        </p:spPr>
        <p:txBody>
          <a:bodyPr>
            <a:spAutoFit/>
          </a:bodyPr>
          <a:lstStyle/>
          <a:p>
            <a:r>
              <a:rPr lang="en-US" sz="2800" dirty="0" smtClean="0"/>
              <a:t>As a good rule of thumb, the uncertainty of a measuring device is 50% of the </a:t>
            </a:r>
            <a:r>
              <a:rPr lang="en-US" sz="2800" b="1" dirty="0" smtClean="0"/>
              <a:t>least count</a:t>
            </a:r>
            <a:r>
              <a:rPr lang="en-US" sz="2800" dirty="0" smtClean="0"/>
              <a:t>.</a:t>
            </a:r>
            <a:endParaRPr lang="en-GB" sz="2400" dirty="0"/>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2362200" y="381000"/>
            <a:ext cx="6096000" cy="1143000"/>
          </a:xfrm>
          <a:noFill/>
        </p:spPr>
        <p:txBody>
          <a:bodyPr anchor="ctr"/>
          <a:lstStyle/>
          <a:p>
            <a:r>
              <a:rPr lang="pl-PL" dirty="0" err="1" smtClean="0"/>
              <a:t>Metrological</a:t>
            </a:r>
            <a:r>
              <a:rPr lang="pl-PL" dirty="0" smtClean="0"/>
              <a:t> </a:t>
            </a:r>
            <a:r>
              <a:rPr lang="pl-PL" dirty="0" err="1" smtClean="0"/>
              <a:t>characteristics</a:t>
            </a:r>
            <a:endParaRPr lang="pl-PL" dirty="0" smtClean="0"/>
          </a:p>
        </p:txBody>
      </p:sp>
      <p:pic>
        <p:nvPicPr>
          <p:cNvPr id="2052" name="Picture 4" descr="C:\Documents and Settings\Tomasz Wojtatowicz\Moje dokumenty\Dydaktyka\Madd-logo.gif"/>
          <p:cNvPicPr>
            <a:picLocks noChangeAspect="1" noChangeArrowheads="1"/>
          </p:cNvPicPr>
          <p:nvPr/>
        </p:nvPicPr>
        <p:blipFill>
          <a:blip r:embed="rId3" cstate="print"/>
          <a:srcRect/>
          <a:stretch>
            <a:fillRect/>
          </a:stretch>
        </p:blipFill>
        <p:spPr bwMode="auto">
          <a:xfrm>
            <a:off x="533400" y="5257800"/>
            <a:ext cx="1323975" cy="666750"/>
          </a:xfrm>
          <a:prstGeom prst="rect">
            <a:avLst/>
          </a:prstGeom>
          <a:noFill/>
          <a:ln w="9525">
            <a:noFill/>
            <a:miter lim="800000"/>
            <a:headEnd/>
            <a:tailEnd/>
          </a:ln>
        </p:spPr>
      </p:pic>
      <p:graphicFrame>
        <p:nvGraphicFramePr>
          <p:cNvPr id="2050" name="Object 13"/>
          <p:cNvGraphicFramePr>
            <a:graphicFrameLocks noChangeAspect="1"/>
          </p:cNvGraphicFramePr>
          <p:nvPr/>
        </p:nvGraphicFramePr>
        <p:xfrm>
          <a:off x="2643188" y="2571750"/>
          <a:ext cx="6307137" cy="2622550"/>
        </p:xfrm>
        <a:graphic>
          <a:graphicData uri="http://schemas.openxmlformats.org/presentationml/2006/ole">
            <p:oleObj spid="_x0000_s2050" name="CorelDRAW" r:id="rId4" imgW="3467880" imgH="1623240" progId="">
              <p:embed/>
            </p:oleObj>
          </a:graphicData>
        </a:graphic>
      </p:graphicFrame>
      <p:sp>
        <p:nvSpPr>
          <p:cNvPr id="2053" name="Text Box 16"/>
          <p:cNvSpPr txBox="1">
            <a:spLocks noChangeArrowheads="1"/>
          </p:cNvSpPr>
          <p:nvPr/>
        </p:nvSpPr>
        <p:spPr bwMode="auto">
          <a:xfrm>
            <a:off x="3857625" y="5286375"/>
            <a:ext cx="4276725" cy="641350"/>
          </a:xfrm>
          <a:prstGeom prst="rect">
            <a:avLst/>
          </a:prstGeom>
          <a:noFill/>
          <a:ln w="9525">
            <a:noFill/>
            <a:miter lim="800000"/>
            <a:headEnd/>
            <a:tailEnd/>
          </a:ln>
        </p:spPr>
        <p:txBody>
          <a:bodyPr>
            <a:spAutoFit/>
          </a:bodyPr>
          <a:lstStyle/>
          <a:p>
            <a:r>
              <a:rPr lang="en-US" dirty="0" smtClean="0"/>
              <a:t>Instability error probability distribution </a:t>
            </a:r>
            <a:r>
              <a:rPr lang="pl-PL" dirty="0" smtClean="0"/>
              <a:t>for</a:t>
            </a:r>
            <a:r>
              <a:rPr lang="en-US" dirty="0" smtClean="0"/>
              <a:t> oxygen analyzer</a:t>
            </a:r>
            <a:endParaRPr kumimoji="0" lang="pl-PL" dirty="0"/>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2362200" y="381000"/>
            <a:ext cx="6096000" cy="1143000"/>
          </a:xfrm>
          <a:noFill/>
        </p:spPr>
        <p:txBody>
          <a:bodyPr anchor="ctr"/>
          <a:lstStyle/>
          <a:p>
            <a:r>
              <a:rPr lang="pl-PL" dirty="0" err="1" smtClean="0"/>
              <a:t>Metrological</a:t>
            </a:r>
            <a:r>
              <a:rPr lang="pl-PL" dirty="0" smtClean="0"/>
              <a:t> </a:t>
            </a:r>
            <a:r>
              <a:rPr lang="pl-PL" dirty="0" err="1" smtClean="0"/>
              <a:t>characteristic</a:t>
            </a:r>
            <a:endParaRPr lang="pl-PL" dirty="0" smtClean="0"/>
          </a:p>
        </p:txBody>
      </p:sp>
      <p:pic>
        <p:nvPicPr>
          <p:cNvPr id="3076" name="Picture 4" descr="C:\Documents and Settings\Tomasz Wojtatowicz\Moje dokumenty\Dydaktyka\Madd-logo.gif"/>
          <p:cNvPicPr>
            <a:picLocks noChangeAspect="1" noChangeArrowheads="1"/>
          </p:cNvPicPr>
          <p:nvPr/>
        </p:nvPicPr>
        <p:blipFill>
          <a:blip r:embed="rId3" cstate="print"/>
          <a:srcRect/>
          <a:stretch>
            <a:fillRect/>
          </a:stretch>
        </p:blipFill>
        <p:spPr bwMode="auto">
          <a:xfrm>
            <a:off x="533400" y="5257800"/>
            <a:ext cx="1323975" cy="666750"/>
          </a:xfrm>
          <a:prstGeom prst="rect">
            <a:avLst/>
          </a:prstGeom>
          <a:noFill/>
          <a:ln w="9525">
            <a:noFill/>
            <a:miter lim="800000"/>
            <a:headEnd/>
            <a:tailEnd/>
          </a:ln>
        </p:spPr>
      </p:pic>
      <p:graphicFrame>
        <p:nvGraphicFramePr>
          <p:cNvPr id="3074" name="Object 15"/>
          <p:cNvGraphicFramePr>
            <a:graphicFrameLocks noChangeAspect="1"/>
          </p:cNvGraphicFramePr>
          <p:nvPr/>
        </p:nvGraphicFramePr>
        <p:xfrm>
          <a:off x="2228850" y="1857375"/>
          <a:ext cx="6705600" cy="3617913"/>
        </p:xfrm>
        <a:graphic>
          <a:graphicData uri="http://schemas.openxmlformats.org/presentationml/2006/ole">
            <p:oleObj spid="_x0000_s3074" name="CorelDRAW" r:id="rId4" imgW="4353480" imgH="2597040" progId="">
              <p:embed/>
            </p:oleObj>
          </a:graphicData>
        </a:graphic>
      </p:graphicFrame>
      <p:sp>
        <p:nvSpPr>
          <p:cNvPr id="3077" name="Text Box 17"/>
          <p:cNvSpPr txBox="1">
            <a:spLocks noChangeArrowheads="1"/>
          </p:cNvSpPr>
          <p:nvPr/>
        </p:nvSpPr>
        <p:spPr bwMode="auto">
          <a:xfrm>
            <a:off x="3733800" y="6019800"/>
            <a:ext cx="4397358" cy="369332"/>
          </a:xfrm>
          <a:prstGeom prst="rect">
            <a:avLst/>
          </a:prstGeom>
          <a:noFill/>
          <a:ln w="9525">
            <a:noFill/>
            <a:miter lim="800000"/>
            <a:headEnd/>
            <a:tailEnd/>
          </a:ln>
        </p:spPr>
        <p:txBody>
          <a:bodyPr wrap="none">
            <a:spAutoFit/>
          </a:bodyPr>
          <a:lstStyle/>
          <a:p>
            <a:r>
              <a:rPr lang="en-US" dirty="0" smtClean="0"/>
              <a:t>The course of instability error and its forecast</a:t>
            </a:r>
            <a:endParaRPr kumimoji="0" lang="pl-PL" dirty="0"/>
          </a:p>
        </p:txBody>
      </p:sp>
      <p:sp>
        <p:nvSpPr>
          <p:cNvPr id="6" name="pole tekstowe 5"/>
          <p:cNvSpPr txBox="1"/>
          <p:nvPr/>
        </p:nvSpPr>
        <p:spPr>
          <a:xfrm>
            <a:off x="6444208" y="2276872"/>
            <a:ext cx="2063385" cy="369332"/>
          </a:xfrm>
          <a:prstGeom prst="rect">
            <a:avLst/>
          </a:prstGeom>
          <a:solidFill>
            <a:srgbClr val="00B0F0"/>
          </a:solidFill>
          <a:ln>
            <a:solidFill>
              <a:srgbClr val="00B0F0"/>
            </a:solidFill>
          </a:ln>
        </p:spPr>
        <p:txBody>
          <a:bodyPr wrap="none" rtlCol="0">
            <a:spAutoFit/>
          </a:bodyPr>
          <a:lstStyle/>
          <a:p>
            <a:r>
              <a:rPr lang="pl-PL" dirty="0" err="1" smtClean="0">
                <a:solidFill>
                  <a:srgbClr val="FF0000"/>
                </a:solidFill>
              </a:rPr>
              <a:t>Forecast</a:t>
            </a:r>
            <a:r>
              <a:rPr lang="pl-PL" dirty="0" smtClean="0">
                <a:solidFill>
                  <a:srgbClr val="FF0000"/>
                </a:solidFill>
              </a:rPr>
              <a:t> of </a:t>
            </a:r>
            <a:r>
              <a:rPr lang="pl-PL" dirty="0" err="1" smtClean="0">
                <a:solidFill>
                  <a:srgbClr val="FF0000"/>
                </a:solidFill>
              </a:rPr>
              <a:t>the</a:t>
            </a:r>
            <a:r>
              <a:rPr lang="pl-PL" dirty="0" smtClean="0">
                <a:solidFill>
                  <a:srgbClr val="FF0000"/>
                </a:solidFill>
              </a:rPr>
              <a:t> </a:t>
            </a:r>
            <a:r>
              <a:rPr lang="pl-PL" dirty="0" err="1" smtClean="0">
                <a:solidFill>
                  <a:srgbClr val="FF0000"/>
                </a:solidFill>
              </a:rPr>
              <a:t>error</a:t>
            </a:r>
            <a:endParaRPr lang="pl-PL" dirty="0">
              <a:solidFill>
                <a:srgbClr val="FF0000"/>
              </a:solidFill>
            </a:endParaRPr>
          </a:p>
        </p:txBody>
      </p:sp>
      <p:sp>
        <p:nvSpPr>
          <p:cNvPr id="7" name="pole tekstowe 6"/>
          <p:cNvSpPr txBox="1"/>
          <p:nvPr/>
        </p:nvSpPr>
        <p:spPr>
          <a:xfrm>
            <a:off x="4211960" y="2420888"/>
            <a:ext cx="2160240" cy="646331"/>
          </a:xfrm>
          <a:prstGeom prst="rect">
            <a:avLst/>
          </a:prstGeom>
          <a:solidFill>
            <a:srgbClr val="00B0F0"/>
          </a:solidFill>
        </p:spPr>
        <p:txBody>
          <a:bodyPr wrap="square" rtlCol="0">
            <a:spAutoFit/>
          </a:bodyPr>
          <a:lstStyle/>
          <a:p>
            <a:r>
              <a:rPr lang="pl-PL" dirty="0" err="1">
                <a:solidFill>
                  <a:srgbClr val="FF0000"/>
                </a:solidFill>
              </a:rPr>
              <a:t>C</a:t>
            </a:r>
            <a:r>
              <a:rPr lang="pl-PL" dirty="0" err="1" smtClean="0">
                <a:solidFill>
                  <a:srgbClr val="FF0000"/>
                </a:solidFill>
              </a:rPr>
              <a:t>onfidence</a:t>
            </a:r>
            <a:r>
              <a:rPr lang="pl-PL" dirty="0" smtClean="0">
                <a:solidFill>
                  <a:srgbClr val="FF0000"/>
                </a:solidFill>
              </a:rPr>
              <a:t> </a:t>
            </a:r>
            <a:r>
              <a:rPr lang="pl-PL" dirty="0" err="1" smtClean="0">
                <a:solidFill>
                  <a:srgbClr val="FF0000"/>
                </a:solidFill>
              </a:rPr>
              <a:t>interval</a:t>
            </a:r>
            <a:r>
              <a:rPr lang="pl-PL" dirty="0" smtClean="0">
                <a:solidFill>
                  <a:srgbClr val="FF0000"/>
                </a:solidFill>
              </a:rPr>
              <a:t> for </a:t>
            </a:r>
            <a:r>
              <a:rPr lang="el-GR" dirty="0" smtClean="0">
                <a:solidFill>
                  <a:srgbClr val="FF0000"/>
                </a:solidFill>
              </a:rPr>
              <a:t>α</a:t>
            </a:r>
            <a:r>
              <a:rPr lang="pl-PL" dirty="0" smtClean="0">
                <a:solidFill>
                  <a:srgbClr val="FF0000"/>
                </a:solidFill>
              </a:rPr>
              <a:t> = 0,95</a:t>
            </a:r>
            <a:endParaRPr lang="pl-PL" dirty="0" smtClean="0">
              <a:solidFill>
                <a:srgbClr val="FF0000"/>
              </a:solidFill>
            </a:endParaRPr>
          </a:p>
        </p:txBody>
      </p:sp>
      <p:sp>
        <p:nvSpPr>
          <p:cNvPr id="9" name="Prostokąt 8"/>
          <p:cNvSpPr/>
          <p:nvPr/>
        </p:nvSpPr>
        <p:spPr bwMode="auto">
          <a:xfrm>
            <a:off x="6588224" y="4221088"/>
            <a:ext cx="2304256" cy="864096"/>
          </a:xfrm>
          <a:prstGeom prst="rect">
            <a:avLst/>
          </a:prstGeom>
          <a:solidFill>
            <a:srgbClr val="0099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pl-PL" sz="1800" b="0" i="0" u="none" strike="noStrike" cap="none" normalizeH="0" baseline="0" smtClean="0">
              <a:ln>
                <a:noFill/>
              </a:ln>
              <a:solidFill>
                <a:schemeClr val="tx1"/>
              </a:solidFill>
              <a:effectLst/>
              <a:latin typeface="Times New Roman" charset="0"/>
            </a:endParaRPr>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90800" y="0"/>
            <a:ext cx="6096000" cy="990600"/>
          </a:xfrm>
        </p:spPr>
        <p:txBody>
          <a:bodyPr/>
          <a:lstStyle/>
          <a:p>
            <a:r>
              <a:rPr lang="pl-PL" dirty="0" err="1" smtClean="0"/>
              <a:t>Class</a:t>
            </a:r>
            <a:r>
              <a:rPr lang="pl-PL" dirty="0" smtClean="0"/>
              <a:t> of </a:t>
            </a:r>
            <a:r>
              <a:rPr lang="pl-PL" dirty="0" err="1" smtClean="0"/>
              <a:t>accuracy</a:t>
            </a:r>
            <a:endParaRPr lang="en-GB" dirty="0" smtClean="0"/>
          </a:p>
        </p:txBody>
      </p:sp>
      <p:pic>
        <p:nvPicPr>
          <p:cNvPr id="16387"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16388" name="Rectangle 15"/>
          <p:cNvSpPr>
            <a:spLocks noGrp="1" noChangeArrowheads="1"/>
          </p:cNvSpPr>
          <p:nvPr>
            <p:ph type="body" idx="1"/>
          </p:nvPr>
        </p:nvSpPr>
        <p:spPr>
          <a:xfrm>
            <a:off x="2895600" y="1524000"/>
            <a:ext cx="6248400" cy="4724400"/>
          </a:xfrm>
        </p:spPr>
        <p:txBody>
          <a:bodyPr/>
          <a:lstStyle/>
          <a:p>
            <a:pPr marL="0" indent="423863">
              <a:buNone/>
            </a:pPr>
            <a:r>
              <a:rPr lang="pl-PL" sz="1800" b="1" dirty="0" smtClean="0">
                <a:solidFill>
                  <a:srgbClr val="FF0000"/>
                </a:solidFill>
              </a:rPr>
              <a:t>C</a:t>
            </a:r>
            <a:r>
              <a:rPr lang="en-US" sz="1800" b="1" dirty="0" smtClean="0">
                <a:solidFill>
                  <a:srgbClr val="FF0000"/>
                </a:solidFill>
              </a:rPr>
              <a:t>lass of accuracy</a:t>
            </a:r>
            <a:r>
              <a:rPr lang="en-US" sz="1800" dirty="0" smtClean="0">
                <a:solidFill>
                  <a:srgbClr val="FF0000"/>
                </a:solidFill>
              </a:rPr>
              <a:t> </a:t>
            </a:r>
            <a:r>
              <a:rPr lang="en-US" sz="1800" dirty="0" smtClean="0"/>
              <a:t>is a figure which represents the error tolerance of a measuring device</a:t>
            </a:r>
            <a:r>
              <a:rPr lang="pl-PL" sz="1800" dirty="0" smtClean="0"/>
              <a:t>.</a:t>
            </a:r>
          </a:p>
          <a:p>
            <a:pPr marL="0" indent="423863">
              <a:buNone/>
            </a:pPr>
            <a:r>
              <a:rPr lang="en-US" sz="1800" dirty="0" smtClean="0"/>
              <a:t>The professional measuring devices are labeled for the class of accuracy. This figure is the percentage of the inherent error of the measuring device with respect to full scale deflection. </a:t>
            </a:r>
            <a:endParaRPr lang="pl-PL" sz="1800" dirty="0" smtClean="0"/>
          </a:p>
          <a:p>
            <a:pPr marL="0" indent="423863">
              <a:buNone/>
            </a:pPr>
            <a:r>
              <a:rPr lang="en-US" sz="1800" dirty="0" smtClean="0"/>
              <a:t>For example, if the class of accuracy is 2 that means an error of </a:t>
            </a:r>
            <a:r>
              <a:rPr lang="pl-PL" sz="1800" dirty="0" smtClean="0"/>
              <a:t>0,</a:t>
            </a:r>
            <a:r>
              <a:rPr lang="en-US" sz="1800" dirty="0" smtClean="0"/>
              <a:t>2 volts in a full scale 10 volt reading.</a:t>
            </a:r>
            <a:endParaRPr lang="en-GB" sz="18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590800" y="381000"/>
            <a:ext cx="6096000" cy="1143000"/>
          </a:xfrm>
          <a:noFill/>
        </p:spPr>
        <p:txBody>
          <a:bodyPr anchor="ctr"/>
          <a:lstStyle/>
          <a:p>
            <a:r>
              <a:rPr lang="en-US" i="1" dirty="0" smtClean="0"/>
              <a:t>Inference in the theory </a:t>
            </a:r>
            <a:r>
              <a:rPr lang="pl-PL" i="1" dirty="0" smtClean="0"/>
              <a:t>of </a:t>
            </a:r>
            <a:r>
              <a:rPr lang="en-US" i="1" dirty="0" smtClean="0"/>
              <a:t>errors</a:t>
            </a:r>
            <a:endParaRPr lang="pl-PL" dirty="0" smtClean="0"/>
          </a:p>
        </p:txBody>
      </p:sp>
      <p:pic>
        <p:nvPicPr>
          <p:cNvPr id="17411"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8" name="Symbol zastępczy zawartości 7"/>
          <p:cNvSpPr>
            <a:spLocks noGrp="1"/>
          </p:cNvSpPr>
          <p:nvPr>
            <p:ph idx="1"/>
          </p:nvPr>
        </p:nvSpPr>
        <p:spPr/>
        <p:txBody>
          <a:bodyPr/>
          <a:lstStyle/>
          <a:p>
            <a:r>
              <a:rPr lang="en-US" sz="2400" b="1" dirty="0" smtClean="0">
                <a:solidFill>
                  <a:schemeClr val="bg2">
                    <a:lumMod val="60000"/>
                    <a:lumOff val="40000"/>
                  </a:schemeClr>
                </a:solidFill>
              </a:rPr>
              <a:t>Calibration</a:t>
            </a:r>
            <a:r>
              <a:rPr lang="en-US" sz="2400" dirty="0" smtClean="0"/>
              <a:t> is a comparison between measurements – one of known magnitude or correctness made or set with one device and another measurement made in as similar a way as possible with a second device.</a:t>
            </a:r>
          </a:p>
          <a:p>
            <a:r>
              <a:rPr lang="en-US" sz="2400" dirty="0" smtClean="0"/>
              <a:t>The device with the known or assigned correctness is called the </a:t>
            </a:r>
            <a:r>
              <a:rPr lang="pl-PL" sz="2400" dirty="0" smtClean="0"/>
              <a:t> </a:t>
            </a:r>
            <a:r>
              <a:rPr lang="pl-PL" sz="2400" i="1" dirty="0" smtClean="0"/>
              <a:t>standard</a:t>
            </a:r>
            <a:r>
              <a:rPr lang="en-US" sz="2400" dirty="0" smtClean="0"/>
              <a:t>. The second device is the </a:t>
            </a:r>
            <a:r>
              <a:rPr lang="pl-PL" sz="2400" dirty="0" smtClean="0"/>
              <a:t>unit under test.</a:t>
            </a:r>
          </a:p>
          <a:p>
            <a:endParaRPr lang="en-US" sz="1800" dirty="0" smtClean="0"/>
          </a:p>
          <a:p>
            <a:endParaRPr lang="pl-PL" dirty="0"/>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590800" y="381000"/>
            <a:ext cx="6096000" cy="1143000"/>
          </a:xfrm>
          <a:noFill/>
        </p:spPr>
        <p:txBody>
          <a:bodyPr anchor="ctr"/>
          <a:lstStyle/>
          <a:p>
            <a:r>
              <a:rPr lang="en-US" i="1" dirty="0" smtClean="0"/>
              <a:t>Inference in the theory </a:t>
            </a:r>
            <a:r>
              <a:rPr lang="pl-PL" i="1" dirty="0" smtClean="0"/>
              <a:t>of </a:t>
            </a:r>
            <a:r>
              <a:rPr lang="en-US" i="1" dirty="0" smtClean="0"/>
              <a:t>errors</a:t>
            </a:r>
            <a:endParaRPr lang="pl-PL" dirty="0" smtClean="0"/>
          </a:p>
        </p:txBody>
      </p:sp>
      <p:pic>
        <p:nvPicPr>
          <p:cNvPr id="17411"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8" name="Symbol zastępczy zawartości 7"/>
          <p:cNvSpPr>
            <a:spLocks noGrp="1"/>
          </p:cNvSpPr>
          <p:nvPr>
            <p:ph idx="1"/>
          </p:nvPr>
        </p:nvSpPr>
        <p:spPr>
          <a:xfrm>
            <a:off x="2903984" y="1700808"/>
            <a:ext cx="6240016" cy="4896544"/>
          </a:xfrm>
        </p:spPr>
        <p:txBody>
          <a:bodyPr/>
          <a:lstStyle/>
          <a:p>
            <a:pPr>
              <a:buNone/>
            </a:pPr>
            <a:r>
              <a:rPr lang="en-US" sz="2400" dirty="0" smtClean="0"/>
              <a:t>Calibration may be called for:</a:t>
            </a:r>
          </a:p>
          <a:p>
            <a:r>
              <a:rPr lang="en-US" sz="2400" dirty="0" smtClean="0"/>
              <a:t>a new instrument</a:t>
            </a:r>
          </a:p>
          <a:p>
            <a:r>
              <a:rPr lang="en-US" sz="2400" dirty="0" smtClean="0"/>
              <a:t>after an instrument has been repaired or modified</a:t>
            </a:r>
          </a:p>
          <a:p>
            <a:r>
              <a:rPr lang="en-US" sz="2400" dirty="0" smtClean="0"/>
              <a:t>when a specified time period has elapsed</a:t>
            </a:r>
          </a:p>
          <a:p>
            <a:r>
              <a:rPr lang="en-US" sz="2400" dirty="0" smtClean="0"/>
              <a:t>when a specified usage (operating hours) has elapsed</a:t>
            </a:r>
          </a:p>
          <a:p>
            <a:r>
              <a:rPr lang="en-US" sz="2400" dirty="0" smtClean="0"/>
              <a:t>before and/or after a critical measurement</a:t>
            </a:r>
          </a:p>
          <a:p>
            <a:r>
              <a:rPr lang="en-US" sz="2400" dirty="0" smtClean="0"/>
              <a:t>after an event, for example after an instrument has had a shock</a:t>
            </a:r>
          </a:p>
          <a:p>
            <a:endParaRPr lang="en-US" sz="1800" dirty="0" smtClean="0"/>
          </a:p>
          <a:p>
            <a:endParaRPr lang="pl-PL" dirty="0"/>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590800" y="381000"/>
            <a:ext cx="6096000" cy="1143000"/>
          </a:xfrm>
          <a:noFill/>
        </p:spPr>
        <p:txBody>
          <a:bodyPr anchor="ctr"/>
          <a:lstStyle/>
          <a:p>
            <a:r>
              <a:rPr lang="en-US" i="1" dirty="0" smtClean="0"/>
              <a:t>Inference in the theory </a:t>
            </a:r>
            <a:r>
              <a:rPr lang="pl-PL" i="1" dirty="0" smtClean="0"/>
              <a:t>of </a:t>
            </a:r>
            <a:r>
              <a:rPr lang="en-US" i="1" dirty="0" smtClean="0"/>
              <a:t>errors</a:t>
            </a:r>
            <a:endParaRPr lang="pl-PL" dirty="0" smtClean="0"/>
          </a:p>
        </p:txBody>
      </p:sp>
      <p:pic>
        <p:nvPicPr>
          <p:cNvPr id="17411"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8" name="Symbol zastępczy zawartości 7"/>
          <p:cNvSpPr>
            <a:spLocks noGrp="1"/>
          </p:cNvSpPr>
          <p:nvPr>
            <p:ph idx="1"/>
          </p:nvPr>
        </p:nvSpPr>
        <p:spPr>
          <a:xfrm>
            <a:off x="2903984" y="1700808"/>
            <a:ext cx="6240016" cy="4896544"/>
          </a:xfrm>
        </p:spPr>
        <p:txBody>
          <a:bodyPr/>
          <a:lstStyle/>
          <a:p>
            <a:pPr>
              <a:buNone/>
            </a:pPr>
            <a:r>
              <a:rPr lang="en-US" sz="2400" dirty="0" smtClean="0"/>
              <a:t>Legalization of equipment is: </a:t>
            </a:r>
          </a:p>
          <a:p>
            <a:r>
              <a:rPr lang="en-US" sz="2400" dirty="0" smtClean="0"/>
              <a:t>Set of activities including checking, declaration and verification statement of evidence that meets the requirements of a measuring instrument; </a:t>
            </a:r>
          </a:p>
          <a:p>
            <a:r>
              <a:rPr lang="en-US" sz="2400" dirty="0" smtClean="0"/>
              <a:t>The activities carried out by the state legal metrology services in order to determine and certify that the measuring instrument meets the requirements of validation rules, consist of the examination and tools marking. </a:t>
            </a:r>
          </a:p>
          <a:p>
            <a:endParaRPr lang="en-US" sz="1800" dirty="0" smtClean="0"/>
          </a:p>
          <a:p>
            <a:endParaRPr lang="pl-PL" dirty="0"/>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590800" y="381000"/>
            <a:ext cx="6096000" cy="1143000"/>
          </a:xfrm>
          <a:noFill/>
        </p:spPr>
        <p:txBody>
          <a:bodyPr anchor="ctr"/>
          <a:lstStyle/>
          <a:p>
            <a:r>
              <a:rPr lang="en-US" i="1" dirty="0" smtClean="0"/>
              <a:t>Inference in the theory </a:t>
            </a:r>
            <a:r>
              <a:rPr lang="pl-PL" i="1" dirty="0" smtClean="0"/>
              <a:t>of </a:t>
            </a:r>
            <a:r>
              <a:rPr lang="en-US" i="1" dirty="0" smtClean="0"/>
              <a:t>errors</a:t>
            </a:r>
            <a:endParaRPr lang="pl-PL" dirty="0" smtClean="0"/>
          </a:p>
        </p:txBody>
      </p:sp>
      <p:pic>
        <p:nvPicPr>
          <p:cNvPr id="17411"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22535" name="Rectangle 7"/>
          <p:cNvSpPr>
            <a:spLocks noGrp="1" noChangeArrowheads="1"/>
          </p:cNvSpPr>
          <p:nvPr>
            <p:ph type="body" idx="1"/>
          </p:nvPr>
        </p:nvSpPr>
        <p:spPr>
          <a:xfrm>
            <a:off x="3200400" y="1981200"/>
            <a:ext cx="5715000" cy="3581400"/>
          </a:xfrm>
        </p:spPr>
        <p:txBody>
          <a:bodyPr/>
          <a:lstStyle/>
          <a:p>
            <a:endParaRPr lang="en-US" sz="2000" dirty="0" smtClean="0"/>
          </a:p>
          <a:p>
            <a:r>
              <a:rPr lang="en-US" sz="2000" dirty="0" smtClean="0"/>
              <a:t>Adjustment </a:t>
            </a:r>
            <a:r>
              <a:rPr lang="pl-PL" sz="2000" dirty="0" smtClean="0"/>
              <a:t> </a:t>
            </a:r>
            <a:r>
              <a:rPr lang="pl-PL" sz="2000" dirty="0" err="1" smtClean="0"/>
              <a:t>consists</a:t>
            </a:r>
            <a:r>
              <a:rPr lang="pl-PL" sz="2000" dirty="0" smtClean="0"/>
              <a:t> </a:t>
            </a:r>
            <a:r>
              <a:rPr lang="pl-PL" sz="2000" dirty="0" err="1" smtClean="0"/>
              <a:t>in</a:t>
            </a:r>
            <a:r>
              <a:rPr lang="pl-PL" sz="2000" dirty="0" smtClean="0"/>
              <a:t> </a:t>
            </a:r>
            <a:r>
              <a:rPr lang="pl-PL" sz="2000" dirty="0" smtClean="0"/>
              <a:t>performing </a:t>
            </a:r>
            <a:r>
              <a:rPr lang="en-US" sz="2000" dirty="0" smtClean="0"/>
              <a:t> </a:t>
            </a:r>
            <a:r>
              <a:rPr lang="en-US" sz="2000" dirty="0" smtClean="0"/>
              <a:t>specific </a:t>
            </a:r>
            <a:r>
              <a:rPr lang="pl-PL" sz="2000" dirty="0" smtClean="0"/>
              <a:t> (</a:t>
            </a:r>
            <a:r>
              <a:rPr lang="pl-PL" sz="2000" dirty="0" err="1" smtClean="0"/>
              <a:t>contained</a:t>
            </a:r>
            <a:r>
              <a:rPr lang="pl-PL" sz="2000" dirty="0" smtClean="0"/>
              <a:t> </a:t>
            </a:r>
            <a:r>
              <a:rPr lang="pl-PL" sz="2000" dirty="0" err="1" smtClean="0"/>
              <a:t>in</a:t>
            </a:r>
            <a:r>
              <a:rPr lang="pl-PL" sz="2000" dirty="0" smtClean="0"/>
              <a:t> </a:t>
            </a:r>
            <a:r>
              <a:rPr lang="pl-PL" sz="2000" dirty="0" err="1" smtClean="0"/>
              <a:t>the</a:t>
            </a:r>
            <a:r>
              <a:rPr lang="pl-PL" sz="2000" dirty="0" smtClean="0"/>
              <a:t> </a:t>
            </a:r>
            <a:r>
              <a:rPr lang="pl-PL" sz="2000" dirty="0" err="1" smtClean="0"/>
              <a:t>manual</a:t>
            </a:r>
            <a:r>
              <a:rPr lang="pl-PL" sz="2000" dirty="0" smtClean="0"/>
              <a:t>) </a:t>
            </a:r>
            <a:r>
              <a:rPr lang="pl-PL" sz="2000" dirty="0" smtClean="0"/>
              <a:t> </a:t>
            </a:r>
            <a:r>
              <a:rPr lang="en-US" sz="2000" dirty="0" smtClean="0"/>
              <a:t>tasks </a:t>
            </a:r>
            <a:r>
              <a:rPr lang="en-US" sz="2000" dirty="0" smtClean="0"/>
              <a:t>of regulation (calibration) of the measurement system, using the standard as an essential auxiliary </a:t>
            </a:r>
            <a:r>
              <a:rPr lang="en-US" sz="2000" dirty="0" smtClean="0"/>
              <a:t>element</a:t>
            </a:r>
            <a:r>
              <a:rPr lang="pl-PL" sz="2000" dirty="0" smtClean="0"/>
              <a:t> and</a:t>
            </a:r>
            <a:r>
              <a:rPr lang="en-US" sz="2000" dirty="0" smtClean="0"/>
              <a:t> </a:t>
            </a:r>
            <a:r>
              <a:rPr lang="en-US" sz="2000" dirty="0" err="1" smtClean="0"/>
              <a:t>i</a:t>
            </a:r>
            <a:r>
              <a:rPr lang="pl-PL" sz="2000" dirty="0" err="1" smtClean="0"/>
              <a:t>lead</a:t>
            </a:r>
            <a:r>
              <a:rPr lang="en-US" sz="2000" dirty="0" err="1" smtClean="0"/>
              <a:t>ing</a:t>
            </a:r>
            <a:r>
              <a:rPr lang="en-US" sz="2000" dirty="0" smtClean="0"/>
              <a:t> </a:t>
            </a:r>
            <a:r>
              <a:rPr lang="en-US" sz="2000" dirty="0" smtClean="0"/>
              <a:t>error to the given value (usually zero</a:t>
            </a:r>
            <a:r>
              <a:rPr lang="en-US" sz="2000" dirty="0" smtClean="0"/>
              <a:t>).</a:t>
            </a:r>
            <a:endParaRPr lang="pl-PL" sz="2000" dirty="0" smtClean="0"/>
          </a:p>
          <a:p>
            <a:endParaRPr lang="pl-PL" sz="2000" dirty="0" smtClean="0"/>
          </a:p>
          <a:p>
            <a:r>
              <a:rPr lang="en-US" sz="2000" dirty="0" smtClean="0"/>
              <a:t>Of </a:t>
            </a:r>
            <a:r>
              <a:rPr lang="en-US" sz="2000" dirty="0" smtClean="0"/>
              <a:t>course, when such instrument can not be adjusted </a:t>
            </a:r>
            <a:r>
              <a:rPr lang="pl-PL" sz="2000" dirty="0" smtClean="0"/>
              <a:t> </a:t>
            </a:r>
            <a:r>
              <a:rPr lang="pl-PL" sz="2000" dirty="0" err="1" smtClean="0"/>
              <a:t>due</a:t>
            </a:r>
            <a:r>
              <a:rPr lang="pl-PL" sz="2000" dirty="0" smtClean="0"/>
              <a:t> to </a:t>
            </a:r>
            <a:r>
              <a:rPr lang="pl-PL" sz="2000" dirty="0" err="1" smtClean="0"/>
              <a:t>the</a:t>
            </a:r>
            <a:r>
              <a:rPr lang="pl-PL" sz="2000" dirty="0" smtClean="0"/>
              <a:t> construction, </a:t>
            </a:r>
            <a:r>
              <a:rPr lang="en-US" sz="2000" dirty="0" smtClean="0"/>
              <a:t>calibration </a:t>
            </a:r>
            <a:r>
              <a:rPr lang="en-US" sz="2000" dirty="0" smtClean="0"/>
              <a:t>can be performed instead of the usual adjustment.</a:t>
            </a:r>
            <a:endParaRPr lang="en-GB" sz="2000" dirty="0" smtClean="0"/>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2771800" y="2132856"/>
            <a:ext cx="5823149" cy="1656184"/>
          </a:xfrm>
        </p:spPr>
        <p:txBody>
          <a:bodyPr/>
          <a:lstStyle/>
          <a:p>
            <a:r>
              <a:rPr lang="en-US" dirty="0" smtClean="0"/>
              <a:t>Thank you for your attention</a:t>
            </a:r>
            <a:r>
              <a:rPr lang="pl-PL" dirty="0" smtClean="0"/>
              <a:t> !</a:t>
            </a:r>
            <a:endParaRPr lang="en-GB" dirty="0" smtClean="0"/>
          </a:p>
        </p:txBody>
      </p:sp>
      <p:pic>
        <p:nvPicPr>
          <p:cNvPr id="18435" name="Picture 4"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18436" name="Text Box 5"/>
          <p:cNvSpPr txBox="1">
            <a:spLocks noChangeArrowheads="1"/>
          </p:cNvSpPr>
          <p:nvPr/>
        </p:nvSpPr>
        <p:spPr bwMode="auto">
          <a:xfrm>
            <a:off x="3429000" y="2133600"/>
            <a:ext cx="5410200" cy="822325"/>
          </a:xfrm>
          <a:prstGeom prst="rect">
            <a:avLst/>
          </a:prstGeom>
          <a:noFill/>
          <a:ln w="9525">
            <a:noFill/>
            <a:miter lim="800000"/>
            <a:headEnd/>
            <a:tailEnd/>
          </a:ln>
        </p:spPr>
        <p:txBody>
          <a:bodyPr>
            <a:spAutoFit/>
          </a:bodyPr>
          <a:lstStyle/>
          <a:p>
            <a:endParaRPr kumimoji="0" lang="en-GB" sz="2400"/>
          </a:p>
          <a:p>
            <a:endParaRPr kumimoji="0" lang="en-GB"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5000" y="228600"/>
            <a:ext cx="6934200" cy="1143000"/>
          </a:xfrm>
          <a:noFill/>
        </p:spPr>
        <p:txBody>
          <a:bodyPr anchor="ctr"/>
          <a:lstStyle/>
          <a:p>
            <a:r>
              <a:rPr lang="pl-PL" dirty="0" err="1" smtClean="0"/>
              <a:t>Introduction</a:t>
            </a:r>
            <a:endParaRPr lang="pl-PL" dirty="0" smtClean="0"/>
          </a:p>
        </p:txBody>
      </p:sp>
      <p:pic>
        <p:nvPicPr>
          <p:cNvPr id="9219" name="Picture 6"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9220" name="Text Box 27"/>
          <p:cNvSpPr txBox="1">
            <a:spLocks noChangeArrowheads="1"/>
          </p:cNvSpPr>
          <p:nvPr/>
        </p:nvSpPr>
        <p:spPr bwMode="auto">
          <a:xfrm>
            <a:off x="2928938" y="1857375"/>
            <a:ext cx="5959475" cy="3785652"/>
          </a:xfrm>
          <a:prstGeom prst="rect">
            <a:avLst/>
          </a:prstGeom>
          <a:noFill/>
          <a:ln w="9525">
            <a:noFill/>
            <a:miter lim="800000"/>
            <a:headEnd/>
            <a:tailEnd/>
          </a:ln>
        </p:spPr>
        <p:txBody>
          <a:bodyPr>
            <a:spAutoFit/>
          </a:bodyPr>
          <a:lstStyle/>
          <a:p>
            <a:r>
              <a:rPr lang="en-US" sz="2400" dirty="0" smtClean="0"/>
              <a:t>The magnitude of the error is due </a:t>
            </a:r>
            <a:r>
              <a:rPr lang="en-US" sz="2400" dirty="0" smtClean="0"/>
              <a:t>to </a:t>
            </a:r>
            <a:r>
              <a:rPr lang="en-US" sz="2400" dirty="0" smtClean="0"/>
              <a:t>the precision of the measuring device, the proper calibration of the device, and the competent application of the device. This is different from a gross mistake or "blunder". </a:t>
            </a:r>
            <a:endParaRPr lang="pl-PL" sz="2400" dirty="0" smtClean="0"/>
          </a:p>
          <a:p>
            <a:r>
              <a:rPr lang="en-US" sz="2400" dirty="0" smtClean="0"/>
              <a:t>A blunder is due to an improper application of the measuring device, such as a misreading of the measurement. Careful and deliberate laboratory practices should eliminate most blunders. </a:t>
            </a:r>
            <a:endParaRPr lang="pl-PL" sz="2400" dirty="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5000" y="228600"/>
            <a:ext cx="6934200" cy="1143000"/>
          </a:xfrm>
          <a:noFill/>
        </p:spPr>
        <p:txBody>
          <a:bodyPr anchor="ctr"/>
          <a:lstStyle/>
          <a:p>
            <a:r>
              <a:rPr lang="pl-PL" dirty="0" err="1" smtClean="0"/>
              <a:t>Introduction</a:t>
            </a:r>
            <a:endParaRPr lang="pl-PL" dirty="0" smtClean="0"/>
          </a:p>
        </p:txBody>
      </p:sp>
      <p:pic>
        <p:nvPicPr>
          <p:cNvPr id="9219" name="Picture 6"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9220" name="Text Box 27"/>
          <p:cNvSpPr txBox="1">
            <a:spLocks noChangeArrowheads="1"/>
          </p:cNvSpPr>
          <p:nvPr/>
        </p:nvSpPr>
        <p:spPr bwMode="auto">
          <a:xfrm>
            <a:off x="2928938" y="1857375"/>
            <a:ext cx="5959475" cy="1938992"/>
          </a:xfrm>
          <a:prstGeom prst="rect">
            <a:avLst/>
          </a:prstGeom>
          <a:noFill/>
          <a:ln w="9525">
            <a:noFill/>
            <a:miter lim="800000"/>
            <a:headEnd/>
            <a:tailEnd/>
          </a:ln>
        </p:spPr>
        <p:txBody>
          <a:bodyPr>
            <a:spAutoFit/>
          </a:bodyPr>
          <a:lstStyle/>
          <a:p>
            <a:r>
              <a:rPr lang="en-US" sz="2400" dirty="0" smtClean="0">
                <a:solidFill>
                  <a:srgbClr val="FF0000"/>
                </a:solidFill>
              </a:rPr>
              <a:t>The precision of an experiment is a measure of the reliability of the experiment, or how reproducible the experiment is</a:t>
            </a:r>
            <a:r>
              <a:rPr lang="en-US" sz="2400" dirty="0" smtClean="0">
                <a:solidFill>
                  <a:srgbClr val="FF0000"/>
                </a:solidFill>
              </a:rPr>
              <a:t>.</a:t>
            </a:r>
            <a:endParaRPr lang="pl-PL" sz="2400" dirty="0" smtClean="0">
              <a:solidFill>
                <a:srgbClr val="FF0000"/>
              </a:solidFill>
            </a:endParaRPr>
          </a:p>
          <a:p>
            <a:endParaRPr lang="pl-PL" sz="2400" dirty="0" smtClean="0"/>
          </a:p>
          <a:p>
            <a:endParaRPr lang="pl-PL" sz="2400" dirty="0"/>
          </a:p>
        </p:txBody>
      </p:sp>
      <p:pic>
        <p:nvPicPr>
          <p:cNvPr id="53250" name="Picture 2" descr="http://www.lepla.eu/en/modules/Activities/p04/images/wpe1.gif"/>
          <p:cNvPicPr>
            <a:picLocks noChangeAspect="1" noChangeArrowheads="1"/>
          </p:cNvPicPr>
          <p:nvPr/>
        </p:nvPicPr>
        <p:blipFill>
          <a:blip r:embed="rId3" cstate="print"/>
          <a:srcRect/>
          <a:stretch>
            <a:fillRect/>
          </a:stretch>
        </p:blipFill>
        <p:spPr bwMode="auto">
          <a:xfrm>
            <a:off x="4860032" y="3140968"/>
            <a:ext cx="1614289" cy="1614289"/>
          </a:xfrm>
          <a:prstGeom prst="rect">
            <a:avLst/>
          </a:prstGeom>
          <a:noFill/>
        </p:spPr>
      </p:pic>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5000" y="228600"/>
            <a:ext cx="6934200" cy="1143000"/>
          </a:xfrm>
          <a:noFill/>
        </p:spPr>
        <p:txBody>
          <a:bodyPr anchor="ctr"/>
          <a:lstStyle/>
          <a:p>
            <a:r>
              <a:rPr lang="pl-PL" dirty="0" err="1" smtClean="0"/>
              <a:t>Introduction</a:t>
            </a:r>
            <a:endParaRPr lang="pl-PL" dirty="0" smtClean="0"/>
          </a:p>
        </p:txBody>
      </p:sp>
      <p:pic>
        <p:nvPicPr>
          <p:cNvPr id="9219" name="Picture 6"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9220" name="Text Box 27"/>
          <p:cNvSpPr txBox="1">
            <a:spLocks noChangeArrowheads="1"/>
          </p:cNvSpPr>
          <p:nvPr/>
        </p:nvSpPr>
        <p:spPr bwMode="auto">
          <a:xfrm>
            <a:off x="2928938" y="1857375"/>
            <a:ext cx="5959475" cy="1569660"/>
          </a:xfrm>
          <a:prstGeom prst="rect">
            <a:avLst/>
          </a:prstGeom>
          <a:noFill/>
          <a:ln w="9525">
            <a:noFill/>
            <a:miter lim="800000"/>
            <a:headEnd/>
            <a:tailEnd/>
          </a:ln>
        </p:spPr>
        <p:txBody>
          <a:bodyPr>
            <a:spAutoFit/>
          </a:bodyPr>
          <a:lstStyle/>
          <a:p>
            <a:r>
              <a:rPr lang="en-US" sz="2400" dirty="0" smtClean="0">
                <a:solidFill>
                  <a:srgbClr val="FF0000"/>
                </a:solidFill>
              </a:rPr>
              <a:t>The accuracy of an experiment is a measure of how closely the experimental results agree with a true or accepted value. </a:t>
            </a:r>
            <a:endParaRPr lang="pl-PL" sz="2400" dirty="0" smtClean="0">
              <a:solidFill>
                <a:srgbClr val="FF0000"/>
              </a:solidFill>
            </a:endParaRPr>
          </a:p>
          <a:p>
            <a:endParaRPr lang="pl-PL" sz="2400" dirty="0"/>
          </a:p>
        </p:txBody>
      </p:sp>
      <p:pic>
        <p:nvPicPr>
          <p:cNvPr id="57346" name="Picture 2" descr="http://www.lepla.eu/en/modules/Activities/p04/images/wpe3.gif"/>
          <p:cNvPicPr>
            <a:picLocks noChangeAspect="1" noChangeArrowheads="1"/>
          </p:cNvPicPr>
          <p:nvPr/>
        </p:nvPicPr>
        <p:blipFill>
          <a:blip r:embed="rId3" cstate="print"/>
          <a:srcRect/>
          <a:stretch>
            <a:fillRect/>
          </a:stretch>
        </p:blipFill>
        <p:spPr bwMode="auto">
          <a:xfrm>
            <a:off x="4716016" y="3356992"/>
            <a:ext cx="1440160" cy="1440160"/>
          </a:xfrm>
          <a:prstGeom prst="rect">
            <a:avLst/>
          </a:prstGeom>
          <a:noFill/>
        </p:spPr>
      </p:pic>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5000" y="228600"/>
            <a:ext cx="6934200" cy="1143000"/>
          </a:xfrm>
          <a:noFill/>
        </p:spPr>
        <p:txBody>
          <a:bodyPr anchor="ctr"/>
          <a:lstStyle/>
          <a:p>
            <a:r>
              <a:rPr lang="pl-PL" dirty="0" err="1" smtClean="0"/>
              <a:t>Introduction</a:t>
            </a:r>
            <a:endParaRPr lang="pl-PL" dirty="0" smtClean="0"/>
          </a:p>
        </p:txBody>
      </p:sp>
      <p:pic>
        <p:nvPicPr>
          <p:cNvPr id="9219" name="Picture 6"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9220" name="Text Box 27"/>
          <p:cNvSpPr txBox="1">
            <a:spLocks noChangeArrowheads="1"/>
          </p:cNvSpPr>
          <p:nvPr/>
        </p:nvSpPr>
        <p:spPr bwMode="auto">
          <a:xfrm>
            <a:off x="2928938" y="1857375"/>
            <a:ext cx="5959475" cy="830997"/>
          </a:xfrm>
          <a:prstGeom prst="rect">
            <a:avLst/>
          </a:prstGeom>
          <a:noFill/>
          <a:ln w="9525">
            <a:noFill/>
            <a:miter lim="800000"/>
            <a:headEnd/>
            <a:tailEnd/>
          </a:ln>
        </p:spPr>
        <p:txBody>
          <a:bodyPr>
            <a:spAutoFit/>
          </a:bodyPr>
          <a:lstStyle/>
          <a:p>
            <a:r>
              <a:rPr lang="en-US" sz="2400" dirty="0" smtClean="0"/>
              <a:t>As scientists, we desire our results to be both </a:t>
            </a:r>
            <a:r>
              <a:rPr lang="en-US" sz="2400" b="1" dirty="0" smtClean="0"/>
              <a:t>precise and accurate</a:t>
            </a:r>
            <a:r>
              <a:rPr lang="en-US" sz="2400" dirty="0" smtClean="0"/>
              <a:t>.</a:t>
            </a:r>
            <a:endParaRPr lang="pl-PL" sz="2400" dirty="0"/>
          </a:p>
        </p:txBody>
      </p:sp>
      <p:pic>
        <p:nvPicPr>
          <p:cNvPr id="58370" name="Picture 2" descr="http://www.lepla.eu/en/modules/Activities/p04/images/wpe4.gif"/>
          <p:cNvPicPr>
            <a:picLocks noChangeAspect="1" noChangeArrowheads="1"/>
          </p:cNvPicPr>
          <p:nvPr/>
        </p:nvPicPr>
        <p:blipFill>
          <a:blip r:embed="rId3" cstate="print"/>
          <a:srcRect/>
          <a:stretch>
            <a:fillRect/>
          </a:stretch>
        </p:blipFill>
        <p:spPr bwMode="auto">
          <a:xfrm>
            <a:off x="4644008" y="3212976"/>
            <a:ext cx="1512168" cy="1512168"/>
          </a:xfrm>
          <a:prstGeom prst="rect">
            <a:avLst/>
          </a:prstGeom>
          <a:noFill/>
        </p:spPr>
      </p:pic>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5000" y="228600"/>
            <a:ext cx="6934200" cy="1143000"/>
          </a:xfrm>
          <a:noFill/>
        </p:spPr>
        <p:txBody>
          <a:bodyPr anchor="ctr"/>
          <a:lstStyle/>
          <a:p>
            <a:r>
              <a:rPr lang="pl-PL" dirty="0" err="1" smtClean="0"/>
              <a:t>Introduction</a:t>
            </a:r>
            <a:endParaRPr lang="pl-PL" dirty="0" smtClean="0"/>
          </a:p>
        </p:txBody>
      </p:sp>
      <p:pic>
        <p:nvPicPr>
          <p:cNvPr id="9219" name="Picture 6"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9220" name="Text Box 27"/>
          <p:cNvSpPr txBox="1">
            <a:spLocks noChangeArrowheads="1"/>
          </p:cNvSpPr>
          <p:nvPr/>
        </p:nvSpPr>
        <p:spPr bwMode="auto">
          <a:xfrm>
            <a:off x="1907704" y="1857375"/>
            <a:ext cx="6980709" cy="2677656"/>
          </a:xfrm>
          <a:prstGeom prst="rect">
            <a:avLst/>
          </a:prstGeom>
          <a:noFill/>
          <a:ln w="9525">
            <a:noFill/>
            <a:miter lim="800000"/>
            <a:headEnd/>
            <a:tailEnd/>
          </a:ln>
        </p:spPr>
        <p:txBody>
          <a:bodyPr wrap="square">
            <a:spAutoFit/>
          </a:bodyPr>
          <a:lstStyle/>
          <a:p>
            <a:r>
              <a:rPr lang="pl-PL" sz="2400" dirty="0" err="1"/>
              <a:t>What</a:t>
            </a:r>
            <a:r>
              <a:rPr lang="pl-PL" sz="2400" dirty="0"/>
              <a:t> </a:t>
            </a:r>
            <a:r>
              <a:rPr lang="pl-PL" sz="2400" dirty="0" err="1"/>
              <a:t>is</a:t>
            </a:r>
            <a:r>
              <a:rPr lang="pl-PL" sz="2400" dirty="0"/>
              <a:t> </a:t>
            </a:r>
            <a:r>
              <a:rPr lang="pl-PL" sz="2400" dirty="0" err="1"/>
              <a:t>error</a:t>
            </a:r>
            <a:r>
              <a:rPr lang="pl-PL" sz="2400" dirty="0"/>
              <a:t> </a:t>
            </a:r>
            <a:r>
              <a:rPr lang="pl-PL" sz="2400" dirty="0" err="1"/>
              <a:t>theory</a:t>
            </a:r>
            <a:r>
              <a:rPr lang="pl-PL" sz="2400" dirty="0" smtClean="0"/>
              <a:t>?</a:t>
            </a:r>
          </a:p>
          <a:p>
            <a:endParaRPr lang="pl-PL" sz="2400" dirty="0"/>
          </a:p>
          <a:p>
            <a:r>
              <a:rPr lang="en-US" sz="2400" dirty="0"/>
              <a:t>It is a theory of measurements.</a:t>
            </a:r>
          </a:p>
          <a:p>
            <a:pPr marL="355600" indent="-355600">
              <a:buFont typeface="Arial" pitchFamily="34" charset="0"/>
              <a:buChar char="•"/>
            </a:pPr>
            <a:r>
              <a:rPr lang="pl-PL" sz="2400" dirty="0" smtClean="0"/>
              <a:t> </a:t>
            </a:r>
            <a:r>
              <a:rPr lang="en-US" sz="2400" dirty="0" smtClean="0"/>
              <a:t>There </a:t>
            </a:r>
            <a:r>
              <a:rPr lang="en-US" sz="2400" dirty="0"/>
              <a:t>are errors associated to instruments.</a:t>
            </a:r>
          </a:p>
          <a:p>
            <a:pPr indent="355600">
              <a:buFont typeface="Arial" pitchFamily="34" charset="0"/>
              <a:buChar char="•"/>
            </a:pPr>
            <a:r>
              <a:rPr lang="pl-PL" sz="2400" dirty="0" smtClean="0"/>
              <a:t> </a:t>
            </a:r>
            <a:r>
              <a:rPr lang="en-US" sz="2400" dirty="0" smtClean="0"/>
              <a:t>There </a:t>
            </a:r>
            <a:r>
              <a:rPr lang="en-US" sz="2400" dirty="0"/>
              <a:t>are errors associated with human beings.</a:t>
            </a:r>
          </a:p>
          <a:p>
            <a:pPr marL="355600" indent="-355600">
              <a:buFont typeface="Arial" pitchFamily="34" charset="0"/>
              <a:buChar char="•"/>
            </a:pPr>
            <a:r>
              <a:rPr lang="pl-PL" sz="2400" dirty="0" smtClean="0"/>
              <a:t> </a:t>
            </a:r>
            <a:r>
              <a:rPr lang="en-US" sz="2400" dirty="0" smtClean="0"/>
              <a:t>There </a:t>
            </a:r>
            <a:r>
              <a:rPr lang="en-US" sz="2400" dirty="0"/>
              <a:t>are errors associated to </a:t>
            </a:r>
            <a:r>
              <a:rPr lang="en-US" sz="2400" dirty="0" smtClean="0"/>
              <a:t>our</a:t>
            </a:r>
            <a:r>
              <a:rPr lang="pl-PL" sz="2400" dirty="0" smtClean="0"/>
              <a:t> </a:t>
            </a:r>
            <a:r>
              <a:rPr lang="pl-PL" sz="2400" dirty="0" err="1" smtClean="0"/>
              <a:t>mathematical</a:t>
            </a:r>
            <a:r>
              <a:rPr lang="pl-PL" sz="2400" dirty="0" smtClean="0"/>
              <a:t> </a:t>
            </a:r>
            <a:r>
              <a:rPr lang="pl-PL" sz="2400" dirty="0" err="1" smtClean="0"/>
              <a:t>limitations</a:t>
            </a:r>
            <a:r>
              <a:rPr lang="pl-PL" sz="2400" dirty="0"/>
              <a:t>.</a:t>
            </a: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5000" y="228600"/>
            <a:ext cx="6934200" cy="1143000"/>
          </a:xfrm>
          <a:noFill/>
        </p:spPr>
        <p:txBody>
          <a:bodyPr anchor="ctr"/>
          <a:lstStyle/>
          <a:p>
            <a:r>
              <a:rPr lang="pl-PL" dirty="0" err="1" smtClean="0"/>
              <a:t>Introduction</a:t>
            </a:r>
            <a:endParaRPr lang="pl-PL" dirty="0" smtClean="0"/>
          </a:p>
        </p:txBody>
      </p:sp>
      <p:pic>
        <p:nvPicPr>
          <p:cNvPr id="9219" name="Picture 6" descr="C:\Documents and Settings\Tomasz Wojtatowicz\Moje dokumenty\Dydaktyka\Madd-logo.gif"/>
          <p:cNvPicPr>
            <a:picLocks noChangeAspect="1" noChangeArrowheads="1"/>
          </p:cNvPicPr>
          <p:nvPr/>
        </p:nvPicPr>
        <p:blipFill>
          <a:blip r:embed="rId2" cstate="print"/>
          <a:srcRect/>
          <a:stretch>
            <a:fillRect/>
          </a:stretch>
        </p:blipFill>
        <p:spPr bwMode="auto">
          <a:xfrm>
            <a:off x="533400" y="5257800"/>
            <a:ext cx="1323975" cy="666750"/>
          </a:xfrm>
          <a:prstGeom prst="rect">
            <a:avLst/>
          </a:prstGeom>
          <a:noFill/>
          <a:ln w="9525">
            <a:noFill/>
            <a:miter lim="800000"/>
            <a:headEnd/>
            <a:tailEnd/>
          </a:ln>
        </p:spPr>
      </p:pic>
      <p:sp>
        <p:nvSpPr>
          <p:cNvPr id="9220" name="Text Box 27"/>
          <p:cNvSpPr txBox="1">
            <a:spLocks noChangeArrowheads="1"/>
          </p:cNvSpPr>
          <p:nvPr/>
        </p:nvSpPr>
        <p:spPr bwMode="auto">
          <a:xfrm>
            <a:off x="1907704" y="1857375"/>
            <a:ext cx="6980709" cy="2308324"/>
          </a:xfrm>
          <a:prstGeom prst="rect">
            <a:avLst/>
          </a:prstGeom>
          <a:noFill/>
          <a:ln w="9525">
            <a:noFill/>
            <a:miter lim="800000"/>
            <a:headEnd/>
            <a:tailEnd/>
          </a:ln>
        </p:spPr>
        <p:txBody>
          <a:bodyPr wrap="square">
            <a:spAutoFit/>
          </a:bodyPr>
          <a:lstStyle/>
          <a:p>
            <a:r>
              <a:rPr lang="en-US" sz="2400" dirty="0"/>
              <a:t>The error is important to:</a:t>
            </a:r>
          </a:p>
          <a:p>
            <a:pPr lvl="1" indent="-279400">
              <a:buFont typeface="Arial" pitchFamily="34" charset="0"/>
              <a:buChar char="•"/>
            </a:pPr>
            <a:r>
              <a:rPr lang="pl-PL" sz="2400" dirty="0" smtClean="0"/>
              <a:t> </a:t>
            </a:r>
            <a:r>
              <a:rPr lang="en-US" sz="2400" dirty="0" smtClean="0"/>
              <a:t>The </a:t>
            </a:r>
            <a:r>
              <a:rPr lang="en-US" sz="2400" dirty="0"/>
              <a:t>precision of the obtained results.</a:t>
            </a:r>
          </a:p>
          <a:p>
            <a:pPr lvl="1" indent="-279400">
              <a:buFont typeface="Arial" pitchFamily="34" charset="0"/>
              <a:buChar char="•"/>
            </a:pPr>
            <a:r>
              <a:rPr lang="pl-PL" sz="2400" dirty="0" smtClean="0"/>
              <a:t> </a:t>
            </a:r>
            <a:r>
              <a:rPr lang="en-US" sz="2400" dirty="0" smtClean="0"/>
              <a:t>The </a:t>
            </a:r>
            <a:r>
              <a:rPr lang="en-US" sz="2400" dirty="0"/>
              <a:t>number of numbers that we should take </a:t>
            </a:r>
            <a:r>
              <a:rPr lang="en-US" sz="2400" dirty="0" smtClean="0"/>
              <a:t>into</a:t>
            </a:r>
            <a:r>
              <a:rPr lang="pl-PL" sz="2400" dirty="0" smtClean="0"/>
              <a:t> </a:t>
            </a:r>
            <a:r>
              <a:rPr lang="pl-PL" sz="2400" dirty="0" err="1" smtClean="0"/>
              <a:t>account</a:t>
            </a:r>
            <a:endParaRPr lang="pl-PL" sz="2400" dirty="0"/>
          </a:p>
          <a:p>
            <a:pPr lvl="1" indent="-279400">
              <a:buFont typeface="Arial" pitchFamily="34" charset="0"/>
              <a:buChar char="•"/>
            </a:pPr>
            <a:r>
              <a:rPr lang="pl-PL" sz="2400" dirty="0" smtClean="0"/>
              <a:t> </a:t>
            </a:r>
            <a:r>
              <a:rPr lang="en-US" sz="2400" dirty="0" smtClean="0"/>
              <a:t>To </a:t>
            </a:r>
            <a:r>
              <a:rPr lang="en-US" sz="2400" dirty="0"/>
              <a:t>decide which could be the best </a:t>
            </a:r>
            <a:r>
              <a:rPr lang="en-US" sz="2400" dirty="0" smtClean="0"/>
              <a:t>measurement</a:t>
            </a:r>
            <a:r>
              <a:rPr lang="pl-PL" sz="2400" dirty="0" smtClean="0"/>
              <a:t> </a:t>
            </a:r>
            <a:r>
              <a:rPr lang="pl-PL" sz="2400" dirty="0" err="1" smtClean="0"/>
              <a:t>strategy</a:t>
            </a:r>
            <a:endParaRPr lang="pl-PL" sz="2400" dirty="0"/>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Motyw pakietu Office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fontScheme name="Motyw pakietu Office">
      <a:majorFont>
        <a:latin typeface="Arial Narrow"/>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1800" b="0" i="0" u="none" strike="noStrike" cap="none" normalizeH="0" baseline="0" smtClean="0">
            <a:ln>
              <a:noFill/>
            </a:ln>
            <a:solidFill>
              <a:schemeClr val="tx1"/>
            </a:solidFill>
            <a:effectLst/>
            <a:latin typeface="Times New Roman" charset="0"/>
          </a:defRPr>
        </a:defPPr>
      </a:lstStyle>
    </a:lnDef>
  </a:objectDefaults>
  <a:extraClrSchemeLst>
    <a:extraClrScheme>
      <a:clrScheme name="Motyw pakietu Office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Motyw pakietu Office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Motyw pakietu Office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1560</TotalTime>
  <Words>1697</Words>
  <Application>Microsoft Office PowerPoint</Application>
  <PresentationFormat>Rzutnik</PresentationFormat>
  <Paragraphs>157</Paragraphs>
  <Slides>39</Slides>
  <Notes>0</Notes>
  <HiddenSlides>0</HiddenSlides>
  <MMClips>0</MMClips>
  <ScaleCrop>false</ScaleCrop>
  <HeadingPairs>
    <vt:vector size="6" baseType="variant">
      <vt:variant>
        <vt:lpstr>Motyw</vt:lpstr>
      </vt:variant>
      <vt:variant>
        <vt:i4>1</vt:i4>
      </vt:variant>
      <vt:variant>
        <vt:lpstr>Osadzone serwery OLE</vt:lpstr>
      </vt:variant>
      <vt:variant>
        <vt:i4>3</vt:i4>
      </vt:variant>
      <vt:variant>
        <vt:lpstr>Tytuły slajdów</vt:lpstr>
      </vt:variant>
      <vt:variant>
        <vt:i4>39</vt:i4>
      </vt:variant>
    </vt:vector>
  </HeadingPairs>
  <TitlesOfParts>
    <vt:vector size="43" baseType="lpstr">
      <vt:lpstr>Motyw pakietu Office</vt:lpstr>
      <vt:lpstr>Microsoft Drawing 1.01</vt:lpstr>
      <vt:lpstr>Równanie</vt:lpstr>
      <vt:lpstr>CorelDRAW</vt:lpstr>
      <vt:lpstr>Fundamentals of Data Analysis   Lecture 2  Theory of error</vt:lpstr>
      <vt:lpstr>Program for today</vt:lpstr>
      <vt:lpstr>Introduction</vt:lpstr>
      <vt:lpstr>Introduction</vt:lpstr>
      <vt:lpstr>Introduction</vt:lpstr>
      <vt:lpstr>Introduction</vt:lpstr>
      <vt:lpstr>Introduction</vt:lpstr>
      <vt:lpstr>Introduction</vt:lpstr>
      <vt:lpstr>Introduction</vt:lpstr>
      <vt:lpstr>Sources of error</vt:lpstr>
      <vt:lpstr>Definition of an error</vt:lpstr>
      <vt:lpstr>Definition of an error</vt:lpstr>
      <vt:lpstr>Definition of an error</vt:lpstr>
      <vt:lpstr>Types of error</vt:lpstr>
      <vt:lpstr>Types of error</vt:lpstr>
      <vt:lpstr>Types of error</vt:lpstr>
      <vt:lpstr>Types of error</vt:lpstr>
      <vt:lpstr>Types of error</vt:lpstr>
      <vt:lpstr>Types of error</vt:lpstr>
      <vt:lpstr>Types of error measure</vt:lpstr>
      <vt:lpstr>Propagation of errors</vt:lpstr>
      <vt:lpstr>Propagation of errors</vt:lpstr>
      <vt:lpstr>Propagation of errors</vt:lpstr>
      <vt:lpstr>Propagation of errors</vt:lpstr>
      <vt:lpstr>Propagation of errors</vt:lpstr>
      <vt:lpstr>Propagation of errors</vt:lpstr>
      <vt:lpstr>Propagation of errors</vt:lpstr>
      <vt:lpstr>Propagation of errors</vt:lpstr>
      <vt:lpstr>Propagation of errors</vt:lpstr>
      <vt:lpstr>Metrological characteristic</vt:lpstr>
      <vt:lpstr>Metrological characteristic</vt:lpstr>
      <vt:lpstr>Metrological characteristics</vt:lpstr>
      <vt:lpstr>Metrological characteristic</vt:lpstr>
      <vt:lpstr>Class of accuracy</vt:lpstr>
      <vt:lpstr>Inference in the theory of errors</vt:lpstr>
      <vt:lpstr>Inference in the theory of errors</vt:lpstr>
      <vt:lpstr>Inference in the theory of errors</vt:lpstr>
      <vt:lpstr>Inference in the theory of errors</vt:lpstr>
      <vt:lpstr>Thank you for your attention !</vt:lpstr>
    </vt:vector>
  </TitlesOfParts>
  <Company>Instytut Fizyki PŁ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Analizy Danych Doświadczalnych   Wykład 6  "Teoria błędów"</dc:title>
  <dc:creator>Tomasz W. Wojtatowicz</dc:creator>
  <cp:lastModifiedBy>Tomasz W. Wojtatowicz</cp:lastModifiedBy>
  <cp:revision>104</cp:revision>
  <dcterms:created xsi:type="dcterms:W3CDTF">2004-02-19T16:17:01Z</dcterms:created>
  <dcterms:modified xsi:type="dcterms:W3CDTF">2013-10-10T04:27:51Z</dcterms:modified>
</cp:coreProperties>
</file>