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78" r:id="rId5"/>
    <p:sldId id="292" r:id="rId6"/>
    <p:sldId id="270" r:id="rId7"/>
    <p:sldId id="282" r:id="rId8"/>
    <p:sldId id="293" r:id="rId9"/>
    <p:sldId id="281" r:id="rId10"/>
    <p:sldId id="272" r:id="rId11"/>
    <p:sldId id="279" r:id="rId12"/>
    <p:sldId id="283" r:id="rId13"/>
    <p:sldId id="284" r:id="rId14"/>
    <p:sldId id="285" r:id="rId15"/>
    <p:sldId id="273" r:id="rId16"/>
    <p:sldId id="280" r:id="rId17"/>
    <p:sldId id="286" r:id="rId18"/>
    <p:sldId id="287" r:id="rId19"/>
    <p:sldId id="274" r:id="rId20"/>
    <p:sldId id="288" r:id="rId21"/>
    <p:sldId id="290" r:id="rId22"/>
    <p:sldId id="289" r:id="rId23"/>
    <p:sldId id="291" r:id="rId24"/>
    <p:sldId id="275" r:id="rId25"/>
    <p:sldId id="277" r:id="rId26"/>
    <p:sldId id="265" r:id="rId27"/>
  </p:sldIdLst>
  <p:sldSz cx="9144000" cy="6858000" type="overhead"/>
  <p:notesSz cx="6858000" cy="9144000"/>
  <p:defaultTextStyle>
    <a:defPPr>
      <a:defRPr lang="en-US"/>
    </a:defPPr>
    <a:lvl1pPr algn="l" rtl="0" eaLnBrk="0" fontAlgn="base" hangingPunct="0">
      <a:spcBef>
        <a:spcPct val="0"/>
      </a:spcBef>
      <a:spcAft>
        <a:spcPct val="0"/>
      </a:spcAft>
      <a:defRPr kumimoji="1" kern="1200">
        <a:solidFill>
          <a:schemeClr val="tx1"/>
        </a:solidFill>
        <a:latin typeface="Times New Roman" pitchFamily="18" charset="-18"/>
        <a:ea typeface="+mn-ea"/>
        <a:cs typeface="+mn-cs"/>
      </a:defRPr>
    </a:lvl1pPr>
    <a:lvl2pPr marL="457200" algn="l" rtl="0" eaLnBrk="0" fontAlgn="base" hangingPunct="0">
      <a:spcBef>
        <a:spcPct val="0"/>
      </a:spcBef>
      <a:spcAft>
        <a:spcPct val="0"/>
      </a:spcAft>
      <a:defRPr kumimoji="1" kern="1200">
        <a:solidFill>
          <a:schemeClr val="tx1"/>
        </a:solidFill>
        <a:latin typeface="Times New Roman" pitchFamily="18" charset="-18"/>
        <a:ea typeface="+mn-ea"/>
        <a:cs typeface="+mn-cs"/>
      </a:defRPr>
    </a:lvl2pPr>
    <a:lvl3pPr marL="914400" algn="l" rtl="0" eaLnBrk="0" fontAlgn="base" hangingPunct="0">
      <a:spcBef>
        <a:spcPct val="0"/>
      </a:spcBef>
      <a:spcAft>
        <a:spcPct val="0"/>
      </a:spcAft>
      <a:defRPr kumimoji="1" kern="1200">
        <a:solidFill>
          <a:schemeClr val="tx1"/>
        </a:solidFill>
        <a:latin typeface="Times New Roman" pitchFamily="18" charset="-18"/>
        <a:ea typeface="+mn-ea"/>
        <a:cs typeface="+mn-cs"/>
      </a:defRPr>
    </a:lvl3pPr>
    <a:lvl4pPr marL="1371600" algn="l" rtl="0" eaLnBrk="0" fontAlgn="base" hangingPunct="0">
      <a:spcBef>
        <a:spcPct val="0"/>
      </a:spcBef>
      <a:spcAft>
        <a:spcPct val="0"/>
      </a:spcAft>
      <a:defRPr kumimoji="1" kern="1200">
        <a:solidFill>
          <a:schemeClr val="tx1"/>
        </a:solidFill>
        <a:latin typeface="Times New Roman" pitchFamily="18" charset="-18"/>
        <a:ea typeface="+mn-ea"/>
        <a:cs typeface="+mn-cs"/>
      </a:defRPr>
    </a:lvl4pPr>
    <a:lvl5pPr marL="1828800" algn="l" rtl="0" eaLnBrk="0" fontAlgn="base" hangingPunct="0">
      <a:spcBef>
        <a:spcPct val="0"/>
      </a:spcBef>
      <a:spcAft>
        <a:spcPct val="0"/>
      </a:spcAft>
      <a:defRPr kumimoji="1" kern="1200">
        <a:solidFill>
          <a:schemeClr val="tx1"/>
        </a:solidFill>
        <a:latin typeface="Times New Roman" pitchFamily="18" charset="-18"/>
        <a:ea typeface="+mn-ea"/>
        <a:cs typeface="+mn-cs"/>
      </a:defRPr>
    </a:lvl5pPr>
    <a:lvl6pPr marL="2286000" algn="l" defTabSz="914400" rtl="0" eaLnBrk="1" latinLnBrk="0" hangingPunct="1">
      <a:defRPr kumimoji="1" kern="1200">
        <a:solidFill>
          <a:schemeClr val="tx1"/>
        </a:solidFill>
        <a:latin typeface="Times New Roman" pitchFamily="18" charset="-18"/>
        <a:ea typeface="+mn-ea"/>
        <a:cs typeface="+mn-cs"/>
      </a:defRPr>
    </a:lvl6pPr>
    <a:lvl7pPr marL="2743200" algn="l" defTabSz="914400" rtl="0" eaLnBrk="1" latinLnBrk="0" hangingPunct="1">
      <a:defRPr kumimoji="1" kern="1200">
        <a:solidFill>
          <a:schemeClr val="tx1"/>
        </a:solidFill>
        <a:latin typeface="Times New Roman" pitchFamily="18" charset="-18"/>
        <a:ea typeface="+mn-ea"/>
        <a:cs typeface="+mn-cs"/>
      </a:defRPr>
    </a:lvl7pPr>
    <a:lvl8pPr marL="3200400" algn="l" defTabSz="914400" rtl="0" eaLnBrk="1" latinLnBrk="0" hangingPunct="1">
      <a:defRPr kumimoji="1" kern="1200">
        <a:solidFill>
          <a:schemeClr val="tx1"/>
        </a:solidFill>
        <a:latin typeface="Times New Roman" pitchFamily="18" charset="-18"/>
        <a:ea typeface="+mn-ea"/>
        <a:cs typeface="+mn-cs"/>
      </a:defRPr>
    </a:lvl8pPr>
    <a:lvl9pPr marL="3657600" algn="l" defTabSz="914400" rtl="0" eaLnBrk="1" latinLnBrk="0" hangingPunct="1">
      <a:defRPr kumimoji="1" kern="1200">
        <a:solidFill>
          <a:schemeClr val="tx1"/>
        </a:solidFill>
        <a:latin typeface="Times New Roman" pitchFamily="18" charset="-18"/>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6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FFFF00"/>
    <a:srgbClr val="FF3300"/>
    <a:srgbClr val="003399"/>
    <a:srgbClr val="336699"/>
    <a:srgbClr val="008080"/>
    <a:srgbClr val="00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338" y="108"/>
      </p:cViewPr>
      <p:guideLst>
        <p:guide orient="horz" pos="2160"/>
        <p:guide pos="26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77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lvl1pPr>
          </a:lstStyle>
          <a:p>
            <a:r>
              <a:rPr lang="en-US"/>
              <a:t>Tomasz W. Wojtatowicz</a:t>
            </a:r>
          </a:p>
        </p:txBody>
      </p:sp>
      <p:sp>
        <p:nvSpPr>
          <p:cNvPr id="143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lvl1pPr>
          </a:lstStyle>
          <a:p>
            <a:fld id="{8139A9F0-EA84-4720-B6B2-12C3E82C6F68}" type="datetime1">
              <a:rPr lang="en-US"/>
              <a:pPr/>
              <a:t>11/26/2015</a:t>
            </a:fld>
            <a:endParaRPr lang="en-US"/>
          </a:p>
        </p:txBody>
      </p:sp>
      <p:sp>
        <p:nvSpPr>
          <p:cNvPr id="143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lvl1pPr>
          </a:lstStyle>
          <a:p>
            <a:r>
              <a:rPr lang="en-US"/>
              <a:t>Metody Analizy Danych Doświadczalnych Wykład 1 "Na dobry początek"</a:t>
            </a:r>
          </a:p>
        </p:txBody>
      </p:sp>
      <p:sp>
        <p:nvSpPr>
          <p:cNvPr id="143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lvl1pPr>
          </a:lstStyle>
          <a:p>
            <a:fld id="{E56B7844-4C61-4B84-AC4C-6AE27A3F5408}" type="slidenum">
              <a:rPr lang="en-US"/>
              <a:pPr/>
              <a:t>‹#›</a:t>
            </a:fld>
            <a:endParaRPr lang="en-US"/>
          </a:p>
        </p:txBody>
      </p:sp>
    </p:spTree>
    <p:extLst>
      <p:ext uri="{BB962C8B-B14F-4D97-AF65-F5344CB8AC3E}">
        <p14:creationId xmlns:p14="http://schemas.microsoft.com/office/powerpoint/2010/main" val="1642023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lvl1pPr>
          </a:lstStyle>
          <a:p>
            <a:endParaRPr lang="pl-PL"/>
          </a:p>
        </p:txBody>
      </p:sp>
      <p:sp>
        <p:nvSpPr>
          <p:cNvPr id="2057" name="Rectangle 9"/>
          <p:cNvSpPr>
            <a:spLocks noGrp="1" noRot="1" noChangeAspect="1" noChangeArrowheads="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tekstu z Wzorca</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2059" name="Rectangle 11"/>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lvl1pPr>
          </a:lstStyle>
          <a:p>
            <a:fld id="{796B9FF1-5CAF-41EB-89CE-03A11F0B84C0}" type="datetime1">
              <a:rPr lang="pl-PL"/>
              <a:pPr/>
              <a:t>2015-11-26</a:t>
            </a:fld>
            <a:endParaRPr lang="pl-PL"/>
          </a:p>
        </p:txBody>
      </p:sp>
      <p:sp>
        <p:nvSpPr>
          <p:cNvPr id="2060" name="Rectangle 12"/>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lvl1pPr>
          </a:lstStyle>
          <a:p>
            <a:endParaRPr lang="pl-PL"/>
          </a:p>
        </p:txBody>
      </p:sp>
      <p:sp>
        <p:nvSpPr>
          <p:cNvPr id="2061" name="Rectangle 13"/>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lvl1pPr>
          </a:lstStyle>
          <a:p>
            <a:fld id="{DD023B8B-E3C6-4822-B1D9-4A8475C2C338}" type="slidenum">
              <a:rPr lang="pl-PL"/>
              <a:pPr/>
              <a:t>‹#›</a:t>
            </a:fld>
            <a:endParaRPr lang="pl-PL"/>
          </a:p>
        </p:txBody>
      </p:sp>
    </p:spTree>
    <p:extLst>
      <p:ext uri="{BB962C8B-B14F-4D97-AF65-F5344CB8AC3E}">
        <p14:creationId xmlns:p14="http://schemas.microsoft.com/office/powerpoint/2010/main" val="259755268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3074" name="Line 2"/>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ffectLst/>
        </p:spPr>
        <p:txBody>
          <a:bodyPr/>
          <a:lstStyle/>
          <a:p>
            <a:endParaRPr lang="pl-PL"/>
          </a:p>
        </p:txBody>
      </p:sp>
      <p:sp>
        <p:nvSpPr>
          <p:cNvPr id="3075" name="Arc 3"/>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endParaRPr lang="pl-PL"/>
          </a:p>
        </p:txBody>
      </p:sp>
      <p:sp>
        <p:nvSpPr>
          <p:cNvPr id="3076" name="Rectangle 4"/>
          <p:cNvSpPr>
            <a:spLocks noGrp="1" noChangeArrowheads="1"/>
          </p:cNvSpPr>
          <p:nvPr>
            <p:ph type="ctrTitle" sz="quarter"/>
          </p:nvPr>
        </p:nvSpPr>
        <p:spPr>
          <a:xfrm>
            <a:off x="2743200" y="427038"/>
            <a:ext cx="6399213" cy="1401762"/>
          </a:xfrm>
        </p:spPr>
        <p:txBody>
          <a:bodyPr/>
          <a:lstStyle>
            <a:lvl1pPr>
              <a:lnSpc>
                <a:spcPct val="80000"/>
              </a:lnSpc>
              <a:defRPr/>
            </a:lvl1pPr>
          </a:lstStyle>
          <a:p>
            <a:r>
              <a:rPr lang="pl-PL"/>
              <a:t>Kliknij, aby edytować styl tytułu z Wzorca</a:t>
            </a:r>
          </a:p>
        </p:txBody>
      </p:sp>
      <p:sp>
        <p:nvSpPr>
          <p:cNvPr id="3077" name="Rectangle 5"/>
          <p:cNvSpPr>
            <a:spLocks noGrp="1" noChangeArrowheads="1"/>
          </p:cNvSpPr>
          <p:nvPr>
            <p:ph type="subTitle" sz="quarter" idx="1"/>
          </p:nvPr>
        </p:nvSpPr>
        <p:spPr>
          <a:xfrm>
            <a:off x="4191000" y="1752600"/>
            <a:ext cx="4572000" cy="1752600"/>
          </a:xfrm>
        </p:spPr>
        <p:txBody>
          <a:bodyPr/>
          <a:lstStyle>
            <a:lvl1pPr marL="0" indent="0">
              <a:buFont typeface="Monotype Sorts" pitchFamily="2" charset="2"/>
              <a:buNone/>
              <a:defRPr sz="2400"/>
            </a:lvl1pPr>
          </a:lstStyle>
          <a:p>
            <a:r>
              <a:rPr lang="pl-PL"/>
              <a:t>Kliknij, aby edytować styl podtytułu z Wzorca</a:t>
            </a:r>
          </a:p>
        </p:txBody>
      </p:sp>
      <p:sp>
        <p:nvSpPr>
          <p:cNvPr id="3078" name="Rectangle 6"/>
          <p:cNvSpPr>
            <a:spLocks noGrp="1" noChangeArrowheads="1"/>
          </p:cNvSpPr>
          <p:nvPr>
            <p:ph type="dt" sz="quarter" idx="2"/>
          </p:nvPr>
        </p:nvSpPr>
        <p:spPr>
          <a:xfrm>
            <a:off x="304800" y="6248400"/>
            <a:ext cx="2514600" cy="457200"/>
          </a:xfrm>
        </p:spPr>
        <p:txBody>
          <a:bodyPr/>
          <a:lstStyle>
            <a:lvl1pPr>
              <a:defRPr/>
            </a:lvl1pPr>
          </a:lstStyle>
          <a:p>
            <a:endParaRPr lang="pl-PL"/>
          </a:p>
        </p:txBody>
      </p:sp>
      <p:sp>
        <p:nvSpPr>
          <p:cNvPr id="3079" name="Rectangle 7"/>
          <p:cNvSpPr>
            <a:spLocks noGrp="1" noChangeArrowheads="1"/>
          </p:cNvSpPr>
          <p:nvPr>
            <p:ph type="ftr" sz="quarter" idx="3"/>
          </p:nvPr>
        </p:nvSpPr>
        <p:spPr>
          <a:xfrm>
            <a:off x="3200400" y="6248400"/>
            <a:ext cx="3505200" cy="457200"/>
          </a:xfrm>
        </p:spPr>
        <p:txBody>
          <a:bodyPr/>
          <a:lstStyle>
            <a:lvl1pPr>
              <a:defRPr/>
            </a:lvl1pPr>
          </a:lstStyle>
          <a:p>
            <a:endParaRPr lang="pl-PL"/>
          </a:p>
        </p:txBody>
      </p:sp>
      <p:sp>
        <p:nvSpPr>
          <p:cNvPr id="3080" name="Rectangle 8"/>
          <p:cNvSpPr>
            <a:spLocks noGrp="1" noChangeArrowheads="1"/>
          </p:cNvSpPr>
          <p:nvPr>
            <p:ph type="sldNum" sz="quarter" idx="4"/>
          </p:nvPr>
        </p:nvSpPr>
        <p:spPr/>
        <p:txBody>
          <a:bodyPr/>
          <a:lstStyle>
            <a:lvl1pPr>
              <a:defRPr/>
            </a:lvl1pPr>
          </a:lstStyle>
          <a:p>
            <a:fld id="{56BBFD42-9B1A-4F26-BB8F-64E05532FCDC}" type="slidenum">
              <a:rPr lang="pl-PL"/>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00BD3643-6AC1-4C2C-99DA-5B571308EEAC}" type="slidenum">
              <a:rPr lang="pl-PL"/>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7391400" y="457200"/>
            <a:ext cx="1524000" cy="5638800"/>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2819400" y="457200"/>
            <a:ext cx="4419600" cy="563880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C9C240BE-1734-4679-A205-12DA586C70D5}" type="slidenum">
              <a:rPr lang="pl-PL"/>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76243B5A-5B6E-492A-B07B-9D68F4366B2F}" type="slidenum">
              <a:rPr lang="pl-PL"/>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C7BB234E-FF94-4F79-A48A-573B82D0DD7F}" type="slidenum">
              <a:rPr lang="pl-PL"/>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lvl1pPr>
              <a:defRPr/>
            </a:lvl1pPr>
          </a:lstStyle>
          <a:p>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5E0CB05A-8034-4D9B-813B-65F4C3B588AD}" type="slidenum">
              <a:rPr lang="pl-PL"/>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lvl1pPr>
              <a:defRPr/>
            </a:lvl1pPr>
          </a:lstStyle>
          <a:p>
            <a:endParaRPr lang="pl-PL"/>
          </a:p>
        </p:txBody>
      </p:sp>
      <p:sp>
        <p:nvSpPr>
          <p:cNvPr id="8" name="Symbol zastępczy stopki 7"/>
          <p:cNvSpPr>
            <a:spLocks noGrp="1"/>
          </p:cNvSpPr>
          <p:nvPr>
            <p:ph type="ftr" sz="quarter" idx="11"/>
          </p:nvPr>
        </p:nvSpPr>
        <p:spPr/>
        <p:txBody>
          <a:bodyPr/>
          <a:lstStyle>
            <a:lvl1pPr>
              <a:defRPr/>
            </a:lvl1pPr>
          </a:lstStyle>
          <a:p>
            <a:endParaRPr lang="pl-PL"/>
          </a:p>
        </p:txBody>
      </p:sp>
      <p:sp>
        <p:nvSpPr>
          <p:cNvPr id="9" name="Symbol zastępczy numeru slajdu 8"/>
          <p:cNvSpPr>
            <a:spLocks noGrp="1"/>
          </p:cNvSpPr>
          <p:nvPr>
            <p:ph type="sldNum" sz="quarter" idx="12"/>
          </p:nvPr>
        </p:nvSpPr>
        <p:spPr/>
        <p:txBody>
          <a:bodyPr/>
          <a:lstStyle>
            <a:lvl1pPr>
              <a:defRPr/>
            </a:lvl1pPr>
          </a:lstStyle>
          <a:p>
            <a:fld id="{E769E631-890E-42AD-B89F-B47C9666A510}" type="slidenum">
              <a:rPr lang="pl-PL"/>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lvl1pPr>
              <a:defRPr/>
            </a:lvl1pPr>
          </a:lstStyle>
          <a:p>
            <a:endParaRPr lang="pl-PL"/>
          </a:p>
        </p:txBody>
      </p:sp>
      <p:sp>
        <p:nvSpPr>
          <p:cNvPr id="4" name="Symbol zastępczy stopki 3"/>
          <p:cNvSpPr>
            <a:spLocks noGrp="1"/>
          </p:cNvSpPr>
          <p:nvPr>
            <p:ph type="ftr" sz="quarter" idx="11"/>
          </p:nvPr>
        </p:nvSpPr>
        <p:spPr/>
        <p:txBody>
          <a:bodyPr/>
          <a:lstStyle>
            <a:lvl1pPr>
              <a:defRPr/>
            </a:lvl1pPr>
          </a:lstStyle>
          <a:p>
            <a:endParaRPr lang="pl-PL"/>
          </a:p>
        </p:txBody>
      </p:sp>
      <p:sp>
        <p:nvSpPr>
          <p:cNvPr id="5" name="Symbol zastępczy numeru slajdu 4"/>
          <p:cNvSpPr>
            <a:spLocks noGrp="1"/>
          </p:cNvSpPr>
          <p:nvPr>
            <p:ph type="sldNum" sz="quarter" idx="12"/>
          </p:nvPr>
        </p:nvSpPr>
        <p:spPr/>
        <p:txBody>
          <a:bodyPr/>
          <a:lstStyle>
            <a:lvl1pPr>
              <a:defRPr/>
            </a:lvl1pPr>
          </a:lstStyle>
          <a:p>
            <a:fld id="{88259123-9AD2-4972-A083-D274F6D3C80B}" type="slidenum">
              <a:rPr lang="pl-PL"/>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lvl1pPr>
          </a:lstStyle>
          <a:p>
            <a:endParaRPr lang="pl-PL"/>
          </a:p>
        </p:txBody>
      </p:sp>
      <p:sp>
        <p:nvSpPr>
          <p:cNvPr id="3" name="Symbol zastępczy stopki 2"/>
          <p:cNvSpPr>
            <a:spLocks noGrp="1"/>
          </p:cNvSpPr>
          <p:nvPr>
            <p:ph type="ftr" sz="quarter" idx="11"/>
          </p:nvPr>
        </p:nvSpPr>
        <p:spPr/>
        <p:txBody>
          <a:bodyPr/>
          <a:lstStyle>
            <a:lvl1pPr>
              <a:defRPr/>
            </a:lvl1pPr>
          </a:lstStyle>
          <a:p>
            <a:endParaRPr lang="pl-PL"/>
          </a:p>
        </p:txBody>
      </p:sp>
      <p:sp>
        <p:nvSpPr>
          <p:cNvPr id="4" name="Symbol zastępczy numeru slajdu 3"/>
          <p:cNvSpPr>
            <a:spLocks noGrp="1"/>
          </p:cNvSpPr>
          <p:nvPr>
            <p:ph type="sldNum" sz="quarter" idx="12"/>
          </p:nvPr>
        </p:nvSpPr>
        <p:spPr/>
        <p:txBody>
          <a:bodyPr/>
          <a:lstStyle>
            <a:lvl1pPr>
              <a:defRPr/>
            </a:lvl1pPr>
          </a:lstStyle>
          <a:p>
            <a:fld id="{CB31E5FC-3D3A-41B8-B8B9-23038180369A}" type="slidenum">
              <a:rPr lang="pl-PL"/>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lvl1pPr>
              <a:defRPr/>
            </a:lvl1pPr>
          </a:lstStyle>
          <a:p>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22580F03-63D7-46DB-A047-A44DE9354AF1}" type="slidenum">
              <a:rPr lang="pl-PL"/>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lvl1pPr>
              <a:defRPr/>
            </a:lvl1pPr>
          </a:lstStyle>
          <a:p>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B659777A-E474-4688-B66B-AFAB7B97D9E4}" type="slidenum">
              <a:rPr lang="pl-PL"/>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rc 2"/>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endParaRPr lang="pl-PL"/>
          </a:p>
        </p:txBody>
      </p:sp>
      <p:sp>
        <p:nvSpPr>
          <p:cNvPr id="1027" name="Rectangle 3"/>
          <p:cNvSpPr>
            <a:spLocks noGrp="1" noChangeArrowheads="1"/>
          </p:cNvSpPr>
          <p:nvPr>
            <p:ph type="title"/>
          </p:nvPr>
        </p:nvSpPr>
        <p:spPr bwMode="auto">
          <a:xfrm>
            <a:off x="2819400" y="457200"/>
            <a:ext cx="6096000" cy="1219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pl-PL" smtClean="0"/>
              <a:t>Kliknij, aby edytować styl tytułu z Wzorca</a:t>
            </a:r>
          </a:p>
        </p:txBody>
      </p:sp>
      <p:sp>
        <p:nvSpPr>
          <p:cNvPr id="1028" name="Rectangle 4"/>
          <p:cNvSpPr>
            <a:spLocks noGrp="1" noChangeArrowheads="1"/>
          </p:cNvSpPr>
          <p:nvPr>
            <p:ph type="body" idx="1"/>
          </p:nvPr>
        </p:nvSpPr>
        <p:spPr bwMode="auto">
          <a:xfrm>
            <a:off x="2819400" y="1981200"/>
            <a:ext cx="60960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pl-PL" smtClean="0"/>
              <a:t>Kliknij, aby edytować style tekstu</a:t>
            </a:r>
            <a:br>
              <a:rPr lang="pl-PL" smtClean="0"/>
            </a:br>
            <a:r>
              <a:rPr lang="pl-PL" smtClean="0"/>
              <a:t>z Wzorca</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1029" name="Rectangle 5"/>
          <p:cNvSpPr>
            <a:spLocks noGrp="1" noChangeArrowheads="1"/>
          </p:cNvSpPr>
          <p:nvPr>
            <p:ph type="dt" sz="half" idx="2"/>
          </p:nvPr>
        </p:nvSpPr>
        <p:spPr bwMode="auto">
          <a:xfrm>
            <a:off x="304800" y="6248400"/>
            <a:ext cx="24384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solidFill>
                  <a:schemeClr val="hlink"/>
                </a:solidFill>
                <a:latin typeface="+mn-lt"/>
              </a:defRPr>
            </a:lvl1pPr>
          </a:lstStyle>
          <a:p>
            <a:endParaRPr lang="pl-PL"/>
          </a:p>
        </p:txBody>
      </p:sp>
      <p:sp>
        <p:nvSpPr>
          <p:cNvPr id="1030" name="Rectangle 6"/>
          <p:cNvSpPr>
            <a:spLocks noGrp="1" noChangeArrowheads="1"/>
          </p:cNvSpPr>
          <p:nvPr>
            <p:ph type="ftr" sz="quarter" idx="3"/>
          </p:nvPr>
        </p:nvSpPr>
        <p:spPr bwMode="auto">
          <a:xfrm>
            <a:off x="3429000" y="6248400"/>
            <a:ext cx="32004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solidFill>
                  <a:schemeClr val="hlink"/>
                </a:solidFill>
                <a:latin typeface="+mn-lt"/>
              </a:defRPr>
            </a:lvl1pPr>
          </a:lstStyle>
          <a:p>
            <a:endParaRPr lang="pl-PL"/>
          </a:p>
        </p:txBody>
      </p:sp>
      <p:sp>
        <p:nvSpPr>
          <p:cNvPr id="1031" name="Rectangle 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chemeClr val="hlink"/>
                </a:solidFill>
                <a:latin typeface="+mn-lt"/>
              </a:defRPr>
            </a:lvl1pPr>
          </a:lstStyle>
          <a:p>
            <a:fld id="{F908F670-FFCE-4DE9-B2D3-5C7C15513B89}" type="slidenum">
              <a:rPr lang="pl-PL"/>
              <a:pPr/>
              <a:t>‹#›</a:t>
            </a:fld>
            <a:endParaRPr lang="pl-PL"/>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70000"/>
        </a:lnSpc>
        <a:spcBef>
          <a:spcPct val="0"/>
        </a:spcBef>
        <a:spcAft>
          <a:spcPct val="0"/>
        </a:spcAft>
        <a:defRPr kumimoji="1" sz="4800" b="1">
          <a:solidFill>
            <a:schemeClr val="tx2"/>
          </a:solidFill>
          <a:latin typeface="+mj-lt"/>
          <a:ea typeface="+mj-ea"/>
          <a:cs typeface="+mj-cs"/>
        </a:defRPr>
      </a:lvl1pPr>
      <a:lvl2pPr algn="l" rtl="0" eaLnBrk="0" fontAlgn="base" hangingPunct="0">
        <a:lnSpc>
          <a:spcPct val="70000"/>
        </a:lnSpc>
        <a:spcBef>
          <a:spcPct val="0"/>
        </a:spcBef>
        <a:spcAft>
          <a:spcPct val="0"/>
        </a:spcAft>
        <a:defRPr kumimoji="1" sz="4800" b="1">
          <a:solidFill>
            <a:schemeClr val="tx2"/>
          </a:solidFill>
          <a:latin typeface="Arial Narrow" pitchFamily="34" charset="0"/>
        </a:defRPr>
      </a:lvl2pPr>
      <a:lvl3pPr algn="l" rtl="0" eaLnBrk="0" fontAlgn="base" hangingPunct="0">
        <a:lnSpc>
          <a:spcPct val="70000"/>
        </a:lnSpc>
        <a:spcBef>
          <a:spcPct val="0"/>
        </a:spcBef>
        <a:spcAft>
          <a:spcPct val="0"/>
        </a:spcAft>
        <a:defRPr kumimoji="1" sz="4800" b="1">
          <a:solidFill>
            <a:schemeClr val="tx2"/>
          </a:solidFill>
          <a:latin typeface="Arial Narrow" pitchFamily="34" charset="0"/>
        </a:defRPr>
      </a:lvl3pPr>
      <a:lvl4pPr algn="l" rtl="0" eaLnBrk="0" fontAlgn="base" hangingPunct="0">
        <a:lnSpc>
          <a:spcPct val="70000"/>
        </a:lnSpc>
        <a:spcBef>
          <a:spcPct val="0"/>
        </a:spcBef>
        <a:spcAft>
          <a:spcPct val="0"/>
        </a:spcAft>
        <a:defRPr kumimoji="1" sz="4800" b="1">
          <a:solidFill>
            <a:schemeClr val="tx2"/>
          </a:solidFill>
          <a:latin typeface="Arial Narrow" pitchFamily="34" charset="0"/>
        </a:defRPr>
      </a:lvl4pPr>
      <a:lvl5pPr algn="l" rtl="0" eaLnBrk="0" fontAlgn="base" hangingPunct="0">
        <a:lnSpc>
          <a:spcPct val="70000"/>
        </a:lnSpc>
        <a:spcBef>
          <a:spcPct val="0"/>
        </a:spcBef>
        <a:spcAft>
          <a:spcPct val="0"/>
        </a:spcAft>
        <a:defRPr kumimoji="1" sz="4800" b="1">
          <a:solidFill>
            <a:schemeClr val="tx2"/>
          </a:solidFill>
          <a:latin typeface="Arial Narrow" pitchFamily="34" charset="0"/>
        </a:defRPr>
      </a:lvl5pPr>
      <a:lvl6pPr marL="457200" algn="l" rtl="0" eaLnBrk="0" fontAlgn="base" hangingPunct="0">
        <a:lnSpc>
          <a:spcPct val="70000"/>
        </a:lnSpc>
        <a:spcBef>
          <a:spcPct val="0"/>
        </a:spcBef>
        <a:spcAft>
          <a:spcPct val="0"/>
        </a:spcAft>
        <a:defRPr kumimoji="1" sz="4800" b="1">
          <a:solidFill>
            <a:schemeClr val="tx2"/>
          </a:solidFill>
          <a:latin typeface="Arial Narrow" pitchFamily="34" charset="0"/>
        </a:defRPr>
      </a:lvl6pPr>
      <a:lvl7pPr marL="914400" algn="l" rtl="0" eaLnBrk="0" fontAlgn="base" hangingPunct="0">
        <a:lnSpc>
          <a:spcPct val="70000"/>
        </a:lnSpc>
        <a:spcBef>
          <a:spcPct val="0"/>
        </a:spcBef>
        <a:spcAft>
          <a:spcPct val="0"/>
        </a:spcAft>
        <a:defRPr kumimoji="1" sz="4800" b="1">
          <a:solidFill>
            <a:schemeClr val="tx2"/>
          </a:solidFill>
          <a:latin typeface="Arial Narrow" pitchFamily="34" charset="0"/>
        </a:defRPr>
      </a:lvl7pPr>
      <a:lvl8pPr marL="1371600" algn="l" rtl="0" eaLnBrk="0" fontAlgn="base" hangingPunct="0">
        <a:lnSpc>
          <a:spcPct val="70000"/>
        </a:lnSpc>
        <a:spcBef>
          <a:spcPct val="0"/>
        </a:spcBef>
        <a:spcAft>
          <a:spcPct val="0"/>
        </a:spcAft>
        <a:defRPr kumimoji="1" sz="4800" b="1">
          <a:solidFill>
            <a:schemeClr val="tx2"/>
          </a:solidFill>
          <a:latin typeface="Arial Narrow" pitchFamily="34" charset="0"/>
        </a:defRPr>
      </a:lvl8pPr>
      <a:lvl9pPr marL="1828800" algn="l" rtl="0" eaLnBrk="0" fontAlgn="base" hangingPunct="0">
        <a:lnSpc>
          <a:spcPct val="70000"/>
        </a:lnSpc>
        <a:spcBef>
          <a:spcPct val="0"/>
        </a:spcBef>
        <a:spcAft>
          <a:spcPct val="0"/>
        </a:spcAft>
        <a:defRPr kumimoji="1" sz="4800" b="1">
          <a:solidFill>
            <a:schemeClr val="tx2"/>
          </a:solidFill>
          <a:latin typeface="Arial Narrow" pitchFamily="34" charset="0"/>
        </a:defRPr>
      </a:lvl9pPr>
    </p:titleStyle>
    <p:bodyStyle>
      <a:lvl1pPr marL="342900" indent="-342900" algn="l" rtl="0" eaLnBrk="0" fontAlgn="base" hangingPunct="0">
        <a:spcBef>
          <a:spcPct val="20000"/>
        </a:spcBef>
        <a:spcAft>
          <a:spcPct val="0"/>
        </a:spcAft>
        <a:buClr>
          <a:schemeClr val="hlink"/>
        </a:buClr>
        <a:buSzPct val="50000"/>
        <a:buFont typeface="Monotype Sorts" pitchFamily="2" charset="2"/>
        <a:buChar char="n"/>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2600">
          <a:solidFill>
            <a:schemeClr val="tx1"/>
          </a:solidFill>
          <a:latin typeface="+mn-lt"/>
        </a:defRPr>
      </a:lvl2pPr>
      <a:lvl3pPr marL="1143000" indent="-228600" algn="l" rtl="0" eaLnBrk="0" fontAlgn="base" hangingPunct="0">
        <a:spcBef>
          <a:spcPct val="20000"/>
        </a:spcBef>
        <a:spcAft>
          <a:spcPct val="0"/>
        </a:spcAft>
        <a:buClr>
          <a:schemeClr val="hlink"/>
        </a:buClr>
        <a:buSzPct val="65000"/>
        <a:buFont typeface="Monotype Sorts" pitchFamily="2" charset="2"/>
        <a:buChar char="F"/>
        <a:defRPr kumimoji="1" sz="2400">
          <a:solidFill>
            <a:schemeClr val="tx1"/>
          </a:solidFill>
          <a:latin typeface="+mn-lt"/>
        </a:defRPr>
      </a:lvl3pPr>
      <a:lvl4pPr marL="1600200" indent="-228600" algn="l" rtl="0" eaLnBrk="0" fontAlgn="base" hangingPunct="0">
        <a:spcBef>
          <a:spcPct val="20000"/>
        </a:spcBef>
        <a:spcAft>
          <a:spcPct val="0"/>
        </a:spcAft>
        <a:buClr>
          <a:schemeClr val="tx2"/>
        </a:buClr>
        <a:buSzPct val="100000"/>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6.wmf"/><Relationship Id="rId4" Type="http://schemas.openxmlformats.org/officeDocument/2006/relationships/oleObject" Target="../embeddings/oleObject3.bin"/></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7.wmf"/><Relationship Id="rId4" Type="http://schemas.openxmlformats.org/officeDocument/2006/relationships/oleObject" Target="../embeddings/oleObject4.bin"/></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8.wmf"/><Relationship Id="rId4" Type="http://schemas.openxmlformats.org/officeDocument/2006/relationships/oleObject" Target="../embeddings/oleObject5.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image" Target="../media/image1.png"/><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7.bin"/><Relationship Id="rId11" Type="http://schemas.openxmlformats.org/officeDocument/2006/relationships/image" Target="../media/image12.wmf"/><Relationship Id="rId5" Type="http://schemas.openxmlformats.org/officeDocument/2006/relationships/image" Target="../media/image9.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11.wmf"/></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3.wmf"/><Relationship Id="rId4" Type="http://schemas.openxmlformats.org/officeDocument/2006/relationships/oleObject" Target="../embeddings/oleObject10.bin"/></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744787" y="2060848"/>
            <a:ext cx="6399213" cy="4191000"/>
          </a:xfrm>
          <a:noFill/>
          <a:ln/>
        </p:spPr>
        <p:txBody>
          <a:bodyPr/>
          <a:lstStyle/>
          <a:p>
            <a:pPr algn="ctr"/>
            <a:r>
              <a:rPr lang="pl-PL" dirty="0" smtClean="0"/>
              <a:t>Fundamentals of Data Analysis</a:t>
            </a:r>
            <a:r>
              <a:rPr lang="pl-PL" dirty="0"/>
              <a:t/>
            </a:r>
            <a:br>
              <a:rPr lang="pl-PL" dirty="0"/>
            </a:br>
            <a:r>
              <a:rPr lang="pl-PL" dirty="0"/>
              <a:t/>
            </a:r>
            <a:br>
              <a:rPr lang="pl-PL" dirty="0"/>
            </a:br>
            <a:r>
              <a:rPr lang="pl-PL" dirty="0"/>
              <a:t> </a:t>
            </a:r>
            <a:r>
              <a:rPr lang="pl-PL" dirty="0" err="1" smtClean="0">
                <a:solidFill>
                  <a:srgbClr val="009999"/>
                </a:solidFill>
              </a:rPr>
              <a:t>Lecture</a:t>
            </a:r>
            <a:r>
              <a:rPr lang="pl-PL" smtClean="0">
                <a:solidFill>
                  <a:srgbClr val="009999"/>
                </a:solidFill>
              </a:rPr>
              <a:t> </a:t>
            </a:r>
            <a:r>
              <a:rPr lang="pl-PL">
                <a:solidFill>
                  <a:srgbClr val="009999"/>
                </a:solidFill>
              </a:rPr>
              <a:t>9</a:t>
            </a:r>
            <a:r>
              <a:rPr lang="pl-PL" dirty="0">
                <a:solidFill>
                  <a:srgbClr val="009999"/>
                </a:solidFill>
              </a:rPr>
              <a:t/>
            </a:r>
            <a:br>
              <a:rPr lang="pl-PL" dirty="0">
                <a:solidFill>
                  <a:srgbClr val="009999"/>
                </a:solidFill>
              </a:rPr>
            </a:br>
            <a:r>
              <a:rPr lang="pl-PL" dirty="0"/>
              <a:t> </a:t>
            </a:r>
            <a:br>
              <a:rPr lang="pl-PL" dirty="0"/>
            </a:br>
            <a:r>
              <a:rPr lang="en-US" sz="4400" dirty="0" smtClean="0"/>
              <a:t>Management of data </a:t>
            </a:r>
            <a:r>
              <a:rPr lang="pl-PL" sz="4400" dirty="0" err="1" smtClean="0"/>
              <a:t>sets</a:t>
            </a:r>
            <a:r>
              <a:rPr lang="en-US" sz="4400" dirty="0" smtClean="0"/>
              <a:t> and improving the precision of measurement</a:t>
            </a:r>
            <a:r>
              <a:rPr lang="pl-PL" sz="4400" dirty="0" smtClean="0"/>
              <a:t/>
            </a:r>
            <a:br>
              <a:rPr lang="pl-PL" sz="4400" dirty="0" smtClean="0"/>
            </a:br>
            <a:r>
              <a:rPr lang="pl-PL" sz="4400" dirty="0" smtClean="0"/>
              <a:t>pt. 2</a:t>
            </a:r>
            <a:endParaRPr lang="pl-PL" sz="4400" dirty="0"/>
          </a:p>
        </p:txBody>
      </p:sp>
      <p:pic>
        <p:nvPicPr>
          <p:cNvPr id="4100"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2532" name="Picture 1028"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22536" name="Rectangle 1032"/>
          <p:cNvSpPr>
            <a:spLocks noGrp="1" noChangeArrowheads="1"/>
          </p:cNvSpPr>
          <p:nvPr>
            <p:ph type="body" idx="1"/>
          </p:nvPr>
        </p:nvSpPr>
        <p:spPr>
          <a:xfrm>
            <a:off x="2843808" y="1844824"/>
            <a:ext cx="6096000" cy="4114800"/>
          </a:xfrm>
        </p:spPr>
        <p:txBody>
          <a:bodyPr/>
          <a:lstStyle/>
          <a:p>
            <a:pPr marL="0" indent="0" algn="just">
              <a:lnSpc>
                <a:spcPct val="120000"/>
              </a:lnSpc>
              <a:buNone/>
            </a:pPr>
            <a:r>
              <a:rPr lang="en-US" sz="1800" dirty="0" err="1" smtClean="0"/>
              <a:t>Youden</a:t>
            </a:r>
            <a:r>
              <a:rPr lang="en-US" sz="1800" dirty="0" smtClean="0"/>
              <a:t> test consists of judging the results obtained in different laboratories on the basis of the results of several carousel tests (cyclic alternating use of data</a:t>
            </a:r>
            <a:r>
              <a:rPr lang="pl-PL" sz="1800" dirty="0" smtClean="0"/>
              <a:t> </a:t>
            </a:r>
            <a:r>
              <a:rPr lang="en-US" sz="1800" dirty="0" smtClean="0"/>
              <a:t>resources). </a:t>
            </a:r>
            <a:endParaRPr lang="pl-PL" sz="1800" dirty="0" smtClean="0"/>
          </a:p>
          <a:p>
            <a:pPr marL="0" indent="0" algn="just">
              <a:lnSpc>
                <a:spcPct val="120000"/>
              </a:lnSpc>
              <a:buNone/>
            </a:pPr>
            <a:endParaRPr lang="pl-PL" sz="1800" dirty="0" smtClean="0"/>
          </a:p>
          <a:p>
            <a:pPr marL="0" indent="0" algn="just">
              <a:lnSpc>
                <a:spcPct val="120000"/>
              </a:lnSpc>
              <a:buNone/>
            </a:pPr>
            <a:r>
              <a:rPr lang="en-US" sz="1800" dirty="0" smtClean="0"/>
              <a:t>We have a number of options at the same time: </a:t>
            </a:r>
            <a:endParaRPr lang="pl-PL" sz="1800" dirty="0" smtClean="0"/>
          </a:p>
          <a:p>
            <a:pPr marL="355600" indent="-355600" algn="just">
              <a:lnSpc>
                <a:spcPct val="120000"/>
              </a:lnSpc>
              <a:buClr>
                <a:srgbClr val="FFC000"/>
              </a:buClr>
              <a:buSzPct val="75000"/>
            </a:pPr>
            <a:r>
              <a:rPr lang="en-US" sz="1800" dirty="0" smtClean="0"/>
              <a:t>laboratories receive the same material and have a test to measure defined quantity the same number of times (also, only one measurement is possible),</a:t>
            </a:r>
            <a:endParaRPr lang="pl-PL" sz="1800" dirty="0" smtClean="0"/>
          </a:p>
          <a:p>
            <a:pPr marL="355600" indent="-355600" algn="just">
              <a:lnSpc>
                <a:spcPct val="120000"/>
              </a:lnSpc>
              <a:buClr>
                <a:srgbClr val="FFC000"/>
              </a:buClr>
              <a:buSzPct val="75000"/>
            </a:pPr>
            <a:r>
              <a:rPr lang="en-US" sz="1800" dirty="0" smtClean="0"/>
              <a:t> laboratories are given the same set of materials and make measurements at the same time or, finally, </a:t>
            </a:r>
            <a:endParaRPr lang="pl-PL" sz="1800" dirty="0" smtClean="0"/>
          </a:p>
          <a:p>
            <a:pPr marL="355600" indent="-355600" algn="just">
              <a:lnSpc>
                <a:spcPct val="120000"/>
              </a:lnSpc>
              <a:buClr>
                <a:srgbClr val="FFC000"/>
              </a:buClr>
              <a:buSzPct val="75000"/>
            </a:pPr>
            <a:r>
              <a:rPr lang="en-US" sz="1800" dirty="0" smtClean="0"/>
              <a:t>the material is circulating predetermined number of times between laboratories.</a:t>
            </a:r>
            <a:endParaRPr lang="en-GB" sz="1800" dirty="0"/>
          </a:p>
        </p:txBody>
      </p:sp>
      <p:sp>
        <p:nvSpPr>
          <p:cNvPr id="22537" name="Rectangle 1033"/>
          <p:cNvSpPr>
            <a:spLocks noGrp="1" noChangeArrowheads="1"/>
          </p:cNvSpPr>
          <p:nvPr>
            <p:ph type="title"/>
          </p:nvPr>
        </p:nvSpPr>
        <p:spPr>
          <a:xfrm>
            <a:off x="2895600" y="228600"/>
            <a:ext cx="6096000" cy="1219200"/>
          </a:xfrm>
        </p:spPr>
        <p:txBody>
          <a:bodyPr/>
          <a:lstStyle/>
          <a:p>
            <a:r>
              <a:rPr lang="pl-PL" dirty="0" err="1" smtClean="0"/>
              <a:t>Comparing</a:t>
            </a:r>
            <a:r>
              <a:rPr lang="pl-PL" dirty="0" smtClean="0"/>
              <a:t> </a:t>
            </a:r>
            <a:r>
              <a:rPr lang="pl-PL" dirty="0" err="1" smtClean="0"/>
              <a:t>results</a:t>
            </a:r>
            <a:r>
              <a:rPr lang="pl-PL" dirty="0" smtClean="0"/>
              <a:t> -  </a:t>
            </a:r>
            <a:r>
              <a:rPr lang="pl-PL" dirty="0" err="1" smtClean="0"/>
              <a:t>Youden’s</a:t>
            </a:r>
            <a:r>
              <a:rPr lang="pl-PL" dirty="0" smtClean="0"/>
              <a:t> test</a:t>
            </a:r>
            <a:endParaRPr lang="en-GB" dirty="0"/>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2532" name="Picture 1028"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22537" name="Rectangle 1033"/>
          <p:cNvSpPr>
            <a:spLocks noGrp="1" noChangeArrowheads="1"/>
          </p:cNvSpPr>
          <p:nvPr>
            <p:ph type="title"/>
          </p:nvPr>
        </p:nvSpPr>
        <p:spPr>
          <a:xfrm>
            <a:off x="2895600" y="228600"/>
            <a:ext cx="6096000" cy="1219200"/>
          </a:xfrm>
        </p:spPr>
        <p:txBody>
          <a:bodyPr/>
          <a:lstStyle/>
          <a:p>
            <a:r>
              <a:rPr lang="pl-PL" dirty="0" err="1" smtClean="0"/>
              <a:t>Comparing</a:t>
            </a:r>
            <a:r>
              <a:rPr lang="pl-PL" dirty="0" smtClean="0"/>
              <a:t> </a:t>
            </a:r>
            <a:r>
              <a:rPr lang="pl-PL" dirty="0" err="1" smtClean="0"/>
              <a:t>results</a:t>
            </a:r>
            <a:r>
              <a:rPr lang="pl-PL" dirty="0" smtClean="0"/>
              <a:t> -  </a:t>
            </a:r>
            <a:r>
              <a:rPr lang="pl-PL" dirty="0" err="1" smtClean="0"/>
              <a:t>Youden’s</a:t>
            </a:r>
            <a:r>
              <a:rPr lang="pl-PL" dirty="0" smtClean="0"/>
              <a:t> test</a:t>
            </a:r>
            <a:endParaRPr lang="en-GB" dirty="0"/>
          </a:p>
        </p:txBody>
      </p:sp>
      <p:sp>
        <p:nvSpPr>
          <p:cNvPr id="22538" name="Text Box 1034"/>
          <p:cNvSpPr txBox="1">
            <a:spLocks noChangeArrowheads="1"/>
          </p:cNvSpPr>
          <p:nvPr/>
        </p:nvSpPr>
        <p:spPr bwMode="auto">
          <a:xfrm>
            <a:off x="2895600" y="1700808"/>
            <a:ext cx="6248400" cy="4413516"/>
          </a:xfrm>
          <a:prstGeom prst="rect">
            <a:avLst/>
          </a:prstGeom>
          <a:noFill/>
          <a:ln w="9525">
            <a:noFill/>
            <a:miter lim="800000"/>
            <a:headEnd/>
            <a:tailEnd/>
          </a:ln>
        </p:spPr>
        <p:txBody>
          <a:bodyPr>
            <a:spAutoFit/>
          </a:bodyPr>
          <a:lstStyle/>
          <a:p>
            <a:pPr>
              <a:lnSpc>
                <a:spcPct val="120000"/>
              </a:lnSpc>
            </a:pPr>
            <a:r>
              <a:rPr lang="en-US" dirty="0" smtClean="0">
                <a:latin typeface="+mn-lt"/>
              </a:rPr>
              <a:t>For each material, the laboratory obtaining the highest score gets one point, the next receive two points, three points, etc. Points added up and compared with the tables of probability distributions (all laboratories should perform the same number of measurements). Of course, if the lab continues to receive the largest or smallest results it is doubtful whether it is at all reliable. But what do you think of the lab, which quite often provides such results?</a:t>
            </a:r>
            <a:r>
              <a:rPr lang="pl-PL" dirty="0" smtClean="0">
                <a:latin typeface="+mn-lt"/>
              </a:rPr>
              <a:t> </a:t>
            </a:r>
            <a:r>
              <a:rPr lang="en-US" dirty="0" err="1" smtClean="0">
                <a:latin typeface="+mn-lt"/>
              </a:rPr>
              <a:t>Youden</a:t>
            </a:r>
            <a:r>
              <a:rPr lang="en-US" dirty="0" smtClean="0">
                <a:latin typeface="+mn-lt"/>
              </a:rPr>
              <a:t> compiled in the tables ranges of points that should be expected from such a ranking at a given confidence level. Of course, the range of points depends on the number of laboratories included in the test and the quantities of materials for which the scores was calculated.</a:t>
            </a:r>
            <a:endParaRPr lang="en-GB" dirty="0">
              <a:latin typeface="+mn-lt"/>
            </a:endParaRPr>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2532" name="Picture 1028"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22537" name="Rectangle 1033"/>
          <p:cNvSpPr>
            <a:spLocks noGrp="1" noChangeArrowheads="1"/>
          </p:cNvSpPr>
          <p:nvPr>
            <p:ph type="title"/>
          </p:nvPr>
        </p:nvSpPr>
        <p:spPr>
          <a:xfrm>
            <a:off x="2895600" y="228600"/>
            <a:ext cx="6096000" cy="1219200"/>
          </a:xfrm>
        </p:spPr>
        <p:txBody>
          <a:bodyPr/>
          <a:lstStyle/>
          <a:p>
            <a:r>
              <a:rPr lang="pl-PL" dirty="0" err="1" smtClean="0"/>
              <a:t>Comparing</a:t>
            </a:r>
            <a:r>
              <a:rPr lang="pl-PL" dirty="0" smtClean="0"/>
              <a:t> </a:t>
            </a:r>
            <a:r>
              <a:rPr lang="pl-PL" dirty="0" err="1" smtClean="0"/>
              <a:t>results</a:t>
            </a:r>
            <a:r>
              <a:rPr lang="pl-PL" dirty="0" smtClean="0"/>
              <a:t> -  </a:t>
            </a:r>
            <a:r>
              <a:rPr lang="pl-PL" dirty="0" err="1" smtClean="0"/>
              <a:t>Youden’s</a:t>
            </a:r>
            <a:r>
              <a:rPr lang="pl-PL" dirty="0" smtClean="0"/>
              <a:t> test</a:t>
            </a:r>
            <a:endParaRPr lang="en-GB" dirty="0"/>
          </a:p>
        </p:txBody>
      </p:sp>
      <p:sp>
        <p:nvSpPr>
          <p:cNvPr id="22538" name="Text Box 1034"/>
          <p:cNvSpPr txBox="1">
            <a:spLocks noChangeArrowheads="1"/>
          </p:cNvSpPr>
          <p:nvPr/>
        </p:nvSpPr>
        <p:spPr bwMode="auto">
          <a:xfrm>
            <a:off x="1403648" y="1628800"/>
            <a:ext cx="1172344" cy="394210"/>
          </a:xfrm>
          <a:prstGeom prst="rect">
            <a:avLst/>
          </a:prstGeom>
          <a:noFill/>
          <a:ln w="9525">
            <a:noFill/>
            <a:miter lim="800000"/>
            <a:headEnd/>
            <a:tailEnd/>
          </a:ln>
        </p:spPr>
        <p:txBody>
          <a:bodyPr wrap="square">
            <a:spAutoFit/>
          </a:bodyPr>
          <a:lstStyle/>
          <a:p>
            <a:pPr>
              <a:lnSpc>
                <a:spcPct val="120000"/>
              </a:lnSpc>
            </a:pPr>
            <a:r>
              <a:rPr lang="pl-PL" dirty="0" err="1" smtClean="0">
                <a:solidFill>
                  <a:schemeClr val="tx2">
                    <a:lumMod val="50000"/>
                  </a:schemeClr>
                </a:solidFill>
                <a:latin typeface="+mn-lt"/>
              </a:rPr>
              <a:t>Example</a:t>
            </a:r>
            <a:endParaRPr lang="en-GB" dirty="0">
              <a:solidFill>
                <a:schemeClr val="tx2">
                  <a:lumMod val="50000"/>
                </a:schemeClr>
              </a:solidFill>
              <a:latin typeface="+mn-lt"/>
            </a:endParaRPr>
          </a:p>
        </p:txBody>
      </p:sp>
      <p:sp>
        <p:nvSpPr>
          <p:cNvPr id="5" name="pole tekstowe 4"/>
          <p:cNvSpPr txBox="1"/>
          <p:nvPr/>
        </p:nvSpPr>
        <p:spPr>
          <a:xfrm>
            <a:off x="3203848" y="1916832"/>
            <a:ext cx="5616624" cy="1477328"/>
          </a:xfrm>
          <a:prstGeom prst="rect">
            <a:avLst/>
          </a:prstGeom>
          <a:noFill/>
        </p:spPr>
        <p:txBody>
          <a:bodyPr wrap="square" rtlCol="0">
            <a:spAutoFit/>
          </a:bodyPr>
          <a:lstStyle/>
          <a:p>
            <a:r>
              <a:rPr lang="en-US" dirty="0" smtClean="0">
                <a:latin typeface="+mn-lt"/>
              </a:rPr>
              <a:t>Consider the laboratories, which we denote successive letters of the alphabet from A to J. These performed measurements of 5 quantities, which is denoted in lowercase p – t</a:t>
            </a:r>
            <a:r>
              <a:rPr lang="pl-PL" dirty="0" smtClean="0">
                <a:latin typeface="+mn-lt"/>
              </a:rPr>
              <a:t>.</a:t>
            </a:r>
            <a:r>
              <a:rPr lang="en-US" dirty="0" smtClean="0">
                <a:latin typeface="+mn-lt"/>
              </a:rPr>
              <a:t> </a:t>
            </a:r>
            <a:r>
              <a:rPr lang="pl-PL" dirty="0" smtClean="0">
                <a:latin typeface="+mn-lt"/>
              </a:rPr>
              <a:t>R</a:t>
            </a:r>
            <a:r>
              <a:rPr lang="en-US" dirty="0" err="1" smtClean="0">
                <a:latin typeface="+mn-lt"/>
              </a:rPr>
              <a:t>esults</a:t>
            </a:r>
            <a:r>
              <a:rPr lang="en-US" dirty="0" smtClean="0">
                <a:latin typeface="+mn-lt"/>
              </a:rPr>
              <a:t> of these measurements are shown in Table</a:t>
            </a:r>
            <a:endParaRPr lang="pl-PL" dirty="0">
              <a:latin typeface="+mn-lt"/>
            </a:endParaRPr>
          </a:p>
        </p:txBody>
      </p:sp>
      <p:graphicFrame>
        <p:nvGraphicFramePr>
          <p:cNvPr id="6" name="Tabela 5"/>
          <p:cNvGraphicFramePr>
            <a:graphicFrameLocks noGrp="1"/>
          </p:cNvGraphicFramePr>
          <p:nvPr/>
        </p:nvGraphicFramePr>
        <p:xfrm>
          <a:off x="3131839" y="3501003"/>
          <a:ext cx="5688635" cy="3168363"/>
        </p:xfrm>
        <a:graphic>
          <a:graphicData uri="http://schemas.openxmlformats.org/drawingml/2006/table">
            <a:tbl>
              <a:tblPr/>
              <a:tblGrid>
                <a:gridCol w="888651"/>
                <a:gridCol w="959997"/>
                <a:gridCol w="959997"/>
                <a:gridCol w="983779"/>
                <a:gridCol w="971887"/>
                <a:gridCol w="924324"/>
              </a:tblGrid>
              <a:tr h="288033">
                <a:tc>
                  <a:txBody>
                    <a:bodyPr/>
                    <a:lstStyle/>
                    <a:p>
                      <a:pPr indent="180340" algn="just">
                        <a:lnSpc>
                          <a:spcPts val="1800"/>
                        </a:lnSpc>
                        <a:spcAft>
                          <a:spcPts val="0"/>
                        </a:spcAft>
                      </a:pPr>
                      <a:r>
                        <a:rPr lang="pl-PL" sz="1000" dirty="0">
                          <a:solidFill>
                            <a:schemeClr val="bg1"/>
                          </a:solidFill>
                          <a:latin typeface="Times New Roman"/>
                          <a:ea typeface="Times New Roman"/>
                          <a:cs typeface="Times New Roman"/>
                        </a:rPr>
                        <a:t>Lab</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q</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t</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90000"/>
                      </a:schemeClr>
                    </a:solidFill>
                  </a:tcPr>
                </a:tc>
              </a:tr>
              <a:tr h="288033">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A</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21.1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13.4</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tx2">
                        <a:lumMod val="90000"/>
                      </a:schemeClr>
                    </a:solidFill>
                  </a:tcPr>
                </a:tc>
              </a:tr>
              <a:tr h="288033">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B</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14.8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20.8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19.3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12.8</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tx2">
                        <a:lumMod val="90000"/>
                      </a:schemeClr>
                    </a:solidFill>
                  </a:tcPr>
                </a:tc>
              </a:tr>
              <a:tr h="288033">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C</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15.2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21.0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18.9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12.8</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tx2">
                        <a:lumMod val="90000"/>
                      </a:schemeClr>
                    </a:solidFill>
                  </a:tcPr>
                </a:tc>
              </a:tr>
              <a:tr h="288033">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D</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10.8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20.6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13.3</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tx2">
                        <a:lumMod val="90000"/>
                      </a:schemeClr>
                    </a:solidFill>
                  </a:tcPr>
                </a:tc>
              </a:tr>
              <a:tr h="288033">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E</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dirty="0">
                          <a:solidFill>
                            <a:schemeClr val="bg1"/>
                          </a:solidFill>
                          <a:latin typeface="Times New Roman"/>
                          <a:ea typeface="Times New Roman"/>
                          <a:cs typeface="Times New Roman"/>
                        </a:rPr>
                        <a:t>20.8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18.6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12.7</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tx2">
                        <a:lumMod val="90000"/>
                      </a:schemeClr>
                    </a:solidFill>
                  </a:tcPr>
                </a:tc>
              </a:tr>
              <a:tr h="288033">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F</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dirty="0">
                          <a:solidFill>
                            <a:schemeClr val="bg1"/>
                          </a:solidFill>
                          <a:latin typeface="Times New Roman"/>
                          <a:ea typeface="Times New Roman"/>
                          <a:cs typeface="Times New Roman"/>
                        </a:rPr>
                        <a:t>11.1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14.7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20.5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18.7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13.0</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tx2">
                        <a:lumMod val="90000"/>
                      </a:schemeClr>
                    </a:solidFill>
                  </a:tcPr>
                </a:tc>
              </a:tr>
              <a:tr h="288033">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G</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14.9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20.7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13.2</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tx2">
                        <a:lumMod val="90000"/>
                      </a:schemeClr>
                    </a:solidFill>
                  </a:tcPr>
                </a:tc>
              </a:tr>
              <a:tr h="288033">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H</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14.6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20.9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19.1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13.1</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tx2">
                        <a:lumMod val="90000"/>
                      </a:schemeClr>
                    </a:solidFill>
                  </a:tcPr>
                </a:tc>
              </a:tr>
              <a:tr h="288033">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I</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14.8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20.9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18.5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12.9</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tx2">
                        <a:lumMod val="90000"/>
                      </a:schemeClr>
                    </a:solidFill>
                  </a:tcPr>
                </a:tc>
              </a:tr>
              <a:tr h="288033">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J</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21.0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180340" algn="just">
                        <a:lnSpc>
                          <a:spcPts val="1800"/>
                        </a:lnSpc>
                        <a:spcAft>
                          <a:spcPts val="0"/>
                        </a:spcAft>
                      </a:pPr>
                      <a:r>
                        <a:rPr lang="pl-PL" sz="1000">
                          <a:solidFill>
                            <a:schemeClr val="bg1"/>
                          </a:solidFill>
                          <a:latin typeface="Times New Roman"/>
                          <a:ea typeface="Times New Roman"/>
                          <a:cs typeface="Times New Roman"/>
                        </a:rPr>
                        <a:t>18.9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180340" algn="just">
                        <a:lnSpc>
                          <a:spcPts val="1800"/>
                        </a:lnSpc>
                        <a:spcAft>
                          <a:spcPts val="0"/>
                        </a:spcAft>
                      </a:pPr>
                      <a:r>
                        <a:rPr lang="pl-PL" sz="1000" dirty="0">
                          <a:solidFill>
                            <a:schemeClr val="bg1"/>
                          </a:solidFill>
                          <a:latin typeface="Times New Roman"/>
                          <a:ea typeface="Times New Roman"/>
                          <a:cs typeface="Times New Roman"/>
                        </a:rPr>
                        <a:t>13.3</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tx2">
                        <a:lumMod val="90000"/>
                      </a:schemeClr>
                    </a:solidFill>
                  </a:tcPr>
                </a:tc>
              </a:tr>
            </a:tbl>
          </a:graphicData>
        </a:graphic>
      </p:graphicFrame>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2532" name="Picture 1028"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22537" name="Rectangle 1033"/>
          <p:cNvSpPr>
            <a:spLocks noGrp="1" noChangeArrowheads="1"/>
          </p:cNvSpPr>
          <p:nvPr>
            <p:ph type="title"/>
          </p:nvPr>
        </p:nvSpPr>
        <p:spPr>
          <a:xfrm>
            <a:off x="2895600" y="228600"/>
            <a:ext cx="6096000" cy="1219200"/>
          </a:xfrm>
        </p:spPr>
        <p:txBody>
          <a:bodyPr/>
          <a:lstStyle/>
          <a:p>
            <a:r>
              <a:rPr lang="pl-PL" dirty="0" err="1" smtClean="0"/>
              <a:t>Comparing</a:t>
            </a:r>
            <a:r>
              <a:rPr lang="pl-PL" dirty="0" smtClean="0"/>
              <a:t> </a:t>
            </a:r>
            <a:r>
              <a:rPr lang="pl-PL" dirty="0" err="1" smtClean="0"/>
              <a:t>results</a:t>
            </a:r>
            <a:r>
              <a:rPr lang="pl-PL" dirty="0" smtClean="0"/>
              <a:t> -  </a:t>
            </a:r>
            <a:r>
              <a:rPr lang="pl-PL" dirty="0" err="1" smtClean="0"/>
              <a:t>Youden’s</a:t>
            </a:r>
            <a:r>
              <a:rPr lang="pl-PL" dirty="0" smtClean="0"/>
              <a:t> test</a:t>
            </a:r>
            <a:endParaRPr lang="en-GB" dirty="0"/>
          </a:p>
        </p:txBody>
      </p:sp>
      <p:sp>
        <p:nvSpPr>
          <p:cNvPr id="22538" name="Text Box 1034"/>
          <p:cNvSpPr txBox="1">
            <a:spLocks noChangeArrowheads="1"/>
          </p:cNvSpPr>
          <p:nvPr/>
        </p:nvSpPr>
        <p:spPr bwMode="auto">
          <a:xfrm>
            <a:off x="1403648" y="1628800"/>
            <a:ext cx="1172344" cy="394210"/>
          </a:xfrm>
          <a:prstGeom prst="rect">
            <a:avLst/>
          </a:prstGeom>
          <a:noFill/>
          <a:ln w="9525">
            <a:noFill/>
            <a:miter lim="800000"/>
            <a:headEnd/>
            <a:tailEnd/>
          </a:ln>
        </p:spPr>
        <p:txBody>
          <a:bodyPr wrap="square">
            <a:spAutoFit/>
          </a:bodyPr>
          <a:lstStyle/>
          <a:p>
            <a:pPr>
              <a:lnSpc>
                <a:spcPct val="120000"/>
              </a:lnSpc>
            </a:pPr>
            <a:r>
              <a:rPr lang="pl-PL" dirty="0" err="1" smtClean="0">
                <a:solidFill>
                  <a:schemeClr val="tx2">
                    <a:lumMod val="50000"/>
                  </a:schemeClr>
                </a:solidFill>
                <a:latin typeface="+mn-lt"/>
              </a:rPr>
              <a:t>Example</a:t>
            </a:r>
            <a:endParaRPr lang="en-GB" dirty="0">
              <a:solidFill>
                <a:schemeClr val="tx2">
                  <a:lumMod val="50000"/>
                </a:schemeClr>
              </a:solidFill>
              <a:latin typeface="+mn-lt"/>
            </a:endParaRPr>
          </a:p>
        </p:txBody>
      </p:sp>
      <p:sp>
        <p:nvSpPr>
          <p:cNvPr id="5" name="pole tekstowe 4"/>
          <p:cNvSpPr txBox="1"/>
          <p:nvPr/>
        </p:nvSpPr>
        <p:spPr>
          <a:xfrm>
            <a:off x="3203848" y="1916832"/>
            <a:ext cx="5616624" cy="369332"/>
          </a:xfrm>
          <a:prstGeom prst="rect">
            <a:avLst/>
          </a:prstGeom>
          <a:noFill/>
        </p:spPr>
        <p:txBody>
          <a:bodyPr wrap="square" rtlCol="0">
            <a:spAutoFit/>
          </a:bodyPr>
          <a:lstStyle/>
          <a:p>
            <a:r>
              <a:rPr lang="en-US" dirty="0" smtClean="0"/>
              <a:t>and the score for this set of data is shown in Table</a:t>
            </a:r>
            <a:endParaRPr lang="pl-PL" dirty="0">
              <a:latin typeface="+mn-lt"/>
            </a:endParaRPr>
          </a:p>
        </p:txBody>
      </p:sp>
      <p:graphicFrame>
        <p:nvGraphicFramePr>
          <p:cNvPr id="7" name="Tabela 6"/>
          <p:cNvGraphicFramePr>
            <a:graphicFrameLocks noGrp="1"/>
          </p:cNvGraphicFramePr>
          <p:nvPr/>
        </p:nvGraphicFramePr>
        <p:xfrm>
          <a:off x="2411761" y="2492896"/>
          <a:ext cx="6552726" cy="4104452"/>
        </p:xfrm>
        <a:graphic>
          <a:graphicData uri="http://schemas.openxmlformats.org/drawingml/2006/table">
            <a:tbl>
              <a:tblPr/>
              <a:tblGrid>
                <a:gridCol w="902051"/>
                <a:gridCol w="958138"/>
                <a:gridCol w="944115"/>
                <a:gridCol w="944115"/>
                <a:gridCol w="916073"/>
                <a:gridCol w="874009"/>
                <a:gridCol w="1014225"/>
              </a:tblGrid>
              <a:tr h="373132">
                <a:tc>
                  <a:txBody>
                    <a:bodyPr/>
                    <a:lstStyle/>
                    <a:p>
                      <a:pPr indent="180340" algn="just">
                        <a:lnSpc>
                          <a:spcPts val="1800"/>
                        </a:lnSpc>
                        <a:spcAft>
                          <a:spcPts val="0"/>
                        </a:spcAft>
                      </a:pPr>
                      <a:r>
                        <a:rPr lang="pl-PL" sz="1400" b="1" dirty="0">
                          <a:solidFill>
                            <a:schemeClr val="bg1"/>
                          </a:solidFill>
                          <a:latin typeface="Times New Roman"/>
                          <a:ea typeface="Times New Roman"/>
                          <a:cs typeface="Times New Roman"/>
                        </a:rPr>
                        <a:t>Lab</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180340" algn="just">
                        <a:lnSpc>
                          <a:spcPts val="1800"/>
                        </a:lnSpc>
                        <a:spcAft>
                          <a:spcPts val="0"/>
                        </a:spcAft>
                      </a:pPr>
                      <a:r>
                        <a:rPr lang="pl-PL" sz="1400" b="1" dirty="0">
                          <a:solidFill>
                            <a:schemeClr val="bg1"/>
                          </a:solidFill>
                          <a:latin typeface="Times New Roman"/>
                          <a:ea typeface="Times New Roman"/>
                          <a:cs typeface="Times New Roman"/>
                        </a:rPr>
                        <a:t>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180340" algn="just">
                        <a:lnSpc>
                          <a:spcPts val="1800"/>
                        </a:lnSpc>
                        <a:spcAft>
                          <a:spcPts val="0"/>
                        </a:spcAft>
                      </a:pPr>
                      <a:r>
                        <a:rPr lang="pl-PL" sz="1400" b="1" dirty="0">
                          <a:solidFill>
                            <a:schemeClr val="bg1"/>
                          </a:solidFill>
                          <a:latin typeface="Times New Roman"/>
                          <a:ea typeface="Times New Roman"/>
                          <a:cs typeface="Times New Roman"/>
                        </a:rPr>
                        <a:t>q</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180340" algn="just">
                        <a:lnSpc>
                          <a:spcPts val="1800"/>
                        </a:lnSpc>
                        <a:spcAft>
                          <a:spcPts val="0"/>
                        </a:spcAft>
                      </a:pPr>
                      <a:r>
                        <a:rPr lang="pl-PL" sz="1400" b="1" dirty="0" err="1">
                          <a:solidFill>
                            <a:schemeClr val="bg1"/>
                          </a:solidFill>
                          <a:latin typeface="Times New Roman"/>
                          <a:ea typeface="Times New Roman"/>
                          <a:cs typeface="Times New Roman"/>
                        </a:rPr>
                        <a:t>r</a:t>
                      </a:r>
                      <a:endParaRPr lang="pl-PL" sz="1400" b="1" dirty="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180340" algn="just">
                        <a:lnSpc>
                          <a:spcPts val="1800"/>
                        </a:lnSpc>
                        <a:spcAft>
                          <a:spcPts val="0"/>
                        </a:spcAft>
                      </a:pPr>
                      <a:r>
                        <a:rPr lang="pl-PL" sz="1400" b="1" dirty="0">
                          <a:solidFill>
                            <a:schemeClr val="bg1"/>
                          </a:solidFill>
                          <a:latin typeface="Times New Roman"/>
                          <a:ea typeface="Times New Roman"/>
                          <a:cs typeface="Times New Roman"/>
                        </a:rPr>
                        <a: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180340" algn="just">
                        <a:lnSpc>
                          <a:spcPts val="1800"/>
                        </a:lnSpc>
                        <a:spcAft>
                          <a:spcPts val="0"/>
                        </a:spcAft>
                      </a:pPr>
                      <a:r>
                        <a:rPr lang="pl-PL" sz="1400" b="1" dirty="0">
                          <a:solidFill>
                            <a:schemeClr val="bg1"/>
                          </a:solidFill>
                          <a:latin typeface="Times New Roman"/>
                          <a:ea typeface="Times New Roman"/>
                          <a:cs typeface="Times New Roman"/>
                        </a:rPr>
                        <a:t>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180340" algn="just">
                        <a:lnSpc>
                          <a:spcPts val="1800"/>
                        </a:lnSpc>
                        <a:spcAft>
                          <a:spcPts val="0"/>
                        </a:spcAft>
                      </a:pPr>
                      <a:r>
                        <a:rPr lang="pl-PL" sz="1400" b="1" dirty="0">
                          <a:solidFill>
                            <a:schemeClr val="bg1"/>
                          </a:solidFill>
                          <a:latin typeface="Times New Roman"/>
                          <a:ea typeface="Times New Roman"/>
                          <a:cs typeface="Times New Roman"/>
                        </a:rPr>
                        <a:t>sum</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90000"/>
                      </a:schemeClr>
                    </a:solidFill>
                  </a:tcPr>
                </a:tc>
              </a:tr>
              <a:tr h="373132">
                <a:tc>
                  <a:txBody>
                    <a:bodyPr/>
                    <a:lstStyle/>
                    <a:p>
                      <a:pPr indent="180340" algn="just">
                        <a:lnSpc>
                          <a:spcPts val="1800"/>
                        </a:lnSpc>
                        <a:spcAft>
                          <a:spcPts val="0"/>
                        </a:spcAft>
                      </a:pPr>
                      <a:r>
                        <a:rPr lang="pl-PL" sz="1400" b="1" dirty="0">
                          <a:solidFill>
                            <a:schemeClr val="bg1"/>
                          </a:solidFill>
                          <a:latin typeface="Times New Roman"/>
                          <a:ea typeface="Times New Roman"/>
                          <a:cs typeface="Times New Roman"/>
                        </a:rPr>
                        <a:t>A</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6</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tx2">
                        <a:lumMod val="90000"/>
                      </a:schemeClr>
                    </a:solidFill>
                  </a:tcPr>
                </a:tc>
              </a:tr>
              <a:tr h="373132">
                <a:tc>
                  <a:txBody>
                    <a:bodyPr/>
                    <a:lstStyle/>
                    <a:p>
                      <a:pPr indent="180340" algn="just">
                        <a:lnSpc>
                          <a:spcPts val="1800"/>
                        </a:lnSpc>
                        <a:spcAft>
                          <a:spcPts val="0"/>
                        </a:spcAft>
                      </a:pPr>
                      <a:r>
                        <a:rPr lang="pl-PL" sz="1400" b="1" dirty="0">
                          <a:solidFill>
                            <a:schemeClr val="bg1"/>
                          </a:solidFill>
                          <a:latin typeface="Times New Roman"/>
                          <a:ea typeface="Times New Roman"/>
                          <a:cs typeface="Times New Roman"/>
                        </a:rPr>
                        <a:t>B</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dirty="0">
                          <a:solidFill>
                            <a:schemeClr val="bg1"/>
                          </a:solidFill>
                          <a:latin typeface="Times New Roman"/>
                          <a:ea typeface="Times New Roman"/>
                          <a:cs typeface="Times New Roma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30</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tx2">
                        <a:lumMod val="90000"/>
                      </a:schemeClr>
                    </a:solidFill>
                  </a:tcPr>
                </a:tc>
              </a:tr>
              <a:tr h="373132">
                <a:tc>
                  <a:txBody>
                    <a:bodyPr/>
                    <a:lstStyle/>
                    <a:p>
                      <a:pPr indent="180340" algn="just">
                        <a:lnSpc>
                          <a:spcPts val="1800"/>
                        </a:lnSpc>
                        <a:spcAft>
                          <a:spcPts val="0"/>
                        </a:spcAft>
                      </a:pPr>
                      <a:r>
                        <a:rPr lang="pl-PL" sz="1400" b="1" dirty="0">
                          <a:solidFill>
                            <a:schemeClr val="bg1"/>
                          </a:solidFill>
                          <a:latin typeface="Times New Roman"/>
                          <a:ea typeface="Times New Roman"/>
                          <a:cs typeface="Times New Roman"/>
                        </a:rPr>
                        <a:t>C</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22</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tx2">
                        <a:lumMod val="90000"/>
                      </a:schemeClr>
                    </a:solidFill>
                  </a:tcPr>
                </a:tc>
              </a:tr>
              <a:tr h="373132">
                <a:tc>
                  <a:txBody>
                    <a:bodyPr/>
                    <a:lstStyle/>
                    <a:p>
                      <a:pPr indent="180340" algn="just">
                        <a:lnSpc>
                          <a:spcPts val="1800"/>
                        </a:lnSpc>
                        <a:spcAft>
                          <a:spcPts val="0"/>
                        </a:spcAft>
                      </a:pPr>
                      <a:r>
                        <a:rPr lang="pl-PL" sz="1400" b="1" dirty="0">
                          <a:solidFill>
                            <a:schemeClr val="bg1"/>
                          </a:solidFill>
                          <a:latin typeface="Times New Roman"/>
                          <a:ea typeface="Times New Roman"/>
                          <a:cs typeface="Times New Roman"/>
                        </a:rPr>
                        <a:t>D</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dirty="0">
                          <a:solidFill>
                            <a:schemeClr val="bg1"/>
                          </a:solidFill>
                          <a:latin typeface="Times New Roman"/>
                          <a:ea typeface="Times New Roman"/>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29</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tx2">
                        <a:lumMod val="90000"/>
                      </a:schemeClr>
                    </a:solidFill>
                  </a:tcPr>
                </a:tc>
              </a:tr>
              <a:tr h="373132">
                <a:tc>
                  <a:txBody>
                    <a:bodyPr/>
                    <a:lstStyle/>
                    <a:p>
                      <a:pPr indent="180340" algn="just">
                        <a:lnSpc>
                          <a:spcPts val="1800"/>
                        </a:lnSpc>
                        <a:spcAft>
                          <a:spcPts val="0"/>
                        </a:spcAft>
                      </a:pPr>
                      <a:r>
                        <a:rPr lang="pl-PL" sz="1400" b="1" dirty="0">
                          <a:solidFill>
                            <a:schemeClr val="bg1"/>
                          </a:solidFill>
                          <a:latin typeface="Times New Roman"/>
                          <a:ea typeface="Times New Roman"/>
                          <a:cs typeface="Times New Roman"/>
                        </a:rPr>
                        <a:t>E</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31</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tx2">
                        <a:lumMod val="90000"/>
                      </a:schemeClr>
                    </a:solidFill>
                  </a:tcPr>
                </a:tc>
              </a:tr>
              <a:tr h="373132">
                <a:tc>
                  <a:txBody>
                    <a:bodyPr/>
                    <a:lstStyle/>
                    <a:p>
                      <a:pPr indent="180340" algn="just">
                        <a:lnSpc>
                          <a:spcPts val="1800"/>
                        </a:lnSpc>
                        <a:spcAft>
                          <a:spcPts val="0"/>
                        </a:spcAft>
                      </a:pPr>
                      <a:r>
                        <a:rPr lang="pl-PL" sz="1400" b="1" dirty="0">
                          <a:solidFill>
                            <a:schemeClr val="bg1"/>
                          </a:solidFill>
                          <a:latin typeface="Times New Roman"/>
                          <a:ea typeface="Times New Roman"/>
                          <a:cs typeface="Times New Roman"/>
                        </a:rPr>
                        <a:t>F</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39</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tx2">
                        <a:lumMod val="90000"/>
                      </a:schemeClr>
                    </a:solidFill>
                  </a:tcPr>
                </a:tc>
              </a:tr>
              <a:tr h="373132">
                <a:tc>
                  <a:txBody>
                    <a:bodyPr/>
                    <a:lstStyle/>
                    <a:p>
                      <a:pPr indent="180340" algn="just">
                        <a:lnSpc>
                          <a:spcPts val="1800"/>
                        </a:lnSpc>
                        <a:spcAft>
                          <a:spcPts val="0"/>
                        </a:spcAft>
                      </a:pPr>
                      <a:r>
                        <a:rPr lang="pl-PL" sz="1400" b="1" dirty="0">
                          <a:solidFill>
                            <a:schemeClr val="bg1"/>
                          </a:solidFill>
                          <a:latin typeface="Times New Roman"/>
                          <a:ea typeface="Times New Roman"/>
                          <a:cs typeface="Times New Roman"/>
                        </a:rPr>
                        <a:t>G</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dirty="0">
                          <a:solidFill>
                            <a:schemeClr val="bg1"/>
                          </a:solidFill>
                          <a:latin typeface="Times New Roman"/>
                          <a:ea typeface="Times New Roman"/>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30</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tx2">
                        <a:lumMod val="90000"/>
                      </a:schemeClr>
                    </a:solidFill>
                  </a:tcPr>
                </a:tc>
              </a:tr>
              <a:tr h="373132">
                <a:tc>
                  <a:txBody>
                    <a:bodyPr/>
                    <a:lstStyle/>
                    <a:p>
                      <a:pPr indent="180340" algn="just">
                        <a:lnSpc>
                          <a:spcPts val="1800"/>
                        </a:lnSpc>
                        <a:spcAft>
                          <a:spcPts val="0"/>
                        </a:spcAft>
                      </a:pPr>
                      <a:r>
                        <a:rPr lang="pl-PL" sz="1400" b="1" dirty="0">
                          <a:solidFill>
                            <a:schemeClr val="bg1"/>
                          </a:solidFill>
                          <a:latin typeface="Times New Roman"/>
                          <a:ea typeface="Times New Roman"/>
                          <a:cs typeface="Times New Roman"/>
                        </a:rPr>
                        <a:t>H</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dirty="0">
                          <a:solidFill>
                            <a:schemeClr val="bg1"/>
                          </a:solidFill>
                          <a:latin typeface="Times New Roman"/>
                          <a:ea typeface="Times New Roman"/>
                          <a:cs typeface="Times New Roma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31</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tx2">
                        <a:lumMod val="90000"/>
                      </a:schemeClr>
                    </a:solidFill>
                  </a:tcPr>
                </a:tc>
              </a:tr>
              <a:tr h="373132">
                <a:tc>
                  <a:txBody>
                    <a:bodyPr/>
                    <a:lstStyle/>
                    <a:p>
                      <a:pPr indent="180340" algn="just">
                        <a:lnSpc>
                          <a:spcPts val="1800"/>
                        </a:lnSpc>
                        <a:spcAft>
                          <a:spcPts val="0"/>
                        </a:spcAft>
                      </a:pPr>
                      <a:r>
                        <a:rPr lang="pl-PL" sz="1400" b="1" dirty="0">
                          <a:solidFill>
                            <a:schemeClr val="bg1"/>
                          </a:solidFill>
                          <a:latin typeface="Times New Roman"/>
                          <a:ea typeface="Times New Roman"/>
                          <a:cs typeface="Times New Roman"/>
                        </a:rPr>
                        <a:t>I</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dirty="0">
                          <a:solidFill>
                            <a:schemeClr val="bg1"/>
                          </a:solidFill>
                          <a:latin typeface="Times New Roman"/>
                          <a:ea typeface="Times New Roman"/>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dirty="0">
                          <a:solidFill>
                            <a:schemeClr val="bg1"/>
                          </a:solidFill>
                          <a:latin typeface="Times New Roman"/>
                          <a:ea typeface="Times New Roman"/>
                          <a:cs typeface="Times New Roman"/>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32</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tx2">
                        <a:lumMod val="90000"/>
                      </a:schemeClr>
                    </a:solidFill>
                  </a:tcPr>
                </a:tc>
              </a:tr>
              <a:tr h="373132">
                <a:tc>
                  <a:txBody>
                    <a:bodyPr/>
                    <a:lstStyle/>
                    <a:p>
                      <a:pPr indent="180340" algn="just">
                        <a:lnSpc>
                          <a:spcPts val="1800"/>
                        </a:lnSpc>
                        <a:spcAft>
                          <a:spcPts val="0"/>
                        </a:spcAft>
                      </a:pPr>
                      <a:r>
                        <a:rPr lang="pl-PL" sz="1400" b="1" dirty="0">
                          <a:solidFill>
                            <a:schemeClr val="bg1"/>
                          </a:solidFill>
                          <a:latin typeface="Times New Roman"/>
                          <a:ea typeface="Times New Roman"/>
                          <a:cs typeface="Times New Roman"/>
                        </a:rPr>
                        <a:t>J</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180340" algn="just">
                        <a:lnSpc>
                          <a:spcPts val="1800"/>
                        </a:lnSpc>
                        <a:spcAft>
                          <a:spcPts val="0"/>
                        </a:spcAft>
                      </a:pPr>
                      <a:r>
                        <a:rPr lang="pl-PL" sz="1400">
                          <a:solidFill>
                            <a:schemeClr val="bg1"/>
                          </a:solidFill>
                          <a:latin typeface="Times New Roman"/>
                          <a:ea typeface="Times New Roman"/>
                          <a:cs typeface="Times New Roma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180340" algn="just">
                        <a:lnSpc>
                          <a:spcPts val="1800"/>
                        </a:lnSpc>
                        <a:spcAft>
                          <a:spcPts val="0"/>
                        </a:spcAft>
                      </a:pPr>
                      <a:r>
                        <a:rPr lang="pl-PL" sz="1400" dirty="0">
                          <a:solidFill>
                            <a:schemeClr val="bg1"/>
                          </a:solidFill>
                          <a:latin typeface="Times New Roman"/>
                          <a:ea typeface="Times New Roman"/>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180340" algn="just">
                        <a:lnSpc>
                          <a:spcPts val="1800"/>
                        </a:lnSpc>
                        <a:spcAft>
                          <a:spcPts val="0"/>
                        </a:spcAft>
                      </a:pPr>
                      <a:r>
                        <a:rPr lang="pl-PL" sz="1400" dirty="0">
                          <a:solidFill>
                            <a:schemeClr val="bg1"/>
                          </a:solidFill>
                          <a:latin typeface="Times New Roman"/>
                          <a:ea typeface="Times New Roman"/>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180340" algn="just">
                        <a:lnSpc>
                          <a:spcPts val="1800"/>
                        </a:lnSpc>
                        <a:spcAft>
                          <a:spcPts val="0"/>
                        </a:spcAft>
                      </a:pPr>
                      <a:r>
                        <a:rPr lang="pl-PL" sz="1400" dirty="0">
                          <a:solidFill>
                            <a:schemeClr val="bg1"/>
                          </a:solidFill>
                          <a:latin typeface="Times New Roman"/>
                          <a:ea typeface="Times New Roman"/>
                          <a:cs typeface="Times New Roma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180340" algn="just">
                        <a:lnSpc>
                          <a:spcPts val="1800"/>
                        </a:lnSpc>
                        <a:spcAft>
                          <a:spcPts val="0"/>
                        </a:spcAft>
                      </a:pPr>
                      <a:r>
                        <a:rPr lang="pl-PL" sz="1400" dirty="0">
                          <a:solidFill>
                            <a:schemeClr val="bg1"/>
                          </a:solidFill>
                          <a:latin typeface="Times New Roman"/>
                          <a:ea typeface="Times New Roman"/>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180340" algn="just">
                        <a:lnSpc>
                          <a:spcPts val="1800"/>
                        </a:lnSpc>
                        <a:spcAft>
                          <a:spcPts val="0"/>
                        </a:spcAft>
                      </a:pPr>
                      <a:r>
                        <a:rPr lang="pl-PL" sz="1400" dirty="0">
                          <a:solidFill>
                            <a:schemeClr val="bg1"/>
                          </a:solidFill>
                          <a:latin typeface="Times New Roman"/>
                          <a:ea typeface="Times New Roman"/>
                          <a:cs typeface="Times New Roman"/>
                        </a:rPr>
                        <a:t>25</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tx2">
                        <a:lumMod val="90000"/>
                      </a:schemeClr>
                    </a:solidFill>
                  </a:tcPr>
                </a:tc>
              </a:tr>
            </a:tbl>
          </a:graphicData>
        </a:graphic>
      </p:graphicFrame>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2532" name="Picture 1028"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22537" name="Rectangle 1033"/>
          <p:cNvSpPr>
            <a:spLocks noGrp="1" noChangeArrowheads="1"/>
          </p:cNvSpPr>
          <p:nvPr>
            <p:ph type="title"/>
          </p:nvPr>
        </p:nvSpPr>
        <p:spPr>
          <a:xfrm>
            <a:off x="2895600" y="228600"/>
            <a:ext cx="6096000" cy="1219200"/>
          </a:xfrm>
        </p:spPr>
        <p:txBody>
          <a:bodyPr/>
          <a:lstStyle/>
          <a:p>
            <a:r>
              <a:rPr lang="pl-PL" dirty="0" err="1" smtClean="0"/>
              <a:t>Comparing</a:t>
            </a:r>
            <a:r>
              <a:rPr lang="pl-PL" dirty="0" smtClean="0"/>
              <a:t> </a:t>
            </a:r>
            <a:r>
              <a:rPr lang="pl-PL" dirty="0" err="1" smtClean="0"/>
              <a:t>results</a:t>
            </a:r>
            <a:r>
              <a:rPr lang="pl-PL" dirty="0" smtClean="0"/>
              <a:t> -  </a:t>
            </a:r>
            <a:r>
              <a:rPr lang="pl-PL" dirty="0" err="1" smtClean="0"/>
              <a:t>Youden’s</a:t>
            </a:r>
            <a:r>
              <a:rPr lang="pl-PL" dirty="0" smtClean="0"/>
              <a:t> test</a:t>
            </a:r>
            <a:endParaRPr lang="en-GB" dirty="0"/>
          </a:p>
        </p:txBody>
      </p:sp>
      <p:sp>
        <p:nvSpPr>
          <p:cNvPr id="22538" name="Text Box 1034"/>
          <p:cNvSpPr txBox="1">
            <a:spLocks noChangeArrowheads="1"/>
          </p:cNvSpPr>
          <p:nvPr/>
        </p:nvSpPr>
        <p:spPr bwMode="auto">
          <a:xfrm>
            <a:off x="1403648" y="1628800"/>
            <a:ext cx="1172344" cy="394210"/>
          </a:xfrm>
          <a:prstGeom prst="rect">
            <a:avLst/>
          </a:prstGeom>
          <a:noFill/>
          <a:ln w="9525">
            <a:noFill/>
            <a:miter lim="800000"/>
            <a:headEnd/>
            <a:tailEnd/>
          </a:ln>
        </p:spPr>
        <p:txBody>
          <a:bodyPr wrap="square">
            <a:spAutoFit/>
          </a:bodyPr>
          <a:lstStyle/>
          <a:p>
            <a:pPr>
              <a:lnSpc>
                <a:spcPct val="120000"/>
              </a:lnSpc>
            </a:pPr>
            <a:r>
              <a:rPr lang="pl-PL" dirty="0" err="1" smtClean="0">
                <a:solidFill>
                  <a:schemeClr val="tx2">
                    <a:lumMod val="50000"/>
                  </a:schemeClr>
                </a:solidFill>
                <a:latin typeface="+mn-lt"/>
              </a:rPr>
              <a:t>Example</a:t>
            </a:r>
            <a:endParaRPr lang="en-GB" dirty="0">
              <a:solidFill>
                <a:schemeClr val="tx2">
                  <a:lumMod val="50000"/>
                </a:schemeClr>
              </a:solidFill>
              <a:latin typeface="+mn-lt"/>
            </a:endParaRPr>
          </a:p>
        </p:txBody>
      </p:sp>
      <p:sp>
        <p:nvSpPr>
          <p:cNvPr id="5" name="pole tekstowe 4"/>
          <p:cNvSpPr txBox="1"/>
          <p:nvPr/>
        </p:nvSpPr>
        <p:spPr>
          <a:xfrm>
            <a:off x="3203848" y="1916832"/>
            <a:ext cx="5616624" cy="2862322"/>
          </a:xfrm>
          <a:prstGeom prst="rect">
            <a:avLst/>
          </a:prstGeom>
          <a:noFill/>
        </p:spPr>
        <p:txBody>
          <a:bodyPr wrap="square" rtlCol="0">
            <a:spAutoFit/>
          </a:bodyPr>
          <a:lstStyle/>
          <a:p>
            <a:r>
              <a:rPr lang="en-US" sz="2000" dirty="0" smtClean="0">
                <a:latin typeface="+mn-lt"/>
              </a:rPr>
              <a:t>From tables can read that for a confidence level of 95% the highest probability of correct results is when the points belong to the range of 15 to 40</a:t>
            </a:r>
            <a:r>
              <a:rPr lang="pl-PL" sz="2000" dirty="0" smtClean="0">
                <a:latin typeface="+mn-lt"/>
              </a:rPr>
              <a:t>.</a:t>
            </a:r>
            <a:r>
              <a:rPr lang="en-US" sz="2000" dirty="0" smtClean="0">
                <a:latin typeface="+mn-lt"/>
              </a:rPr>
              <a:t> Thus, there is only a 5% chance that the laboratories that have less than 15 points </a:t>
            </a:r>
            <a:r>
              <a:rPr lang="pl-PL" sz="2000" dirty="0" err="1" smtClean="0">
                <a:latin typeface="+mn-lt"/>
              </a:rPr>
              <a:t>is</a:t>
            </a:r>
            <a:r>
              <a:rPr lang="pl-PL" sz="2000" dirty="0" smtClean="0">
                <a:latin typeface="+mn-lt"/>
              </a:rPr>
              <a:t> </a:t>
            </a:r>
            <a:r>
              <a:rPr lang="en-US" sz="2000" dirty="0" smtClean="0">
                <a:latin typeface="+mn-lt"/>
              </a:rPr>
              <a:t>carried out the measurements properly, as they have more than 40 points Thus, our test indicates that the results from </a:t>
            </a:r>
            <a:r>
              <a:rPr lang="pl-PL" sz="2000" dirty="0" err="1" smtClean="0">
                <a:latin typeface="+mn-lt"/>
              </a:rPr>
              <a:t>the</a:t>
            </a:r>
            <a:r>
              <a:rPr lang="pl-PL" sz="2000" dirty="0" smtClean="0">
                <a:latin typeface="+mn-lt"/>
              </a:rPr>
              <a:t> A</a:t>
            </a:r>
            <a:r>
              <a:rPr lang="en-US" sz="2000" dirty="0" smtClean="0">
                <a:latin typeface="+mn-lt"/>
              </a:rPr>
              <a:t> laboratory are not sufficiently reliable.</a:t>
            </a:r>
            <a:endParaRPr lang="pl-PL" sz="2000" dirty="0">
              <a:latin typeface="+mn-lt"/>
            </a:endParaRPr>
          </a:p>
        </p:txBody>
      </p:sp>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4578" name="Picture 2"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sp>
        <p:nvSpPr>
          <p:cNvPr id="24579" name="Rectangle 3"/>
          <p:cNvSpPr>
            <a:spLocks noGrp="1" noChangeArrowheads="1"/>
          </p:cNvSpPr>
          <p:nvPr>
            <p:ph type="title"/>
          </p:nvPr>
        </p:nvSpPr>
        <p:spPr/>
        <p:txBody>
          <a:bodyPr/>
          <a:lstStyle/>
          <a:p>
            <a:r>
              <a:rPr lang="en-US" dirty="0" smtClean="0"/>
              <a:t>Improving the precision of measurement</a:t>
            </a:r>
            <a:endParaRPr lang="en-GB" dirty="0"/>
          </a:p>
        </p:txBody>
      </p:sp>
      <p:sp>
        <p:nvSpPr>
          <p:cNvPr id="24580" name="Rectangle 4"/>
          <p:cNvSpPr>
            <a:spLocks noGrp="1" noChangeArrowheads="1"/>
          </p:cNvSpPr>
          <p:nvPr>
            <p:ph type="body" idx="1"/>
          </p:nvPr>
        </p:nvSpPr>
        <p:spPr>
          <a:xfrm>
            <a:off x="2819400" y="2057400"/>
            <a:ext cx="6096000" cy="4114800"/>
          </a:xfrm>
        </p:spPr>
        <p:txBody>
          <a:bodyPr/>
          <a:lstStyle/>
          <a:p>
            <a:pPr marL="0" indent="41275" algn="just">
              <a:spcAft>
                <a:spcPts val="600"/>
              </a:spcAft>
              <a:buNone/>
            </a:pPr>
            <a:r>
              <a:rPr lang="en-US" sz="2000" dirty="0" smtClean="0"/>
              <a:t>The standard error of the difference between the two mean values ​​increases with the difference between the values ​​of the standard deviation</a:t>
            </a:r>
            <a:r>
              <a:rPr lang="pl-PL" sz="2000" dirty="0" smtClean="0"/>
              <a:t> </a:t>
            </a:r>
            <a:r>
              <a:rPr lang="el-GR" sz="2000" dirty="0" smtClean="0">
                <a:latin typeface="Times New Roman" pitchFamily="18" charset="0"/>
                <a:cs typeface="Times New Roman" pitchFamily="18" charset="0"/>
              </a:rPr>
              <a:t>σ</a:t>
            </a:r>
            <a:r>
              <a:rPr lang="en-US" sz="2000" dirty="0" smtClean="0"/>
              <a:t> </a:t>
            </a:r>
            <a:r>
              <a:rPr lang="pl-PL" sz="2000" dirty="0" smtClean="0"/>
              <a:t>and </a:t>
            </a:r>
            <a:r>
              <a:rPr lang="en-US" sz="2000" dirty="0" smtClean="0"/>
              <a:t>is decreasing with increasing number of repetitions </a:t>
            </a:r>
            <a:r>
              <a:rPr lang="en-US" sz="2000" dirty="0" smtClean="0">
                <a:latin typeface="Times New Roman" pitchFamily="18" charset="0"/>
                <a:cs typeface="Times New Roman" pitchFamily="18" charset="0"/>
              </a:rPr>
              <a:t>n</a:t>
            </a:r>
            <a:r>
              <a:rPr lang="pl-PL" sz="2000" dirty="0" smtClean="0">
                <a:latin typeface="Times New Roman" pitchFamily="18" charset="-18"/>
              </a:rPr>
              <a:t>:</a:t>
            </a:r>
            <a:endParaRPr lang="pl-PL" sz="2000" dirty="0">
              <a:latin typeface="Times New Roman" pitchFamily="18" charset="-18"/>
            </a:endParaRPr>
          </a:p>
          <a:p>
            <a:pPr marL="0" indent="41275">
              <a:buFont typeface="Monotype Sorts" pitchFamily="2" charset="2"/>
              <a:buNone/>
            </a:pPr>
            <a:endParaRPr lang="pl-PL" sz="2000" dirty="0">
              <a:latin typeface="Times New Roman" pitchFamily="18" charset="-18"/>
            </a:endParaRPr>
          </a:p>
          <a:p>
            <a:pPr marL="0" indent="41275">
              <a:buFont typeface="Monotype Sorts" pitchFamily="2" charset="2"/>
              <a:buNone/>
            </a:pPr>
            <a:r>
              <a:rPr lang="pl-PL" sz="2000" dirty="0">
                <a:latin typeface="Times New Roman" pitchFamily="18" charset="-18"/>
              </a:rPr>
              <a:t>	</a:t>
            </a:r>
          </a:p>
          <a:p>
            <a:pPr marL="0" indent="41275" algn="just">
              <a:buNone/>
            </a:pPr>
            <a:r>
              <a:rPr lang="en-US" sz="2000" dirty="0" smtClean="0"/>
              <a:t>So the method to improve the precision of measurements can be reduced variability (scatter) within a series of measurements the quantity measured or increase the effective number of measurements (repetitions).</a:t>
            </a:r>
            <a:endParaRPr lang="en-GB" dirty="0"/>
          </a:p>
        </p:txBody>
      </p:sp>
      <p:graphicFrame>
        <p:nvGraphicFramePr>
          <p:cNvPr id="24581" name="Object 5"/>
          <p:cNvGraphicFramePr>
            <a:graphicFrameLocks noChangeAspect="1"/>
          </p:cNvGraphicFramePr>
          <p:nvPr/>
        </p:nvGraphicFramePr>
        <p:xfrm>
          <a:off x="4355976" y="3501008"/>
          <a:ext cx="2490630" cy="864096"/>
        </p:xfrm>
        <a:graphic>
          <a:graphicData uri="http://schemas.openxmlformats.org/presentationml/2006/ole">
            <mc:AlternateContent xmlns:mc="http://schemas.openxmlformats.org/markup-compatibility/2006">
              <mc:Choice xmlns:v="urn:schemas-microsoft-com:vml" Requires="v">
                <p:oleObj spid="_x0000_s24582" name="Equation" r:id="rId4" imgW="838080" imgH="291960" progId="Equation.3">
                  <p:embed/>
                </p:oleObj>
              </mc:Choice>
              <mc:Fallback>
                <p:oleObj name="Equation" r:id="rId4" imgW="838080" imgH="291960" progId="Equation.3">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5976" y="3501008"/>
                        <a:ext cx="2490630" cy="864096"/>
                      </a:xfrm>
                      <a:prstGeom prst="rect">
                        <a:avLst/>
                      </a:prstGeom>
                      <a:solidFill>
                        <a:srgbClr val="CCFFCC"/>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4578" name="Picture 2"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24579" name="Rectangle 3"/>
          <p:cNvSpPr>
            <a:spLocks noGrp="1" noChangeArrowheads="1"/>
          </p:cNvSpPr>
          <p:nvPr>
            <p:ph type="title"/>
          </p:nvPr>
        </p:nvSpPr>
        <p:spPr/>
        <p:txBody>
          <a:bodyPr/>
          <a:lstStyle/>
          <a:p>
            <a:r>
              <a:rPr lang="en-US" dirty="0" smtClean="0"/>
              <a:t>Improving the precision of measurement</a:t>
            </a:r>
            <a:endParaRPr lang="en-GB" dirty="0"/>
          </a:p>
        </p:txBody>
      </p:sp>
      <p:sp>
        <p:nvSpPr>
          <p:cNvPr id="24582" name="Text Box 6"/>
          <p:cNvSpPr txBox="1">
            <a:spLocks noChangeArrowheads="1"/>
          </p:cNvSpPr>
          <p:nvPr/>
        </p:nvSpPr>
        <p:spPr bwMode="auto">
          <a:xfrm>
            <a:off x="2699792" y="1988840"/>
            <a:ext cx="6096000" cy="3693319"/>
          </a:xfrm>
          <a:prstGeom prst="rect">
            <a:avLst/>
          </a:prstGeom>
          <a:noFill/>
          <a:ln w="9525">
            <a:noFill/>
            <a:miter lim="800000"/>
            <a:headEnd/>
            <a:tailEnd/>
          </a:ln>
        </p:spPr>
        <p:txBody>
          <a:bodyPr>
            <a:spAutoFit/>
          </a:bodyPr>
          <a:lstStyle/>
          <a:p>
            <a:pPr marL="568325" indent="-568325">
              <a:lnSpc>
                <a:spcPct val="120000"/>
              </a:lnSpc>
            </a:pPr>
            <a:r>
              <a:rPr lang="en-US" sz="2000" dirty="0" smtClean="0">
                <a:solidFill>
                  <a:srgbClr val="FFC000"/>
                </a:solidFill>
                <a:latin typeface="+mn-lt"/>
              </a:rPr>
              <a:t>The precision of the measurement can be improved by:</a:t>
            </a:r>
            <a:endParaRPr lang="pl-PL" sz="2000" dirty="0" smtClean="0">
              <a:solidFill>
                <a:srgbClr val="FFC000"/>
              </a:solidFill>
              <a:latin typeface="+mn-lt"/>
            </a:endParaRPr>
          </a:p>
          <a:p>
            <a:pPr marL="568325" indent="-568325">
              <a:lnSpc>
                <a:spcPct val="120000"/>
              </a:lnSpc>
            </a:pPr>
            <a:r>
              <a:rPr lang="pl-PL" sz="2000" dirty="0" smtClean="0">
                <a:solidFill>
                  <a:srgbClr val="FFC000"/>
                </a:solidFill>
              </a:rPr>
              <a:t> </a:t>
            </a:r>
            <a:r>
              <a:rPr lang="pl-PL" sz="2000" dirty="0">
                <a:solidFill>
                  <a:srgbClr val="FFC000"/>
                </a:solidFill>
              </a:rPr>
              <a:t>1.	</a:t>
            </a:r>
            <a:r>
              <a:rPr lang="pl-PL" sz="2000" dirty="0" err="1" smtClean="0">
                <a:solidFill>
                  <a:srgbClr val="FFC000"/>
                </a:solidFill>
                <a:latin typeface="+mn-lt"/>
              </a:rPr>
              <a:t>increasing</a:t>
            </a:r>
            <a:r>
              <a:rPr lang="pl-PL" sz="2000" dirty="0" smtClean="0">
                <a:solidFill>
                  <a:srgbClr val="FFC000"/>
                </a:solidFill>
                <a:latin typeface="+mn-lt"/>
              </a:rPr>
              <a:t> </a:t>
            </a:r>
            <a:r>
              <a:rPr lang="pl-PL" sz="2000" dirty="0" err="1" smtClean="0">
                <a:solidFill>
                  <a:srgbClr val="FFC000"/>
                </a:solidFill>
                <a:latin typeface="+mn-lt"/>
              </a:rPr>
              <a:t>the</a:t>
            </a:r>
            <a:r>
              <a:rPr lang="pl-PL" sz="2000" dirty="0" smtClean="0">
                <a:solidFill>
                  <a:srgbClr val="FFC000"/>
                </a:solidFill>
                <a:latin typeface="+mn-lt"/>
              </a:rPr>
              <a:t> </a:t>
            </a:r>
            <a:r>
              <a:rPr lang="pl-PL" sz="2000" dirty="0" err="1" smtClean="0">
                <a:solidFill>
                  <a:srgbClr val="FFC000"/>
                </a:solidFill>
                <a:latin typeface="+mn-lt"/>
              </a:rPr>
              <a:t>number</a:t>
            </a:r>
            <a:r>
              <a:rPr lang="pl-PL" sz="2000" dirty="0" smtClean="0">
                <a:solidFill>
                  <a:srgbClr val="FFC000"/>
                </a:solidFill>
                <a:latin typeface="+mn-lt"/>
              </a:rPr>
              <a:t> of </a:t>
            </a:r>
            <a:r>
              <a:rPr lang="pl-PL" sz="2000" dirty="0" err="1" smtClean="0">
                <a:solidFill>
                  <a:srgbClr val="FFC000"/>
                </a:solidFill>
                <a:latin typeface="+mn-lt"/>
              </a:rPr>
              <a:t>measurements</a:t>
            </a:r>
            <a:r>
              <a:rPr lang="pl-PL" sz="2000" dirty="0" smtClean="0">
                <a:solidFill>
                  <a:srgbClr val="FFC000"/>
                </a:solidFill>
                <a:latin typeface="+mn-lt"/>
              </a:rPr>
              <a:t>;</a:t>
            </a:r>
            <a:endParaRPr lang="pl-PL" sz="2000" dirty="0">
              <a:solidFill>
                <a:srgbClr val="FFC000"/>
              </a:solidFill>
              <a:latin typeface="+mn-lt"/>
            </a:endParaRPr>
          </a:p>
          <a:p>
            <a:pPr marL="568325" indent="-568325">
              <a:lnSpc>
                <a:spcPct val="120000"/>
              </a:lnSpc>
            </a:pPr>
            <a:r>
              <a:rPr lang="pl-PL" sz="2000" dirty="0">
                <a:solidFill>
                  <a:srgbClr val="FFC000"/>
                </a:solidFill>
              </a:rPr>
              <a:t> 2.	</a:t>
            </a:r>
            <a:r>
              <a:rPr lang="pl-PL" sz="2000" dirty="0" smtClean="0">
                <a:solidFill>
                  <a:srgbClr val="FFC000"/>
                </a:solidFill>
                <a:latin typeface="+mn-lt"/>
              </a:rPr>
              <a:t> </a:t>
            </a:r>
            <a:r>
              <a:rPr lang="pl-PL" sz="2000" dirty="0" err="1" smtClean="0">
                <a:solidFill>
                  <a:srgbClr val="FFC000"/>
                </a:solidFill>
                <a:latin typeface="+mn-lt"/>
              </a:rPr>
              <a:t>careful</a:t>
            </a:r>
            <a:r>
              <a:rPr lang="pl-PL" sz="2000" dirty="0" smtClean="0">
                <a:solidFill>
                  <a:srgbClr val="FFC000"/>
                </a:solidFill>
                <a:latin typeface="+mn-lt"/>
              </a:rPr>
              <a:t> </a:t>
            </a:r>
            <a:r>
              <a:rPr lang="pl-PL" sz="2000" dirty="0" err="1" smtClean="0">
                <a:solidFill>
                  <a:srgbClr val="FFC000"/>
                </a:solidFill>
                <a:latin typeface="+mn-lt"/>
              </a:rPr>
              <a:t>selection</a:t>
            </a:r>
            <a:r>
              <a:rPr lang="pl-PL" sz="2000" dirty="0" smtClean="0">
                <a:solidFill>
                  <a:srgbClr val="FFC000"/>
                </a:solidFill>
                <a:latin typeface="+mn-lt"/>
              </a:rPr>
              <a:t> of </a:t>
            </a:r>
            <a:r>
              <a:rPr lang="pl-PL" sz="2000" dirty="0" err="1" smtClean="0">
                <a:solidFill>
                  <a:srgbClr val="FFC000"/>
                </a:solidFill>
                <a:latin typeface="+mn-lt"/>
              </a:rPr>
              <a:t>interactions</a:t>
            </a:r>
            <a:r>
              <a:rPr lang="pl-PL" sz="2000" dirty="0" smtClean="0">
                <a:solidFill>
                  <a:srgbClr val="FFC000"/>
                </a:solidFill>
                <a:latin typeface="+mn-lt"/>
              </a:rPr>
              <a:t>;</a:t>
            </a:r>
            <a:endParaRPr lang="pl-PL" sz="2000" dirty="0">
              <a:solidFill>
                <a:srgbClr val="FFC000"/>
              </a:solidFill>
              <a:latin typeface="+mn-lt"/>
            </a:endParaRPr>
          </a:p>
          <a:p>
            <a:pPr marL="568325" indent="-568325">
              <a:lnSpc>
                <a:spcPct val="120000"/>
              </a:lnSpc>
            </a:pPr>
            <a:r>
              <a:rPr lang="pl-PL" sz="2000" dirty="0">
                <a:solidFill>
                  <a:srgbClr val="FFC000"/>
                </a:solidFill>
              </a:rPr>
              <a:t> 3.	</a:t>
            </a:r>
            <a:r>
              <a:rPr lang="pl-PL" sz="2000" dirty="0" smtClean="0">
                <a:solidFill>
                  <a:srgbClr val="FFC000"/>
                </a:solidFill>
              </a:rPr>
              <a:t> </a:t>
            </a:r>
            <a:r>
              <a:rPr lang="pl-PL" sz="2000" dirty="0" err="1" smtClean="0">
                <a:solidFill>
                  <a:srgbClr val="FFC000"/>
                </a:solidFill>
                <a:latin typeface="+mn-lt"/>
              </a:rPr>
              <a:t>improvement</a:t>
            </a:r>
            <a:r>
              <a:rPr lang="pl-PL" sz="2000" dirty="0" smtClean="0">
                <a:solidFill>
                  <a:srgbClr val="FFC000"/>
                </a:solidFill>
                <a:latin typeface="+mn-lt"/>
              </a:rPr>
              <a:t> of </a:t>
            </a:r>
            <a:r>
              <a:rPr lang="pl-PL" sz="2000" dirty="0" err="1" smtClean="0">
                <a:solidFill>
                  <a:srgbClr val="FFC000"/>
                </a:solidFill>
                <a:latin typeface="+mn-lt"/>
              </a:rPr>
              <a:t>measurement</a:t>
            </a:r>
            <a:r>
              <a:rPr lang="pl-PL" sz="2000" dirty="0" smtClean="0">
                <a:solidFill>
                  <a:srgbClr val="FFC000"/>
                </a:solidFill>
                <a:latin typeface="+mn-lt"/>
              </a:rPr>
              <a:t> </a:t>
            </a:r>
            <a:r>
              <a:rPr lang="pl-PL" sz="2000" dirty="0" err="1" smtClean="0">
                <a:solidFill>
                  <a:srgbClr val="FFC000"/>
                </a:solidFill>
                <a:latin typeface="+mn-lt"/>
              </a:rPr>
              <a:t>techniques</a:t>
            </a:r>
            <a:r>
              <a:rPr lang="pl-PL" sz="2000" dirty="0" smtClean="0">
                <a:solidFill>
                  <a:srgbClr val="FFC000"/>
                </a:solidFill>
                <a:latin typeface="+mn-lt"/>
              </a:rPr>
              <a:t>;</a:t>
            </a:r>
            <a:endParaRPr lang="pl-PL" sz="2000" dirty="0">
              <a:solidFill>
                <a:srgbClr val="FFC000"/>
              </a:solidFill>
              <a:latin typeface="+mn-lt"/>
            </a:endParaRPr>
          </a:p>
          <a:p>
            <a:pPr marL="568325" indent="-568325">
              <a:lnSpc>
                <a:spcPct val="120000"/>
              </a:lnSpc>
            </a:pPr>
            <a:r>
              <a:rPr lang="pl-PL" sz="2000" dirty="0">
                <a:solidFill>
                  <a:srgbClr val="FFC000"/>
                </a:solidFill>
              </a:rPr>
              <a:t> 4.	</a:t>
            </a:r>
            <a:r>
              <a:rPr lang="pl-PL" sz="2000" dirty="0" smtClean="0">
                <a:solidFill>
                  <a:srgbClr val="FFC000"/>
                </a:solidFill>
              </a:rPr>
              <a:t> </a:t>
            </a:r>
            <a:r>
              <a:rPr lang="pl-PL" sz="2000" dirty="0" err="1" smtClean="0">
                <a:solidFill>
                  <a:srgbClr val="FFC000"/>
                </a:solidFill>
                <a:latin typeface="+mn-lt"/>
              </a:rPr>
              <a:t>selection</a:t>
            </a:r>
            <a:r>
              <a:rPr lang="pl-PL" sz="2000" dirty="0" smtClean="0">
                <a:solidFill>
                  <a:srgbClr val="FFC000"/>
                </a:solidFill>
                <a:latin typeface="+mn-lt"/>
              </a:rPr>
              <a:t> of </a:t>
            </a:r>
            <a:r>
              <a:rPr lang="pl-PL" sz="2000" dirty="0" err="1" smtClean="0">
                <a:solidFill>
                  <a:srgbClr val="FFC000"/>
                </a:solidFill>
                <a:latin typeface="+mn-lt"/>
              </a:rPr>
              <a:t>experimental</a:t>
            </a:r>
            <a:r>
              <a:rPr lang="pl-PL" sz="2000" dirty="0" smtClean="0">
                <a:solidFill>
                  <a:srgbClr val="FFC000"/>
                </a:solidFill>
                <a:latin typeface="+mn-lt"/>
              </a:rPr>
              <a:t> </a:t>
            </a:r>
            <a:r>
              <a:rPr lang="pl-PL" sz="2000" dirty="0" err="1" smtClean="0">
                <a:solidFill>
                  <a:srgbClr val="FFC000"/>
                </a:solidFill>
                <a:latin typeface="+mn-lt"/>
              </a:rPr>
              <a:t>material</a:t>
            </a:r>
            <a:r>
              <a:rPr lang="pl-PL" sz="2000" dirty="0" smtClean="0">
                <a:solidFill>
                  <a:srgbClr val="FFC000"/>
                </a:solidFill>
                <a:latin typeface="+mn-lt"/>
              </a:rPr>
              <a:t>;</a:t>
            </a:r>
            <a:endParaRPr lang="pl-PL" sz="2000" dirty="0">
              <a:solidFill>
                <a:srgbClr val="FFC000"/>
              </a:solidFill>
              <a:latin typeface="+mn-lt"/>
            </a:endParaRPr>
          </a:p>
          <a:p>
            <a:pPr marL="568325" indent="-568325">
              <a:lnSpc>
                <a:spcPct val="120000"/>
              </a:lnSpc>
            </a:pPr>
            <a:r>
              <a:rPr lang="pl-PL" sz="2000" dirty="0">
                <a:solidFill>
                  <a:srgbClr val="FFC000"/>
                </a:solidFill>
              </a:rPr>
              <a:t> 5.	</a:t>
            </a:r>
            <a:r>
              <a:rPr lang="pl-PL" sz="2000" dirty="0" smtClean="0">
                <a:solidFill>
                  <a:srgbClr val="FFC000"/>
                </a:solidFill>
              </a:rPr>
              <a:t> </a:t>
            </a:r>
            <a:r>
              <a:rPr lang="pl-PL" sz="2000" dirty="0" err="1" smtClean="0">
                <a:solidFill>
                  <a:srgbClr val="FFC000"/>
                </a:solidFill>
                <a:latin typeface="+mn-lt"/>
              </a:rPr>
              <a:t>choice</a:t>
            </a:r>
            <a:r>
              <a:rPr lang="pl-PL" sz="2000" dirty="0" smtClean="0">
                <a:solidFill>
                  <a:srgbClr val="FFC000"/>
                </a:solidFill>
                <a:latin typeface="+mn-lt"/>
              </a:rPr>
              <a:t> of instrument;</a:t>
            </a:r>
            <a:endParaRPr lang="pl-PL" sz="2000" dirty="0">
              <a:solidFill>
                <a:srgbClr val="FFC000"/>
              </a:solidFill>
              <a:latin typeface="+mn-lt"/>
            </a:endParaRPr>
          </a:p>
          <a:p>
            <a:pPr marL="568325" indent="-568325">
              <a:lnSpc>
                <a:spcPct val="120000"/>
              </a:lnSpc>
            </a:pPr>
            <a:r>
              <a:rPr lang="pl-PL" sz="2000" dirty="0">
                <a:solidFill>
                  <a:srgbClr val="FFC000"/>
                </a:solidFill>
              </a:rPr>
              <a:t> 6.	</a:t>
            </a:r>
            <a:r>
              <a:rPr lang="pl-PL" sz="2000" dirty="0" smtClean="0">
                <a:solidFill>
                  <a:srgbClr val="FFC000"/>
                </a:solidFill>
              </a:rPr>
              <a:t> </a:t>
            </a:r>
            <a:r>
              <a:rPr lang="pl-PL" sz="2000" dirty="0" smtClean="0">
                <a:solidFill>
                  <a:srgbClr val="FFC000"/>
                </a:solidFill>
                <a:latin typeface="+mn-lt"/>
              </a:rPr>
              <a:t>performing </a:t>
            </a:r>
            <a:r>
              <a:rPr lang="pl-PL" sz="2000" dirty="0" err="1" smtClean="0">
                <a:solidFill>
                  <a:srgbClr val="FFC000"/>
                </a:solidFill>
                <a:latin typeface="+mn-lt"/>
              </a:rPr>
              <a:t>additional</a:t>
            </a:r>
            <a:r>
              <a:rPr lang="pl-PL" sz="2000" dirty="0" smtClean="0">
                <a:solidFill>
                  <a:srgbClr val="FFC000"/>
                </a:solidFill>
                <a:latin typeface="+mn-lt"/>
              </a:rPr>
              <a:t> </a:t>
            </a:r>
            <a:r>
              <a:rPr lang="pl-PL" sz="2000" dirty="0" err="1" smtClean="0">
                <a:solidFill>
                  <a:srgbClr val="FFC000"/>
                </a:solidFill>
                <a:latin typeface="+mn-lt"/>
              </a:rPr>
              <a:t>measurements</a:t>
            </a:r>
            <a:r>
              <a:rPr lang="pl-PL" sz="2000" dirty="0" smtClean="0">
                <a:solidFill>
                  <a:srgbClr val="FFC000"/>
                </a:solidFill>
                <a:latin typeface="+mn-lt"/>
              </a:rPr>
              <a:t>;</a:t>
            </a:r>
            <a:endParaRPr lang="pl-PL" sz="2000" dirty="0">
              <a:solidFill>
                <a:srgbClr val="FFC000"/>
              </a:solidFill>
              <a:latin typeface="+mn-lt"/>
            </a:endParaRPr>
          </a:p>
          <a:p>
            <a:pPr marL="568325" indent="-568325">
              <a:lnSpc>
                <a:spcPct val="120000"/>
              </a:lnSpc>
            </a:pPr>
            <a:r>
              <a:rPr lang="pl-PL" sz="2000" dirty="0">
                <a:solidFill>
                  <a:srgbClr val="FFC000"/>
                </a:solidFill>
              </a:rPr>
              <a:t> 7</a:t>
            </a:r>
            <a:r>
              <a:rPr lang="pl-PL" sz="2000" dirty="0">
                <a:solidFill>
                  <a:srgbClr val="FF3300"/>
                </a:solidFill>
              </a:rPr>
              <a:t>.	 </a:t>
            </a:r>
            <a:r>
              <a:rPr lang="en-US" sz="2000" dirty="0" smtClean="0">
                <a:solidFill>
                  <a:srgbClr val="FFC000"/>
                </a:solidFill>
                <a:latin typeface="+mn-lt"/>
              </a:rPr>
              <a:t>planning group and preliminary experiments.</a:t>
            </a:r>
            <a:endParaRPr lang="pl-PL" sz="2000" dirty="0">
              <a:solidFill>
                <a:srgbClr val="FFC000"/>
              </a:solidFill>
              <a:latin typeface="+mn-lt"/>
            </a:endParaRPr>
          </a:p>
          <a:p>
            <a:pPr marL="568325" indent="-568325"/>
            <a:endParaRPr kumimoji="0" lang="en-GB" dirty="0"/>
          </a:p>
        </p:txBody>
      </p:sp>
    </p:spTree>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4578" name="Picture 2"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24579" name="Rectangle 3"/>
          <p:cNvSpPr>
            <a:spLocks noGrp="1" noChangeArrowheads="1"/>
          </p:cNvSpPr>
          <p:nvPr>
            <p:ph type="title"/>
          </p:nvPr>
        </p:nvSpPr>
        <p:spPr/>
        <p:txBody>
          <a:bodyPr/>
          <a:lstStyle/>
          <a:p>
            <a:r>
              <a:rPr lang="en-US" dirty="0" smtClean="0"/>
              <a:t>Improving the precision of measurement</a:t>
            </a:r>
            <a:endParaRPr lang="en-GB" dirty="0"/>
          </a:p>
        </p:txBody>
      </p:sp>
      <p:sp>
        <p:nvSpPr>
          <p:cNvPr id="24583" name="Text Box 7"/>
          <p:cNvSpPr txBox="1">
            <a:spLocks noChangeArrowheads="1"/>
          </p:cNvSpPr>
          <p:nvPr/>
        </p:nvSpPr>
        <p:spPr bwMode="auto">
          <a:xfrm>
            <a:off x="2667000" y="1854200"/>
            <a:ext cx="6477000" cy="2108141"/>
          </a:xfrm>
          <a:prstGeom prst="rect">
            <a:avLst/>
          </a:prstGeom>
          <a:noFill/>
          <a:ln w="9525">
            <a:noFill/>
            <a:miter lim="800000"/>
            <a:headEnd/>
            <a:tailEnd/>
          </a:ln>
        </p:spPr>
        <p:txBody>
          <a:bodyPr>
            <a:spAutoFit/>
          </a:bodyPr>
          <a:lstStyle/>
          <a:p>
            <a:pPr>
              <a:lnSpc>
                <a:spcPct val="105000"/>
              </a:lnSpc>
            </a:pPr>
            <a:r>
              <a:rPr lang="en-US" dirty="0" smtClean="0">
                <a:latin typeface="+mn-lt"/>
              </a:rPr>
              <a:t>The precision of the measurement may be increased by extending the measurement series, but the degree of improvement decreases rapidly with an increase in the number of measurements. For example, if four measurements have done to increase the precision of measurements twice (assuming </a:t>
            </a:r>
            <a:r>
              <a:rPr lang="en-US" dirty="0" err="1" smtClean="0">
                <a:latin typeface="+mn-lt"/>
              </a:rPr>
              <a:t>calculat</a:t>
            </a:r>
            <a:r>
              <a:rPr lang="pl-PL" dirty="0" err="1" smtClean="0">
                <a:latin typeface="+mn-lt"/>
              </a:rPr>
              <a:t>ion</a:t>
            </a:r>
            <a:r>
              <a:rPr lang="pl-PL" dirty="0" smtClean="0">
                <a:latin typeface="+mn-lt"/>
              </a:rPr>
              <a:t> of</a:t>
            </a:r>
            <a:r>
              <a:rPr lang="en-US" dirty="0" smtClean="0">
                <a:latin typeface="+mn-lt"/>
              </a:rPr>
              <a:t> two average</a:t>
            </a:r>
            <a:r>
              <a:rPr lang="pl-PL" dirty="0" smtClean="0">
                <a:latin typeface="+mn-lt"/>
              </a:rPr>
              <a:t>s</a:t>
            </a:r>
            <a:r>
              <a:rPr lang="en-US" dirty="0" smtClean="0">
                <a:latin typeface="+mn-lt"/>
              </a:rPr>
              <a:t>), perform as many as 16 measurements. </a:t>
            </a:r>
            <a:endParaRPr lang="pl-PL" dirty="0" smtClean="0">
              <a:latin typeface="+mn-lt"/>
            </a:endParaRPr>
          </a:p>
        </p:txBody>
      </p:sp>
    </p:spTree>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4578" name="Picture 2"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sp>
        <p:nvSpPr>
          <p:cNvPr id="24579" name="Rectangle 3"/>
          <p:cNvSpPr>
            <a:spLocks noGrp="1" noChangeArrowheads="1"/>
          </p:cNvSpPr>
          <p:nvPr>
            <p:ph type="title"/>
          </p:nvPr>
        </p:nvSpPr>
        <p:spPr/>
        <p:txBody>
          <a:bodyPr/>
          <a:lstStyle/>
          <a:p>
            <a:r>
              <a:rPr lang="en-US" dirty="0" smtClean="0"/>
              <a:t>Improving the precision of measurement</a:t>
            </a:r>
            <a:endParaRPr lang="en-GB" dirty="0"/>
          </a:p>
        </p:txBody>
      </p:sp>
      <p:sp>
        <p:nvSpPr>
          <p:cNvPr id="24583" name="Text Box 7"/>
          <p:cNvSpPr txBox="1">
            <a:spLocks noChangeArrowheads="1"/>
          </p:cNvSpPr>
          <p:nvPr/>
        </p:nvSpPr>
        <p:spPr bwMode="auto">
          <a:xfrm>
            <a:off x="2667000" y="1854200"/>
            <a:ext cx="6477000" cy="4519699"/>
          </a:xfrm>
          <a:prstGeom prst="rect">
            <a:avLst/>
          </a:prstGeom>
          <a:noFill/>
          <a:ln w="9525">
            <a:noFill/>
            <a:miter lim="800000"/>
            <a:headEnd/>
            <a:tailEnd/>
          </a:ln>
        </p:spPr>
        <p:txBody>
          <a:bodyPr>
            <a:spAutoFit/>
          </a:bodyPr>
          <a:lstStyle/>
          <a:p>
            <a:pPr>
              <a:lnSpc>
                <a:spcPct val="105000"/>
              </a:lnSpc>
            </a:pPr>
            <a:r>
              <a:rPr lang="en-US" sz="2000" dirty="0" smtClean="0">
                <a:latin typeface="+mn-lt"/>
              </a:rPr>
              <a:t>The reason is that the level of confidence </a:t>
            </a:r>
            <a:r>
              <a:rPr lang="pl-PL" sz="2000" dirty="0" smtClean="0">
                <a:latin typeface="+mn-lt"/>
              </a:rPr>
              <a:t>:</a:t>
            </a:r>
            <a:endParaRPr lang="pl-PL" sz="2000" dirty="0">
              <a:latin typeface="+mn-lt"/>
            </a:endParaRPr>
          </a:p>
          <a:p>
            <a:pPr>
              <a:lnSpc>
                <a:spcPct val="105000"/>
              </a:lnSpc>
            </a:pPr>
            <a:endParaRPr lang="pl-PL" dirty="0"/>
          </a:p>
          <a:p>
            <a:pPr>
              <a:lnSpc>
                <a:spcPct val="105000"/>
              </a:lnSpc>
            </a:pPr>
            <a:endParaRPr lang="pl-PL" dirty="0"/>
          </a:p>
          <a:p>
            <a:pPr>
              <a:lnSpc>
                <a:spcPct val="105000"/>
              </a:lnSpc>
            </a:pPr>
            <a:r>
              <a:rPr lang="pl-PL" dirty="0"/>
              <a:t> </a:t>
            </a:r>
          </a:p>
          <a:p>
            <a:pPr>
              <a:lnSpc>
                <a:spcPct val="105000"/>
              </a:lnSpc>
            </a:pPr>
            <a:r>
              <a:rPr lang="en-US" sz="2000" dirty="0" smtClean="0">
                <a:latin typeface="+mn-lt"/>
              </a:rPr>
              <a:t>and statistic </a:t>
            </a:r>
            <a:r>
              <a:rPr lang="en-US" sz="2000" i="1" dirty="0" smtClean="0">
                <a:latin typeface="Times New Roman" pitchFamily="18" charset="0"/>
                <a:cs typeface="Times New Roman" pitchFamily="18" charset="0"/>
              </a:rPr>
              <a:t>t</a:t>
            </a:r>
            <a:r>
              <a:rPr lang="en-US" sz="2000" dirty="0" smtClean="0">
                <a:latin typeface="+mn-lt"/>
              </a:rPr>
              <a:t> decreases with an increase in the number of repeats, causing </a:t>
            </a:r>
            <a:r>
              <a:rPr lang="pl-PL" sz="2000" dirty="0" err="1" smtClean="0">
                <a:latin typeface="+mn-lt"/>
              </a:rPr>
              <a:t>decreasing</a:t>
            </a:r>
            <a:r>
              <a:rPr lang="pl-PL" sz="2000" dirty="0" smtClean="0">
                <a:latin typeface="+mn-lt"/>
              </a:rPr>
              <a:t> of </a:t>
            </a:r>
            <a:r>
              <a:rPr lang="en-US" sz="2000" dirty="0" smtClean="0">
                <a:latin typeface="+mn-lt"/>
              </a:rPr>
              <a:t>the growth rate </a:t>
            </a:r>
            <a:r>
              <a:rPr lang="pl-PL" sz="2000" dirty="0" smtClean="0">
                <a:latin typeface="+mn-lt"/>
              </a:rPr>
              <a:t>of </a:t>
            </a:r>
            <a:r>
              <a:rPr lang="en-US" sz="2000" dirty="0" smtClean="0">
                <a:latin typeface="+mn-lt"/>
              </a:rPr>
              <a:t>precision. When planning the experiment, you need to be sure that the established number of repetitions will allow us to detect differences in the amplitude of interest to us. Do not do the experiments if we can not increase the number of measurements in a sufficient manner, nor do we have any other way to improve the accuracy and the probability of obtaining the correct results is too low.</a:t>
            </a:r>
            <a:endParaRPr kumimoji="0" lang="en-GB" sz="2000" dirty="0">
              <a:latin typeface="+mn-lt"/>
            </a:endParaRPr>
          </a:p>
        </p:txBody>
      </p:sp>
      <p:graphicFrame>
        <p:nvGraphicFramePr>
          <p:cNvPr id="24584" name="Object 8"/>
          <p:cNvGraphicFramePr>
            <a:graphicFrameLocks noChangeAspect="1"/>
          </p:cNvGraphicFramePr>
          <p:nvPr/>
        </p:nvGraphicFramePr>
        <p:xfrm>
          <a:off x="4499992" y="2276872"/>
          <a:ext cx="2209800" cy="677863"/>
        </p:xfrm>
        <a:graphic>
          <a:graphicData uri="http://schemas.openxmlformats.org/presentationml/2006/ole">
            <mc:AlternateContent xmlns:mc="http://schemas.openxmlformats.org/markup-compatibility/2006">
              <mc:Choice xmlns:v="urn:schemas-microsoft-com:vml" Requires="v">
                <p:oleObj spid="_x0000_s62467" name="Equation" r:id="rId4" imgW="863280" imgH="266400" progId="Equation.3">
                  <p:embed/>
                </p:oleObj>
              </mc:Choice>
              <mc:Fallback>
                <p:oleObj name="Equation" r:id="rId4" imgW="863280" imgH="266400"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9992" y="2276872"/>
                        <a:ext cx="2209800" cy="677863"/>
                      </a:xfrm>
                      <a:prstGeom prst="rect">
                        <a:avLst/>
                      </a:prstGeom>
                      <a:solidFill>
                        <a:srgbClr val="CCFFFF"/>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5602" name="Picture 2"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25603" name="Rectangle 3"/>
          <p:cNvSpPr>
            <a:spLocks noGrp="1" noChangeArrowheads="1"/>
          </p:cNvSpPr>
          <p:nvPr>
            <p:ph type="title"/>
          </p:nvPr>
        </p:nvSpPr>
        <p:spPr/>
        <p:txBody>
          <a:bodyPr/>
          <a:lstStyle/>
          <a:p>
            <a:r>
              <a:rPr lang="pl-PL" dirty="0" err="1" smtClean="0"/>
              <a:t>Analysis</a:t>
            </a:r>
            <a:r>
              <a:rPr lang="pl-PL" dirty="0" smtClean="0"/>
              <a:t> of </a:t>
            </a:r>
            <a:r>
              <a:rPr lang="pl-PL" dirty="0" err="1" smtClean="0"/>
              <a:t>covariance</a:t>
            </a:r>
            <a:endParaRPr lang="en-GB" dirty="0"/>
          </a:p>
        </p:txBody>
      </p:sp>
      <p:sp>
        <p:nvSpPr>
          <p:cNvPr id="25604" name="Rectangle 4"/>
          <p:cNvSpPr>
            <a:spLocks noGrp="1" noChangeArrowheads="1"/>
          </p:cNvSpPr>
          <p:nvPr>
            <p:ph type="body" idx="1"/>
          </p:nvPr>
        </p:nvSpPr>
        <p:spPr>
          <a:xfrm>
            <a:off x="2895600" y="2057400"/>
            <a:ext cx="6019800" cy="4114800"/>
          </a:xfrm>
        </p:spPr>
        <p:txBody>
          <a:bodyPr/>
          <a:lstStyle/>
          <a:p>
            <a:pPr marL="0" indent="423863">
              <a:buNone/>
            </a:pPr>
            <a:r>
              <a:rPr lang="en-US" sz="2400" dirty="0" smtClean="0"/>
              <a:t>One of the techniques which reduces the experimental errors is to reduce the volatility of </a:t>
            </a:r>
            <a:r>
              <a:rPr lang="en-US" sz="2400" dirty="0" smtClean="0">
                <a:latin typeface="Times New Roman" pitchFamily="18" charset="0"/>
                <a:cs typeface="Times New Roman" pitchFamily="18" charset="0"/>
              </a:rPr>
              <a:t>Y</a:t>
            </a:r>
            <a:r>
              <a:rPr lang="en-US" sz="2400" dirty="0" smtClean="0"/>
              <a:t> (the quantity measured) associated with the independent variable </a:t>
            </a:r>
            <a:r>
              <a:rPr lang="en-US" sz="2400" dirty="0" smtClean="0">
                <a:latin typeface="Times New Roman" pitchFamily="18" charset="0"/>
                <a:cs typeface="Times New Roman" pitchFamily="18" charset="0"/>
              </a:rPr>
              <a:t>X</a:t>
            </a:r>
            <a:r>
              <a:rPr lang="en-US" sz="2400" dirty="0" smtClean="0"/>
              <a:t> (impact). This technique is called the analysis of covariance.</a:t>
            </a:r>
            <a:endParaRPr lang="pl-PL" sz="2400" dirty="0" smtClean="0"/>
          </a:p>
          <a:p>
            <a:pPr marL="0" indent="423863">
              <a:buNone/>
            </a:pPr>
            <a:r>
              <a:rPr lang="en-US" sz="2400" dirty="0" smtClean="0"/>
              <a:t>The term covariance is complicated both from the point of view to carry out the necessary calculations, as well as from the point of view of the interpretation of the results.</a:t>
            </a:r>
            <a:endParaRPr lang="en-GB" dirty="0"/>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743200" y="685800"/>
            <a:ext cx="6096000" cy="1143000"/>
          </a:xfrm>
          <a:noFill/>
          <a:ln/>
        </p:spPr>
        <p:txBody>
          <a:bodyPr anchor="ctr"/>
          <a:lstStyle/>
          <a:p>
            <a:r>
              <a:rPr lang="pl-PL" dirty="0" err="1" smtClean="0"/>
              <a:t>Programm</a:t>
            </a:r>
            <a:r>
              <a:rPr lang="pl-PL" dirty="0" smtClean="0"/>
              <a:t> for </a:t>
            </a:r>
            <a:r>
              <a:rPr lang="pl-PL" dirty="0" err="1" smtClean="0"/>
              <a:t>today</a:t>
            </a:r>
            <a:endParaRPr lang="pl-PL" dirty="0"/>
          </a:p>
        </p:txBody>
      </p:sp>
      <p:sp>
        <p:nvSpPr>
          <p:cNvPr id="5123" name="Rectangle 3"/>
          <p:cNvSpPr>
            <a:spLocks noGrp="1" noChangeArrowheads="1"/>
          </p:cNvSpPr>
          <p:nvPr>
            <p:ph type="body" idx="1"/>
          </p:nvPr>
        </p:nvSpPr>
        <p:spPr>
          <a:xfrm>
            <a:off x="2267744" y="2133600"/>
            <a:ext cx="6876256" cy="4114800"/>
          </a:xfrm>
          <a:noFill/>
          <a:ln/>
        </p:spPr>
        <p:txBody>
          <a:bodyPr/>
          <a:lstStyle/>
          <a:p>
            <a:pPr marL="684213" lvl="2" indent="-295275" algn="just">
              <a:lnSpc>
                <a:spcPct val="120000"/>
              </a:lnSpc>
            </a:pPr>
            <a:r>
              <a:rPr lang="en-US" sz="2000" dirty="0" smtClean="0"/>
              <a:t>comparison of data </a:t>
            </a:r>
            <a:r>
              <a:rPr lang="pl-PL" sz="2000" dirty="0" err="1" smtClean="0"/>
              <a:t>sets</a:t>
            </a:r>
            <a:r>
              <a:rPr lang="pl-PL" sz="2000" dirty="0" smtClean="0"/>
              <a:t> </a:t>
            </a:r>
            <a:r>
              <a:rPr lang="en-US" sz="2000" dirty="0" smtClean="0"/>
              <a:t>from different laboratories</a:t>
            </a:r>
            <a:r>
              <a:rPr lang="pl-PL" sz="2000" i="1" dirty="0" smtClean="0"/>
              <a:t>;</a:t>
            </a:r>
            <a:endParaRPr lang="pl-PL" sz="2000" i="1" dirty="0"/>
          </a:p>
          <a:p>
            <a:pPr marL="684213" lvl="2" indent="-295275" algn="just">
              <a:lnSpc>
                <a:spcPct val="120000"/>
              </a:lnSpc>
            </a:pPr>
            <a:r>
              <a:rPr lang="en-US" sz="2000" dirty="0" smtClean="0"/>
              <a:t>ways to improve the precision of the measurements</a:t>
            </a:r>
            <a:r>
              <a:rPr lang="pl-PL" sz="2000" i="1" dirty="0" smtClean="0"/>
              <a:t>;</a:t>
            </a:r>
          </a:p>
          <a:p>
            <a:pPr marL="684213" lvl="2" indent="-295275" algn="just">
              <a:lnSpc>
                <a:spcPct val="120000"/>
              </a:lnSpc>
            </a:pPr>
            <a:r>
              <a:rPr lang="en-US" sz="2000" dirty="0" smtClean="0"/>
              <a:t>natural limitations of </a:t>
            </a:r>
            <a:r>
              <a:rPr lang="pl-PL" sz="2000" dirty="0" smtClean="0"/>
              <a:t> </a:t>
            </a:r>
            <a:r>
              <a:rPr lang="pl-PL" sz="2000" dirty="0" err="1" smtClean="0"/>
              <a:t>the</a:t>
            </a:r>
            <a:r>
              <a:rPr lang="pl-PL" sz="2000" dirty="0" smtClean="0"/>
              <a:t> </a:t>
            </a:r>
            <a:r>
              <a:rPr lang="en-US" sz="2000" dirty="0" smtClean="0"/>
              <a:t>measurement capabilities</a:t>
            </a:r>
            <a:endParaRPr lang="pl-PL" sz="2000" i="1" dirty="0"/>
          </a:p>
        </p:txBody>
      </p:sp>
      <p:pic>
        <p:nvPicPr>
          <p:cNvPr id="5124"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5602" name="Picture 2"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sp>
        <p:nvSpPr>
          <p:cNvPr id="25603" name="Rectangle 3"/>
          <p:cNvSpPr>
            <a:spLocks noGrp="1" noChangeArrowheads="1"/>
          </p:cNvSpPr>
          <p:nvPr>
            <p:ph type="title"/>
          </p:nvPr>
        </p:nvSpPr>
        <p:spPr/>
        <p:txBody>
          <a:bodyPr/>
          <a:lstStyle/>
          <a:p>
            <a:r>
              <a:rPr lang="pl-PL" dirty="0" err="1" smtClean="0"/>
              <a:t>Analysis</a:t>
            </a:r>
            <a:r>
              <a:rPr lang="pl-PL" dirty="0" smtClean="0"/>
              <a:t> of </a:t>
            </a:r>
            <a:r>
              <a:rPr lang="pl-PL" dirty="0" err="1" smtClean="0"/>
              <a:t>covariance</a:t>
            </a:r>
            <a:endParaRPr lang="en-GB" dirty="0"/>
          </a:p>
        </p:txBody>
      </p:sp>
      <p:sp>
        <p:nvSpPr>
          <p:cNvPr id="25605" name="Text Box 5"/>
          <p:cNvSpPr txBox="1">
            <a:spLocks noChangeArrowheads="1"/>
          </p:cNvSpPr>
          <p:nvPr/>
        </p:nvSpPr>
        <p:spPr bwMode="auto">
          <a:xfrm>
            <a:off x="2627784" y="2060848"/>
            <a:ext cx="6264696" cy="3139321"/>
          </a:xfrm>
          <a:prstGeom prst="rect">
            <a:avLst/>
          </a:prstGeom>
          <a:noFill/>
          <a:ln w="9525">
            <a:noFill/>
            <a:miter lim="800000"/>
            <a:headEnd/>
            <a:tailEnd/>
          </a:ln>
        </p:spPr>
        <p:txBody>
          <a:bodyPr wrap="square">
            <a:spAutoFit/>
          </a:bodyPr>
          <a:lstStyle/>
          <a:p>
            <a:pPr marL="574675" lvl="1" indent="-384175" algn="just"/>
            <a:r>
              <a:rPr lang="en-US" sz="2000" dirty="0" smtClean="0">
                <a:latin typeface="+mn-lt"/>
              </a:rPr>
              <a:t>Algorithm of simple calculations is as follows</a:t>
            </a:r>
            <a:r>
              <a:rPr lang="pl-PL" sz="2000" dirty="0" smtClean="0">
                <a:latin typeface="+mn-lt"/>
              </a:rPr>
              <a:t>:</a:t>
            </a:r>
            <a:endParaRPr lang="pl-PL" sz="2000" dirty="0">
              <a:latin typeface="+mn-lt"/>
            </a:endParaRPr>
          </a:p>
          <a:p>
            <a:pPr marL="574675" lvl="1" indent="-384175" algn="just"/>
            <a:r>
              <a:rPr lang="pl-PL" sz="2000" dirty="0"/>
              <a:t>1. </a:t>
            </a:r>
            <a:r>
              <a:rPr lang="en-US" sz="2000" dirty="0" smtClean="0">
                <a:latin typeface="+mn-lt"/>
              </a:rPr>
              <a:t>we carry out a preliminary analysis of variance by calculating: appropriate degrees of freedom </a:t>
            </a:r>
            <a:r>
              <a:rPr lang="pl-PL" sz="2000" dirty="0" err="1" smtClean="0"/>
              <a:t>df</a:t>
            </a:r>
            <a:r>
              <a:rPr lang="pl-PL" sz="2000" dirty="0" smtClean="0"/>
              <a:t> </a:t>
            </a:r>
            <a:r>
              <a:rPr lang="en-US" sz="2000" dirty="0" smtClean="0">
                <a:latin typeface="+mn-lt"/>
              </a:rPr>
              <a:t>and the sum of the squares</a:t>
            </a:r>
            <a:r>
              <a:rPr lang="pl-PL" sz="2000" dirty="0" smtClean="0"/>
              <a:t> </a:t>
            </a:r>
            <a:r>
              <a:rPr lang="pl-PL" sz="2000" dirty="0"/>
              <a:t>SSX </a:t>
            </a:r>
            <a:r>
              <a:rPr lang="pl-PL" sz="2000" dirty="0" smtClean="0"/>
              <a:t>and </a:t>
            </a:r>
            <a:r>
              <a:rPr lang="pl-PL" sz="2000" dirty="0"/>
              <a:t>SSY, </a:t>
            </a:r>
            <a:r>
              <a:rPr lang="en-US" sz="2000" dirty="0" smtClean="0">
                <a:latin typeface="+mn-lt"/>
              </a:rPr>
              <a:t>the average sum of squares</a:t>
            </a:r>
            <a:r>
              <a:rPr lang="pl-PL" sz="2000" dirty="0" smtClean="0"/>
              <a:t> </a:t>
            </a:r>
            <a:r>
              <a:rPr lang="pl-PL" sz="2000" dirty="0"/>
              <a:t>MSX </a:t>
            </a:r>
            <a:r>
              <a:rPr lang="pl-PL" sz="2000" dirty="0" smtClean="0"/>
              <a:t>and </a:t>
            </a:r>
            <a:r>
              <a:rPr lang="pl-PL" sz="2000" dirty="0"/>
              <a:t>MSY, </a:t>
            </a:r>
            <a:r>
              <a:rPr lang="en-US" sz="2000" dirty="0" smtClean="0">
                <a:latin typeface="+mn-lt"/>
              </a:rPr>
              <a:t>and the value of statistics</a:t>
            </a:r>
            <a:r>
              <a:rPr lang="pl-PL" sz="2000" dirty="0" smtClean="0"/>
              <a:t> </a:t>
            </a:r>
            <a:r>
              <a:rPr lang="pl-PL" sz="2000" dirty="0"/>
              <a:t>F;</a:t>
            </a:r>
          </a:p>
          <a:p>
            <a:pPr marL="574675" lvl="1" indent="-384175" algn="just"/>
            <a:r>
              <a:rPr lang="pl-PL" sz="2000" dirty="0"/>
              <a:t>2.	</a:t>
            </a:r>
            <a:r>
              <a:rPr lang="en-US" sz="2000" dirty="0" smtClean="0"/>
              <a:t> </a:t>
            </a:r>
            <a:r>
              <a:rPr lang="en-US" sz="2000" dirty="0" smtClean="0">
                <a:latin typeface="+mn-lt"/>
              </a:rPr>
              <a:t>calculate the sum for individual effects</a:t>
            </a:r>
            <a:r>
              <a:rPr lang="pl-PL" sz="2000" dirty="0" smtClean="0">
                <a:latin typeface="+mn-lt"/>
              </a:rPr>
              <a:t> </a:t>
            </a:r>
            <a:r>
              <a:rPr lang="pl-PL" sz="2000" dirty="0" smtClean="0"/>
              <a:t>(</a:t>
            </a:r>
            <a:r>
              <a:rPr lang="pl-PL" sz="2000" i="1" dirty="0" err="1" smtClean="0"/>
              <a:t>T</a:t>
            </a:r>
            <a:r>
              <a:rPr lang="pl-PL" sz="2000" baseline="-25000" dirty="0" err="1" smtClean="0"/>
              <a:t>tx</a:t>
            </a:r>
            <a:r>
              <a:rPr lang="pl-PL" sz="2000" dirty="0" smtClean="0"/>
              <a:t> and </a:t>
            </a:r>
            <a:r>
              <a:rPr lang="pl-PL" sz="2000" i="1" dirty="0" err="1"/>
              <a:t>T</a:t>
            </a:r>
            <a:r>
              <a:rPr lang="pl-PL" sz="2000" baseline="-25000" dirty="0" err="1"/>
              <a:t>ty</a:t>
            </a:r>
            <a:r>
              <a:rPr lang="pl-PL" sz="2000" dirty="0"/>
              <a:t> ) </a:t>
            </a:r>
            <a:r>
              <a:rPr lang="pl-PL" sz="2000" dirty="0" smtClean="0">
                <a:latin typeface="+mn-lt"/>
              </a:rPr>
              <a:t>and </a:t>
            </a:r>
            <a:r>
              <a:rPr lang="pl-PL" sz="2000" dirty="0" err="1" smtClean="0">
                <a:latin typeface="+mn-lt"/>
              </a:rPr>
              <a:t>blocks</a:t>
            </a:r>
            <a:r>
              <a:rPr lang="pl-PL" sz="2000" dirty="0" smtClean="0">
                <a:latin typeface="+mn-lt"/>
              </a:rPr>
              <a:t> </a:t>
            </a:r>
            <a:r>
              <a:rPr lang="pl-PL" sz="2000" dirty="0" smtClean="0"/>
              <a:t>(</a:t>
            </a:r>
            <a:r>
              <a:rPr lang="pl-PL" sz="2000" i="1" dirty="0" err="1" smtClean="0"/>
              <a:t>T</a:t>
            </a:r>
            <a:r>
              <a:rPr lang="pl-PL" sz="2000" baseline="-25000" dirty="0" err="1" smtClean="0"/>
              <a:t>bx</a:t>
            </a:r>
            <a:r>
              <a:rPr lang="pl-PL" sz="2000" dirty="0" smtClean="0"/>
              <a:t> and </a:t>
            </a:r>
            <a:r>
              <a:rPr lang="pl-PL" sz="2000" i="1" dirty="0" err="1"/>
              <a:t>T</a:t>
            </a:r>
            <a:r>
              <a:rPr lang="pl-PL" sz="2000" baseline="-25000" dirty="0" err="1"/>
              <a:t>by</a:t>
            </a:r>
            <a:r>
              <a:rPr lang="pl-PL" sz="2000" dirty="0"/>
              <a:t> </a:t>
            </a:r>
            <a:r>
              <a:rPr lang="pl-PL" sz="2000" dirty="0" smtClean="0"/>
              <a:t>), </a:t>
            </a:r>
            <a:r>
              <a:rPr lang="pl-PL" sz="2000" dirty="0" smtClean="0">
                <a:latin typeface="+mn-lt"/>
              </a:rPr>
              <a:t>and </a:t>
            </a:r>
            <a:r>
              <a:rPr lang="pl-PL" sz="2000" dirty="0" err="1" smtClean="0">
                <a:latin typeface="+mn-lt"/>
              </a:rPr>
              <a:t>the</a:t>
            </a:r>
            <a:r>
              <a:rPr lang="pl-PL" sz="2000" dirty="0" smtClean="0">
                <a:latin typeface="+mn-lt"/>
              </a:rPr>
              <a:t> </a:t>
            </a:r>
            <a:r>
              <a:rPr lang="pl-PL" sz="2000" dirty="0" err="1" smtClean="0">
                <a:latin typeface="+mn-lt"/>
              </a:rPr>
              <a:t>correction</a:t>
            </a:r>
            <a:r>
              <a:rPr lang="pl-PL" sz="2000" dirty="0" smtClean="0">
                <a:latin typeface="+mn-lt"/>
              </a:rPr>
              <a:t> </a:t>
            </a:r>
            <a:r>
              <a:rPr lang="pl-PL" sz="2000" dirty="0" err="1" smtClean="0">
                <a:latin typeface="+mn-lt"/>
              </a:rPr>
              <a:t>factor</a:t>
            </a:r>
            <a:r>
              <a:rPr lang="pl-PL" sz="2000" dirty="0" smtClean="0">
                <a:latin typeface="+mn-lt"/>
              </a:rPr>
              <a:t>:</a:t>
            </a:r>
            <a:endParaRPr lang="pl-PL" sz="2000" dirty="0">
              <a:latin typeface="+mn-lt"/>
            </a:endParaRPr>
          </a:p>
          <a:p>
            <a:endParaRPr kumimoji="0" lang="en-GB" dirty="0"/>
          </a:p>
        </p:txBody>
      </p:sp>
      <p:graphicFrame>
        <p:nvGraphicFramePr>
          <p:cNvPr id="63497" name="Object 6"/>
          <p:cNvGraphicFramePr>
            <a:graphicFrameLocks noChangeAspect="1"/>
          </p:cNvGraphicFramePr>
          <p:nvPr/>
        </p:nvGraphicFramePr>
        <p:xfrm>
          <a:off x="4716016" y="4941168"/>
          <a:ext cx="2286000" cy="1041400"/>
        </p:xfrm>
        <a:graphic>
          <a:graphicData uri="http://schemas.openxmlformats.org/presentationml/2006/ole">
            <mc:AlternateContent xmlns:mc="http://schemas.openxmlformats.org/markup-compatibility/2006">
              <mc:Choice xmlns:v="urn:schemas-microsoft-com:vml" Requires="v">
                <p:oleObj spid="_x0000_s63498" name="Equation" r:id="rId4" imgW="888840" imgH="406080" progId="Equation.3">
                  <p:embed/>
                </p:oleObj>
              </mc:Choice>
              <mc:Fallback>
                <p:oleObj name="Equation" r:id="rId4" imgW="888840" imgH="40608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6016" y="4941168"/>
                        <a:ext cx="2286000" cy="1041400"/>
                      </a:xfrm>
                      <a:prstGeom prst="rect">
                        <a:avLst/>
                      </a:prstGeom>
                      <a:solidFill>
                        <a:srgbClr val="FFFF99"/>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5602" name="Picture 2"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sp>
        <p:nvSpPr>
          <p:cNvPr id="25603" name="Rectangle 3"/>
          <p:cNvSpPr>
            <a:spLocks noGrp="1" noChangeArrowheads="1"/>
          </p:cNvSpPr>
          <p:nvPr>
            <p:ph type="title"/>
          </p:nvPr>
        </p:nvSpPr>
        <p:spPr/>
        <p:txBody>
          <a:bodyPr/>
          <a:lstStyle/>
          <a:p>
            <a:r>
              <a:rPr lang="pl-PL" dirty="0" err="1" smtClean="0"/>
              <a:t>Analysis</a:t>
            </a:r>
            <a:r>
              <a:rPr lang="pl-PL" dirty="0" smtClean="0"/>
              <a:t> of </a:t>
            </a:r>
            <a:r>
              <a:rPr lang="pl-PL" dirty="0" err="1" smtClean="0"/>
              <a:t>covariance</a:t>
            </a:r>
            <a:endParaRPr lang="en-GB" dirty="0"/>
          </a:p>
        </p:txBody>
      </p:sp>
      <p:sp>
        <p:nvSpPr>
          <p:cNvPr id="25607" name="Text Box 7"/>
          <p:cNvSpPr txBox="1">
            <a:spLocks noChangeArrowheads="1"/>
          </p:cNvSpPr>
          <p:nvPr/>
        </p:nvSpPr>
        <p:spPr bwMode="auto">
          <a:xfrm>
            <a:off x="2915816" y="1844824"/>
            <a:ext cx="5568950" cy="4924425"/>
          </a:xfrm>
          <a:prstGeom prst="rect">
            <a:avLst/>
          </a:prstGeom>
          <a:noFill/>
          <a:ln w="9525">
            <a:noFill/>
            <a:miter lim="800000"/>
            <a:headEnd/>
            <a:tailEnd/>
          </a:ln>
        </p:spPr>
        <p:txBody>
          <a:bodyPr>
            <a:spAutoFit/>
          </a:bodyPr>
          <a:lstStyle/>
          <a:p>
            <a:pPr marL="727075" lvl="2" indent="-346075">
              <a:spcBef>
                <a:spcPts val="600"/>
              </a:spcBef>
              <a:spcAft>
                <a:spcPts val="600"/>
              </a:spcAft>
            </a:pPr>
            <a:r>
              <a:rPr lang="pl-PL" sz="2400" dirty="0"/>
              <a:t>3. </a:t>
            </a:r>
            <a:r>
              <a:rPr lang="en-US" sz="2000" dirty="0" smtClean="0">
                <a:latin typeface="+mn-lt"/>
              </a:rPr>
              <a:t>on that basis the sum of products </a:t>
            </a:r>
            <a:r>
              <a:rPr lang="pl-PL" sz="2000" dirty="0" err="1" smtClean="0">
                <a:latin typeface="+mn-lt"/>
              </a:rPr>
              <a:t>is</a:t>
            </a:r>
            <a:r>
              <a:rPr lang="pl-PL" sz="2000" dirty="0" smtClean="0">
                <a:latin typeface="+mn-lt"/>
              </a:rPr>
              <a:t> </a:t>
            </a:r>
            <a:r>
              <a:rPr lang="en-US" sz="2000" dirty="0" smtClean="0">
                <a:latin typeface="+mn-lt"/>
              </a:rPr>
              <a:t>calculated for the blocks</a:t>
            </a:r>
            <a:r>
              <a:rPr lang="pl-PL" sz="2000" dirty="0" smtClean="0">
                <a:latin typeface="+mn-lt"/>
              </a:rPr>
              <a:t>:</a:t>
            </a:r>
          </a:p>
          <a:p>
            <a:pPr marL="727075" lvl="2" indent="-346075">
              <a:spcBef>
                <a:spcPts val="600"/>
              </a:spcBef>
              <a:spcAft>
                <a:spcPts val="600"/>
              </a:spcAft>
            </a:pPr>
            <a:endParaRPr lang="pl-PL" sz="2000" dirty="0">
              <a:latin typeface="Arial" charset="0"/>
            </a:endParaRPr>
          </a:p>
          <a:p>
            <a:pPr marL="727075" lvl="2" indent="-346075">
              <a:spcBef>
                <a:spcPts val="600"/>
              </a:spcBef>
              <a:spcAft>
                <a:spcPts val="600"/>
              </a:spcAft>
            </a:pPr>
            <a:endParaRPr lang="pl-PL" sz="2000" dirty="0">
              <a:latin typeface="Arial" charset="0"/>
            </a:endParaRPr>
          </a:p>
          <a:p>
            <a:pPr marL="727075" lvl="2" indent="-346075">
              <a:spcBef>
                <a:spcPts val="600"/>
              </a:spcBef>
              <a:spcAft>
                <a:spcPts val="600"/>
              </a:spcAft>
            </a:pPr>
            <a:r>
              <a:rPr lang="pl-PL" sz="2000" dirty="0" smtClean="0">
                <a:latin typeface="Arial" charset="0"/>
              </a:rPr>
              <a:t>for </a:t>
            </a:r>
            <a:r>
              <a:rPr lang="pl-PL" sz="2000" dirty="0" err="1" smtClean="0">
                <a:latin typeface="Arial" charset="0"/>
              </a:rPr>
              <a:t>effects</a:t>
            </a:r>
            <a:r>
              <a:rPr lang="pl-PL" sz="2000" dirty="0" smtClean="0">
                <a:latin typeface="Arial" charset="0"/>
              </a:rPr>
              <a:t>:</a:t>
            </a:r>
          </a:p>
          <a:p>
            <a:pPr marL="727075" lvl="2" indent="-346075">
              <a:spcBef>
                <a:spcPts val="600"/>
              </a:spcBef>
              <a:spcAft>
                <a:spcPts val="600"/>
              </a:spcAft>
            </a:pPr>
            <a:endParaRPr lang="pl-PL" sz="2000" dirty="0">
              <a:latin typeface="Arial" charset="0"/>
            </a:endParaRPr>
          </a:p>
          <a:p>
            <a:pPr marL="727075" lvl="2" indent="-346075">
              <a:spcBef>
                <a:spcPts val="600"/>
              </a:spcBef>
              <a:spcAft>
                <a:spcPts val="600"/>
              </a:spcAft>
            </a:pPr>
            <a:endParaRPr lang="pl-PL" sz="2000" dirty="0">
              <a:latin typeface="Arial" charset="0"/>
            </a:endParaRPr>
          </a:p>
          <a:p>
            <a:pPr marL="727075" lvl="2" indent="-346075">
              <a:spcBef>
                <a:spcPts val="600"/>
              </a:spcBef>
              <a:spcAft>
                <a:spcPts val="600"/>
              </a:spcAft>
            </a:pPr>
            <a:r>
              <a:rPr lang="pl-PL" sz="2000" dirty="0" err="1" smtClean="0">
                <a:latin typeface="Arial" charset="0"/>
              </a:rPr>
              <a:t>total</a:t>
            </a:r>
            <a:r>
              <a:rPr lang="pl-PL" sz="2000" dirty="0" smtClean="0">
                <a:latin typeface="Arial" charset="0"/>
              </a:rPr>
              <a:t> sum:</a:t>
            </a:r>
            <a:endParaRPr lang="pl-PL" sz="2000" dirty="0">
              <a:latin typeface="Arial" charset="0"/>
            </a:endParaRPr>
          </a:p>
          <a:p>
            <a:pPr marL="727075" lvl="2" indent="-346075">
              <a:spcBef>
                <a:spcPts val="600"/>
              </a:spcBef>
              <a:spcAft>
                <a:spcPts val="600"/>
              </a:spcAft>
            </a:pPr>
            <a:endParaRPr lang="pl-PL" sz="2000" dirty="0">
              <a:latin typeface="Arial" charset="0"/>
            </a:endParaRPr>
          </a:p>
          <a:p>
            <a:pPr marL="727075" lvl="2" indent="-346075">
              <a:spcBef>
                <a:spcPts val="600"/>
              </a:spcBef>
              <a:spcAft>
                <a:spcPts val="600"/>
              </a:spcAft>
            </a:pPr>
            <a:r>
              <a:rPr lang="en-US" sz="2000" dirty="0" smtClean="0">
                <a:latin typeface="+mn-lt"/>
              </a:rPr>
              <a:t>and the sum of residual </a:t>
            </a:r>
            <a:r>
              <a:rPr lang="pl-PL" sz="2000" dirty="0" smtClean="0">
                <a:latin typeface="Arial" charset="0"/>
              </a:rPr>
              <a:t>:</a:t>
            </a:r>
            <a:endParaRPr lang="pl-PL" sz="2000" dirty="0">
              <a:latin typeface="Arial" charset="0"/>
            </a:endParaRPr>
          </a:p>
          <a:p>
            <a:pPr marL="727075" lvl="2" indent="-346075">
              <a:spcBef>
                <a:spcPts val="600"/>
              </a:spcBef>
              <a:spcAft>
                <a:spcPts val="600"/>
              </a:spcAft>
            </a:pPr>
            <a:endParaRPr kumimoji="0" lang="en-GB" sz="2000" dirty="0"/>
          </a:p>
        </p:txBody>
      </p:sp>
      <p:graphicFrame>
        <p:nvGraphicFramePr>
          <p:cNvPr id="25608" name="Object 8"/>
          <p:cNvGraphicFramePr>
            <a:graphicFrameLocks noChangeAspect="1"/>
          </p:cNvGraphicFramePr>
          <p:nvPr/>
        </p:nvGraphicFramePr>
        <p:xfrm>
          <a:off x="4499992" y="5373216"/>
          <a:ext cx="2520280" cy="487607"/>
        </p:xfrm>
        <a:graphic>
          <a:graphicData uri="http://schemas.openxmlformats.org/presentationml/2006/ole">
            <mc:AlternateContent xmlns:mc="http://schemas.openxmlformats.org/markup-compatibility/2006">
              <mc:Choice xmlns:v="urn:schemas-microsoft-com:vml" Requires="v">
                <p:oleObj spid="_x0000_s65543" name="Equation" r:id="rId4" imgW="1180800" imgH="228600" progId="Equation.3">
                  <p:embed/>
                </p:oleObj>
              </mc:Choice>
              <mc:Fallback>
                <p:oleObj name="Equation" r:id="rId4" imgW="1180800" imgH="228600"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9992" y="5373216"/>
                        <a:ext cx="2520280" cy="487607"/>
                      </a:xfrm>
                      <a:prstGeom prst="rect">
                        <a:avLst/>
                      </a:prstGeom>
                      <a:solidFill>
                        <a:srgbClr val="CCFFCC"/>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5609" name="Object 9"/>
          <p:cNvGraphicFramePr>
            <a:graphicFrameLocks noChangeAspect="1"/>
          </p:cNvGraphicFramePr>
          <p:nvPr/>
        </p:nvGraphicFramePr>
        <p:xfrm>
          <a:off x="4283968" y="6309320"/>
          <a:ext cx="3613150" cy="336550"/>
        </p:xfrm>
        <a:graphic>
          <a:graphicData uri="http://schemas.openxmlformats.org/presentationml/2006/ole">
            <mc:AlternateContent xmlns:mc="http://schemas.openxmlformats.org/markup-compatibility/2006">
              <mc:Choice xmlns:v="urn:schemas-microsoft-com:vml" Requires="v">
                <p:oleObj spid="_x0000_s65544" name="Equation" r:id="rId6" imgW="1892160" imgH="177480" progId="Equation.3">
                  <p:embed/>
                </p:oleObj>
              </mc:Choice>
              <mc:Fallback>
                <p:oleObj name="Equation" r:id="rId6" imgW="1892160" imgH="177480"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83968" y="6309320"/>
                        <a:ext cx="3613150" cy="336550"/>
                      </a:xfrm>
                      <a:prstGeom prst="rect">
                        <a:avLst/>
                      </a:prstGeom>
                      <a:solidFill>
                        <a:srgbClr val="CCFFCC"/>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5610" name="Object 10"/>
          <p:cNvGraphicFramePr>
            <a:graphicFrameLocks noChangeAspect="1"/>
          </p:cNvGraphicFramePr>
          <p:nvPr/>
        </p:nvGraphicFramePr>
        <p:xfrm>
          <a:off x="4499992" y="4077072"/>
          <a:ext cx="2470072" cy="864096"/>
        </p:xfrm>
        <a:graphic>
          <a:graphicData uri="http://schemas.openxmlformats.org/presentationml/2006/ole">
            <mc:AlternateContent xmlns:mc="http://schemas.openxmlformats.org/markup-compatibility/2006">
              <mc:Choice xmlns:v="urn:schemas-microsoft-com:vml" Requires="v">
                <p:oleObj spid="_x0000_s65545" name="Equation" r:id="rId8" imgW="1307880" imgH="457200" progId="Equation.3">
                  <p:embed/>
                </p:oleObj>
              </mc:Choice>
              <mc:Fallback>
                <p:oleObj name="Equation" r:id="rId8" imgW="1307880" imgH="457200" progId="Equation.3">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99992" y="4077072"/>
                        <a:ext cx="2470072" cy="864096"/>
                      </a:xfrm>
                      <a:prstGeom prst="rect">
                        <a:avLst/>
                      </a:prstGeom>
                      <a:solidFill>
                        <a:srgbClr val="CCFFCC"/>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5611" name="Object 11"/>
          <p:cNvGraphicFramePr>
            <a:graphicFrameLocks noChangeAspect="1"/>
          </p:cNvGraphicFramePr>
          <p:nvPr/>
        </p:nvGraphicFramePr>
        <p:xfrm>
          <a:off x="4644008" y="2708920"/>
          <a:ext cx="2271338" cy="720080"/>
        </p:xfrm>
        <a:graphic>
          <a:graphicData uri="http://schemas.openxmlformats.org/presentationml/2006/ole">
            <mc:AlternateContent xmlns:mc="http://schemas.openxmlformats.org/markup-compatibility/2006">
              <mc:Choice xmlns:v="urn:schemas-microsoft-com:vml" Requires="v">
                <p:oleObj spid="_x0000_s65546" name="Equation" r:id="rId10" imgW="1358640" imgH="431640" progId="Equation.3">
                  <p:embed/>
                </p:oleObj>
              </mc:Choice>
              <mc:Fallback>
                <p:oleObj name="Equation" r:id="rId10" imgW="1358640" imgH="431640" progId="Equation.3">
                  <p:embed/>
                  <p:pic>
                    <p:nvPicPr>
                      <p:cNvPr id="0"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44008" y="2708920"/>
                        <a:ext cx="2271338" cy="720080"/>
                      </a:xfrm>
                      <a:prstGeom prst="rect">
                        <a:avLst/>
                      </a:prstGeom>
                      <a:solidFill>
                        <a:srgbClr val="CCFFCC"/>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5602" name="Picture 2"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sp>
        <p:nvSpPr>
          <p:cNvPr id="25603" name="Rectangle 3"/>
          <p:cNvSpPr>
            <a:spLocks noGrp="1" noChangeArrowheads="1"/>
          </p:cNvSpPr>
          <p:nvPr>
            <p:ph type="title"/>
          </p:nvPr>
        </p:nvSpPr>
        <p:spPr/>
        <p:txBody>
          <a:bodyPr/>
          <a:lstStyle/>
          <a:p>
            <a:r>
              <a:rPr lang="pl-PL" dirty="0" err="1" smtClean="0"/>
              <a:t>Analysis</a:t>
            </a:r>
            <a:r>
              <a:rPr lang="pl-PL" dirty="0" smtClean="0"/>
              <a:t> of </a:t>
            </a:r>
            <a:r>
              <a:rPr lang="pl-PL" dirty="0" err="1" smtClean="0"/>
              <a:t>covariance</a:t>
            </a:r>
            <a:endParaRPr lang="en-GB" dirty="0"/>
          </a:p>
        </p:txBody>
      </p:sp>
      <p:sp>
        <p:nvSpPr>
          <p:cNvPr id="25612" name="Text Box 12"/>
          <p:cNvSpPr txBox="1">
            <a:spLocks noChangeArrowheads="1"/>
          </p:cNvSpPr>
          <p:nvPr/>
        </p:nvSpPr>
        <p:spPr bwMode="auto">
          <a:xfrm>
            <a:off x="2699792" y="1700808"/>
            <a:ext cx="6172200" cy="3770263"/>
          </a:xfrm>
          <a:prstGeom prst="rect">
            <a:avLst/>
          </a:prstGeom>
          <a:noFill/>
          <a:ln w="9525">
            <a:noFill/>
            <a:miter lim="800000"/>
            <a:headEnd/>
            <a:tailEnd/>
          </a:ln>
        </p:spPr>
        <p:txBody>
          <a:bodyPr>
            <a:spAutoFit/>
          </a:bodyPr>
          <a:lstStyle/>
          <a:p>
            <a:pPr lvl="1">
              <a:spcBef>
                <a:spcPts val="600"/>
              </a:spcBef>
            </a:pPr>
            <a:r>
              <a:rPr lang="pl-PL" sz="2400" dirty="0"/>
              <a:t>4. </a:t>
            </a:r>
            <a:r>
              <a:rPr lang="en-US" sz="2000" dirty="0" smtClean="0">
                <a:latin typeface="+mn-lt"/>
              </a:rPr>
              <a:t>we still have to calculate the deviation of the linear regression coefficient between variables </a:t>
            </a:r>
            <a:r>
              <a:rPr lang="pl-PL" sz="2000" dirty="0" smtClean="0">
                <a:latin typeface="Times New Roman" pitchFamily="18" charset="0"/>
                <a:cs typeface="Times New Roman" pitchFamily="18" charset="0"/>
              </a:rPr>
              <a:t>X</a:t>
            </a:r>
            <a:r>
              <a:rPr lang="pl-PL" sz="2000" dirty="0" smtClean="0">
                <a:latin typeface="Arial" charset="0"/>
              </a:rPr>
              <a:t> and </a:t>
            </a:r>
            <a:r>
              <a:rPr lang="pl-PL" sz="2000" dirty="0">
                <a:latin typeface="Times New Roman" pitchFamily="18" charset="0"/>
                <a:cs typeface="Times New Roman" pitchFamily="18" charset="0"/>
              </a:rPr>
              <a:t>Y</a:t>
            </a:r>
            <a:r>
              <a:rPr lang="pl-PL" sz="2000" dirty="0">
                <a:latin typeface="Arial" charset="0"/>
              </a:rPr>
              <a:t>:</a:t>
            </a:r>
          </a:p>
          <a:p>
            <a:pPr lvl="1">
              <a:spcBef>
                <a:spcPts val="600"/>
              </a:spcBef>
            </a:pPr>
            <a:endParaRPr lang="pl-PL" sz="2000" dirty="0">
              <a:latin typeface="Arial" charset="0"/>
            </a:endParaRPr>
          </a:p>
          <a:p>
            <a:pPr lvl="1">
              <a:spcBef>
                <a:spcPts val="600"/>
              </a:spcBef>
            </a:pPr>
            <a:endParaRPr lang="pl-PL" sz="2000" dirty="0">
              <a:latin typeface="Arial" charset="0"/>
            </a:endParaRPr>
          </a:p>
          <a:p>
            <a:pPr lvl="1">
              <a:spcBef>
                <a:spcPts val="600"/>
              </a:spcBef>
            </a:pPr>
            <a:r>
              <a:rPr lang="en-US" sz="2000" dirty="0" smtClean="0">
                <a:latin typeface="+mn-lt"/>
              </a:rPr>
              <a:t>which determines if we would be the sum of squares for the impact Y X Y, and has one degree of freedom less than the error. Degrees of freedom for "impacts with an error" get by adding the appropriate degrees of freedom for the individual effects and the error.</a:t>
            </a:r>
            <a:endParaRPr kumimoji="0" lang="en-GB" dirty="0">
              <a:latin typeface="+mn-lt"/>
            </a:endParaRPr>
          </a:p>
        </p:txBody>
      </p:sp>
      <p:graphicFrame>
        <p:nvGraphicFramePr>
          <p:cNvPr id="25613" name="Object 13"/>
          <p:cNvGraphicFramePr>
            <a:graphicFrameLocks noChangeAspect="1"/>
          </p:cNvGraphicFramePr>
          <p:nvPr/>
        </p:nvGraphicFramePr>
        <p:xfrm>
          <a:off x="4191000" y="2981325"/>
          <a:ext cx="3886200" cy="447675"/>
        </p:xfrm>
        <a:graphic>
          <a:graphicData uri="http://schemas.openxmlformats.org/presentationml/2006/ole">
            <mc:AlternateContent xmlns:mc="http://schemas.openxmlformats.org/markup-compatibility/2006">
              <mc:Choice xmlns:v="urn:schemas-microsoft-com:vml" Requires="v">
                <p:oleObj spid="_x0000_s64520" name="Equation" r:id="rId4" imgW="1981080" imgH="228600" progId="Equation.3">
                  <p:embed/>
                </p:oleObj>
              </mc:Choice>
              <mc:Fallback>
                <p:oleObj name="Equation" r:id="rId4" imgW="1981080" imgH="228600" progId="Equation.3">
                  <p:embed/>
                  <p:pic>
                    <p:nvPicPr>
                      <p:cNvPr id="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0" y="2981325"/>
                        <a:ext cx="3886200" cy="44767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5602" name="Picture 2"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25603" name="Rectangle 3"/>
          <p:cNvSpPr>
            <a:spLocks noGrp="1" noChangeArrowheads="1"/>
          </p:cNvSpPr>
          <p:nvPr>
            <p:ph type="title"/>
          </p:nvPr>
        </p:nvSpPr>
        <p:spPr/>
        <p:txBody>
          <a:bodyPr/>
          <a:lstStyle/>
          <a:p>
            <a:r>
              <a:rPr lang="pl-PL" dirty="0" err="1" smtClean="0"/>
              <a:t>Analysis</a:t>
            </a:r>
            <a:r>
              <a:rPr lang="pl-PL" dirty="0" smtClean="0"/>
              <a:t> of </a:t>
            </a:r>
            <a:r>
              <a:rPr lang="pl-PL" dirty="0" err="1" smtClean="0"/>
              <a:t>covariance</a:t>
            </a:r>
            <a:endParaRPr lang="en-GB" dirty="0"/>
          </a:p>
        </p:txBody>
      </p:sp>
      <p:sp>
        <p:nvSpPr>
          <p:cNvPr id="25616" name="Text Box 16"/>
          <p:cNvSpPr txBox="1">
            <a:spLocks noChangeArrowheads="1"/>
          </p:cNvSpPr>
          <p:nvPr/>
        </p:nvSpPr>
        <p:spPr bwMode="auto">
          <a:xfrm>
            <a:off x="2771800" y="2132856"/>
            <a:ext cx="6172200" cy="4139595"/>
          </a:xfrm>
          <a:prstGeom prst="rect">
            <a:avLst/>
          </a:prstGeom>
          <a:noFill/>
          <a:ln w="9525">
            <a:noFill/>
            <a:miter lim="800000"/>
            <a:headEnd/>
            <a:tailEnd/>
          </a:ln>
        </p:spPr>
        <p:txBody>
          <a:bodyPr>
            <a:spAutoFit/>
          </a:bodyPr>
          <a:lstStyle/>
          <a:p>
            <a:pPr marL="190500" lvl="1" indent="309563">
              <a:spcBef>
                <a:spcPts val="600"/>
              </a:spcBef>
            </a:pPr>
            <a:r>
              <a:rPr lang="en-US" sz="2000" dirty="0" smtClean="0">
                <a:latin typeface="+mn-lt"/>
              </a:rPr>
              <a:t>The value of F-statistic will increase with the improvement of measurement techniques. However, interpretation of the results depends on how strongly </a:t>
            </a:r>
            <a:r>
              <a:rPr lang="pl-PL" sz="2000" dirty="0" smtClean="0">
                <a:latin typeface="+mn-lt"/>
              </a:rPr>
              <a:t>influence on</a:t>
            </a:r>
            <a:r>
              <a:rPr lang="en-US" sz="2000" dirty="0" smtClean="0">
                <a:latin typeface="+mn-lt"/>
              </a:rPr>
              <a:t> the value of the independent variable X in our </a:t>
            </a:r>
            <a:r>
              <a:rPr lang="en-US" sz="2000" dirty="0" err="1" smtClean="0">
                <a:latin typeface="+mn-lt"/>
              </a:rPr>
              <a:t>expe</a:t>
            </a:r>
            <a:r>
              <a:rPr lang="pl-PL" sz="2000" dirty="0" err="1" smtClean="0">
                <a:latin typeface="+mn-lt"/>
              </a:rPr>
              <a:t>riment</a:t>
            </a:r>
            <a:r>
              <a:rPr lang="en-US" sz="2000" dirty="0" smtClean="0">
                <a:latin typeface="+mn-lt"/>
              </a:rPr>
              <a:t>.</a:t>
            </a:r>
            <a:endParaRPr lang="pl-PL" sz="2000" dirty="0" smtClean="0">
              <a:latin typeface="+mn-lt"/>
            </a:endParaRPr>
          </a:p>
          <a:p>
            <a:pPr marL="190500" lvl="1" indent="309563">
              <a:spcBef>
                <a:spcPts val="600"/>
              </a:spcBef>
            </a:pPr>
            <a:r>
              <a:rPr lang="pl-PL" sz="2000" dirty="0" smtClean="0">
                <a:latin typeface="+mn-lt"/>
              </a:rPr>
              <a:t> </a:t>
            </a:r>
            <a:r>
              <a:rPr lang="en-US" sz="2000" dirty="0" smtClean="0">
                <a:latin typeface="+mn-lt"/>
              </a:rPr>
              <a:t>If the value of X can vary only within a narrow range, and before the changes observed very large range of variation of the variable Y, which decreased significantly after the change, it means that Y is exaggerated variability due to the randomness, and therefore changes in Y should be interpreted very carefully.</a:t>
            </a:r>
            <a:endParaRPr lang="pl-PL" sz="2000" dirty="0">
              <a:latin typeface="+mn-lt"/>
            </a:endParaRPr>
          </a:p>
          <a:p>
            <a:endParaRPr kumimoji="0" lang="en-GB" dirty="0"/>
          </a:p>
        </p:txBody>
      </p:sp>
    </p:spTree>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26627" name="Rectangle 3"/>
          <p:cNvSpPr>
            <a:spLocks noGrp="1" noChangeArrowheads="1"/>
          </p:cNvSpPr>
          <p:nvPr>
            <p:ph type="title"/>
          </p:nvPr>
        </p:nvSpPr>
        <p:spPr/>
        <p:txBody>
          <a:bodyPr/>
          <a:lstStyle/>
          <a:p>
            <a:r>
              <a:rPr lang="pl-PL" dirty="0" err="1" smtClean="0"/>
              <a:t>Boundary</a:t>
            </a:r>
            <a:r>
              <a:rPr lang="pl-PL" dirty="0" smtClean="0"/>
              <a:t> </a:t>
            </a:r>
            <a:r>
              <a:rPr lang="pl-PL" dirty="0" err="1" smtClean="0"/>
              <a:t>possibilities</a:t>
            </a:r>
            <a:r>
              <a:rPr lang="pl-PL" dirty="0" smtClean="0"/>
              <a:t> of </a:t>
            </a:r>
            <a:r>
              <a:rPr lang="pl-PL" dirty="0" err="1" smtClean="0"/>
              <a:t>measurement</a:t>
            </a:r>
            <a:endParaRPr lang="pl-PL" dirty="0"/>
          </a:p>
        </p:txBody>
      </p:sp>
      <p:sp>
        <p:nvSpPr>
          <p:cNvPr id="26628" name="Rectangle 4"/>
          <p:cNvSpPr>
            <a:spLocks noGrp="1" noChangeArrowheads="1"/>
          </p:cNvSpPr>
          <p:nvPr>
            <p:ph type="body" idx="1"/>
          </p:nvPr>
        </p:nvSpPr>
        <p:spPr>
          <a:xfrm>
            <a:off x="2971800" y="2057400"/>
            <a:ext cx="5943600" cy="4114800"/>
          </a:xfrm>
        </p:spPr>
        <p:txBody>
          <a:bodyPr/>
          <a:lstStyle/>
          <a:p>
            <a:pPr marL="0" indent="423863">
              <a:buNone/>
            </a:pPr>
            <a:r>
              <a:rPr lang="en-US" sz="2400" dirty="0" smtClean="0"/>
              <a:t>The primary stage of measurement - the interaction of the sensing element (sensor) with the test physical process is inherent </a:t>
            </a:r>
            <a:r>
              <a:rPr lang="pl-PL" sz="2400" dirty="0" err="1" smtClean="0"/>
              <a:t>connected</a:t>
            </a:r>
            <a:r>
              <a:rPr lang="pl-PL" sz="2400" dirty="0" smtClean="0"/>
              <a:t> </a:t>
            </a:r>
            <a:r>
              <a:rPr lang="pl-PL" sz="2400" dirty="0" err="1" smtClean="0"/>
              <a:t>with</a:t>
            </a:r>
            <a:r>
              <a:rPr lang="pl-PL" sz="2400" dirty="0" smtClean="0"/>
              <a:t> </a:t>
            </a:r>
            <a:r>
              <a:rPr lang="en-US" sz="2400" dirty="0" smtClean="0"/>
              <a:t>the part mapping of the process</a:t>
            </a:r>
            <a:r>
              <a:rPr lang="pl-PL" sz="2400" dirty="0" smtClean="0"/>
              <a:t> </a:t>
            </a:r>
            <a:r>
              <a:rPr lang="en-US" sz="2400" dirty="0" smtClean="0"/>
              <a:t>properties and disturbance (to a lesser or greater extent) the course of the process, the thermodynamic equilibrium, form fields, etc., which are associated with loss of information</a:t>
            </a:r>
            <a:r>
              <a:rPr lang="pl-PL" sz="2400" dirty="0" smtClean="0">
                <a:latin typeface="Times New Roman" pitchFamily="18" charset="-18"/>
              </a:rPr>
              <a:t>. </a:t>
            </a:r>
            <a:endParaRPr lang="pl-PL" dirty="0"/>
          </a:p>
        </p:txBody>
      </p:sp>
    </p:spTree>
  </p:cSld>
  <p:clrMapOvr>
    <a:masterClrMapping/>
  </p:clrMapOvr>
  <p:transition>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26627" name="Rectangle 3"/>
          <p:cNvSpPr>
            <a:spLocks noGrp="1" noChangeArrowheads="1"/>
          </p:cNvSpPr>
          <p:nvPr>
            <p:ph type="title"/>
          </p:nvPr>
        </p:nvSpPr>
        <p:spPr/>
        <p:txBody>
          <a:bodyPr/>
          <a:lstStyle/>
          <a:p>
            <a:r>
              <a:rPr lang="pl-PL" dirty="0" err="1" smtClean="0"/>
              <a:t>Boundary</a:t>
            </a:r>
            <a:r>
              <a:rPr lang="pl-PL" dirty="0" smtClean="0"/>
              <a:t> </a:t>
            </a:r>
            <a:r>
              <a:rPr lang="pl-PL" dirty="0" err="1" smtClean="0"/>
              <a:t>possibilities</a:t>
            </a:r>
            <a:r>
              <a:rPr lang="pl-PL" dirty="0" smtClean="0"/>
              <a:t> of </a:t>
            </a:r>
            <a:r>
              <a:rPr lang="pl-PL" dirty="0" err="1" smtClean="0"/>
              <a:t>measurement</a:t>
            </a:r>
            <a:endParaRPr lang="pl-PL" dirty="0"/>
          </a:p>
        </p:txBody>
      </p:sp>
      <p:sp>
        <p:nvSpPr>
          <p:cNvPr id="26628" name="Rectangle 4"/>
          <p:cNvSpPr>
            <a:spLocks noGrp="1" noChangeArrowheads="1"/>
          </p:cNvSpPr>
          <p:nvPr>
            <p:ph type="body" idx="1"/>
          </p:nvPr>
        </p:nvSpPr>
        <p:spPr>
          <a:xfrm>
            <a:off x="2971800" y="2057400"/>
            <a:ext cx="5943600" cy="4114800"/>
          </a:xfrm>
        </p:spPr>
        <p:txBody>
          <a:bodyPr/>
          <a:lstStyle/>
          <a:p>
            <a:pPr marL="0" indent="423863">
              <a:buNone/>
            </a:pPr>
            <a:r>
              <a:rPr lang="en-US" sz="2400" dirty="0" smtClean="0"/>
              <a:t>Further loss of information are associated with formation and processing of the measurement signal through the measuring instrument</a:t>
            </a:r>
            <a:r>
              <a:rPr lang="pl-PL" dirty="0" smtClean="0"/>
              <a:t> </a:t>
            </a:r>
            <a:endParaRPr lang="pl-PL" dirty="0"/>
          </a:p>
        </p:txBody>
      </p:sp>
    </p:spTree>
  </p:cSld>
  <p:clrMapOvr>
    <a:masterClrMapping/>
  </p:clrMapOvr>
  <p:transition>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2362200" y="457200"/>
            <a:ext cx="6399213" cy="1173163"/>
          </a:xfrm>
        </p:spPr>
        <p:txBody>
          <a:bodyPr/>
          <a:lstStyle/>
          <a:p>
            <a:r>
              <a:rPr lang="pl-PL" dirty="0" err="1" smtClean="0"/>
              <a:t>Thank</a:t>
            </a:r>
            <a:r>
              <a:rPr lang="pl-PL" dirty="0" smtClean="0"/>
              <a:t> </a:t>
            </a:r>
            <a:r>
              <a:rPr lang="pl-PL" dirty="0" err="1" smtClean="0"/>
              <a:t>you</a:t>
            </a:r>
            <a:r>
              <a:rPr lang="pl-PL" dirty="0" smtClean="0"/>
              <a:t> for </a:t>
            </a:r>
            <a:r>
              <a:rPr lang="pl-PL" dirty="0" err="1" smtClean="0"/>
              <a:t>attention</a:t>
            </a:r>
            <a:r>
              <a:rPr lang="pl-PL" dirty="0" smtClean="0"/>
              <a:t>!</a:t>
            </a:r>
            <a:endParaRPr lang="pl-PL" dirty="0"/>
          </a:p>
        </p:txBody>
      </p:sp>
      <p:pic>
        <p:nvPicPr>
          <p:cNvPr id="15364"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15365" name="Text Box 5"/>
          <p:cNvSpPr txBox="1">
            <a:spLocks noChangeArrowheads="1"/>
          </p:cNvSpPr>
          <p:nvPr/>
        </p:nvSpPr>
        <p:spPr bwMode="auto">
          <a:xfrm>
            <a:off x="3429000" y="2133600"/>
            <a:ext cx="5410200" cy="822325"/>
          </a:xfrm>
          <a:prstGeom prst="rect">
            <a:avLst/>
          </a:prstGeom>
          <a:noFill/>
          <a:ln w="9525">
            <a:noFill/>
            <a:miter lim="800000"/>
            <a:headEnd/>
            <a:tailEnd/>
          </a:ln>
        </p:spPr>
        <p:txBody>
          <a:bodyPr>
            <a:spAutoFit/>
          </a:bodyPr>
          <a:lstStyle/>
          <a:p>
            <a:endParaRPr kumimoji="0" lang="pl-PL" sz="2400"/>
          </a:p>
          <a:p>
            <a:endParaRPr kumimoji="0" lang="pl-PL"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a:xfrm>
            <a:off x="2743200" y="304800"/>
            <a:ext cx="6096000" cy="990600"/>
          </a:xfrm>
        </p:spPr>
        <p:txBody>
          <a:bodyPr/>
          <a:lstStyle/>
          <a:p>
            <a:r>
              <a:rPr lang="pl-PL" dirty="0" err="1" smtClean="0"/>
              <a:t>Comparing</a:t>
            </a:r>
            <a:r>
              <a:rPr lang="pl-PL" dirty="0" smtClean="0"/>
              <a:t> </a:t>
            </a:r>
            <a:r>
              <a:rPr lang="pl-PL" dirty="0" err="1" smtClean="0"/>
              <a:t>results</a:t>
            </a:r>
            <a:r>
              <a:rPr lang="pl-PL" dirty="0" smtClean="0"/>
              <a:t> -  </a:t>
            </a:r>
            <a:r>
              <a:rPr lang="pl-PL" dirty="0" err="1" smtClean="0"/>
              <a:t>Cochran’s</a:t>
            </a:r>
            <a:r>
              <a:rPr lang="pl-PL" dirty="0" smtClean="0"/>
              <a:t> C test</a:t>
            </a:r>
            <a:endParaRPr lang="en-GB" dirty="0"/>
          </a:p>
        </p:txBody>
      </p:sp>
      <p:pic>
        <p:nvPicPr>
          <p:cNvPr id="18436" name="Picture 1028"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18448" name="Rectangle 1040"/>
          <p:cNvSpPr>
            <a:spLocks noGrp="1" noChangeArrowheads="1"/>
          </p:cNvSpPr>
          <p:nvPr>
            <p:ph type="body" idx="1"/>
          </p:nvPr>
        </p:nvSpPr>
        <p:spPr/>
        <p:txBody>
          <a:bodyPr/>
          <a:lstStyle/>
          <a:p>
            <a:pPr marL="0" indent="0">
              <a:buNone/>
            </a:pPr>
            <a:r>
              <a:rPr lang="en-US" sz="2000" dirty="0" smtClean="0"/>
              <a:t>Cochran test is to assess the precision of measurements from different laboratories. This test for the extreme values ​​of variance is applied when in the group of the measurement results one variation extremely differs from the other. The only limitation of this test is that any variance must be based on the same number of degrees of freedom.</a:t>
            </a:r>
            <a:endParaRPr lang="en-GB" sz="2000" dirty="0">
              <a:latin typeface="Times New Roman" pitchFamily="18" charset="-1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a:xfrm>
            <a:off x="2743200" y="304800"/>
            <a:ext cx="6096000" cy="990600"/>
          </a:xfrm>
        </p:spPr>
        <p:txBody>
          <a:bodyPr/>
          <a:lstStyle/>
          <a:p>
            <a:r>
              <a:rPr lang="pl-PL" dirty="0" err="1" smtClean="0"/>
              <a:t>Comparing</a:t>
            </a:r>
            <a:r>
              <a:rPr lang="pl-PL" dirty="0" smtClean="0"/>
              <a:t> </a:t>
            </a:r>
            <a:r>
              <a:rPr lang="pl-PL" dirty="0" err="1" smtClean="0"/>
              <a:t>results</a:t>
            </a:r>
            <a:r>
              <a:rPr lang="pl-PL" dirty="0" smtClean="0"/>
              <a:t> -  </a:t>
            </a:r>
            <a:r>
              <a:rPr lang="pl-PL" dirty="0" err="1" smtClean="0"/>
              <a:t>Cochran’s</a:t>
            </a:r>
            <a:r>
              <a:rPr lang="pl-PL" dirty="0" smtClean="0"/>
              <a:t> C test</a:t>
            </a:r>
            <a:endParaRPr lang="en-GB" dirty="0"/>
          </a:p>
        </p:txBody>
      </p:sp>
      <p:pic>
        <p:nvPicPr>
          <p:cNvPr id="18436" name="Picture 1028"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sp>
        <p:nvSpPr>
          <p:cNvPr id="18449" name="Text Box 1041"/>
          <p:cNvSpPr txBox="1">
            <a:spLocks noChangeArrowheads="1"/>
          </p:cNvSpPr>
          <p:nvPr/>
        </p:nvSpPr>
        <p:spPr bwMode="auto">
          <a:xfrm>
            <a:off x="2667000" y="1718131"/>
            <a:ext cx="6477000" cy="5139869"/>
          </a:xfrm>
          <a:prstGeom prst="rect">
            <a:avLst/>
          </a:prstGeom>
          <a:noFill/>
          <a:ln w="9525">
            <a:noFill/>
            <a:miter lim="800000"/>
            <a:headEnd/>
            <a:tailEnd/>
          </a:ln>
        </p:spPr>
        <p:txBody>
          <a:bodyPr>
            <a:spAutoFit/>
          </a:bodyPr>
          <a:lstStyle/>
          <a:p>
            <a:r>
              <a:rPr lang="en-US" sz="2000" dirty="0" smtClean="0">
                <a:latin typeface="+mn-lt"/>
              </a:rPr>
              <a:t>The procedure is as follows:</a:t>
            </a:r>
            <a:r>
              <a:rPr lang="pl-PL" sz="2000" dirty="0" smtClean="0">
                <a:latin typeface="+mn-lt"/>
              </a:rPr>
              <a:t> </a:t>
            </a:r>
            <a:endParaRPr lang="pl-PL" sz="2000" dirty="0">
              <a:latin typeface="+mn-lt"/>
            </a:endParaRPr>
          </a:p>
          <a:p>
            <a:pPr lvl="1"/>
            <a:r>
              <a:rPr lang="pl-PL" sz="2000" dirty="0"/>
              <a:t>1. </a:t>
            </a:r>
            <a:r>
              <a:rPr lang="en-US" sz="2000" dirty="0" smtClean="0">
                <a:latin typeface="+mn-lt"/>
              </a:rPr>
              <a:t>calculate variances and </a:t>
            </a:r>
            <a:r>
              <a:rPr lang="pl-PL" sz="2000" dirty="0" smtClean="0">
                <a:latin typeface="+mn-lt"/>
              </a:rPr>
              <a:t>order</a:t>
            </a:r>
            <a:r>
              <a:rPr lang="en-US" sz="2000" dirty="0" smtClean="0">
                <a:latin typeface="+mn-lt"/>
              </a:rPr>
              <a:t> them from the smallest to the largest. Only the largest variance will interest us further.</a:t>
            </a:r>
            <a:endParaRPr lang="pl-PL" sz="2000" dirty="0">
              <a:latin typeface="+mn-lt"/>
            </a:endParaRPr>
          </a:p>
          <a:p>
            <a:pPr lvl="1">
              <a:spcAft>
                <a:spcPts val="600"/>
              </a:spcAft>
            </a:pPr>
            <a:r>
              <a:rPr lang="pl-PL" sz="2000" dirty="0"/>
              <a:t>2. </a:t>
            </a:r>
            <a:r>
              <a:rPr lang="pl-PL" sz="2000" dirty="0" err="1" smtClean="0">
                <a:latin typeface="+mn-lt"/>
              </a:rPr>
              <a:t>then</a:t>
            </a:r>
            <a:r>
              <a:rPr lang="pl-PL" sz="2000" dirty="0" smtClean="0">
                <a:latin typeface="+mn-lt"/>
              </a:rPr>
              <a:t> </a:t>
            </a:r>
            <a:r>
              <a:rPr lang="pl-PL" sz="2000" dirty="0" err="1" smtClean="0">
                <a:latin typeface="+mn-lt"/>
              </a:rPr>
              <a:t>calculate</a:t>
            </a:r>
            <a:r>
              <a:rPr lang="pl-PL" sz="2000" dirty="0" smtClean="0">
                <a:latin typeface="+mn-lt"/>
              </a:rPr>
              <a:t> </a:t>
            </a:r>
            <a:r>
              <a:rPr lang="pl-PL" sz="2000" dirty="0" err="1" smtClean="0">
                <a:latin typeface="+mn-lt"/>
              </a:rPr>
              <a:t>ratio</a:t>
            </a:r>
            <a:r>
              <a:rPr lang="pl-PL" sz="2000" dirty="0" smtClean="0">
                <a:latin typeface="+mn-lt"/>
              </a:rPr>
              <a:t>:</a:t>
            </a:r>
          </a:p>
          <a:p>
            <a:pPr lvl="1">
              <a:spcAft>
                <a:spcPts val="600"/>
              </a:spcAft>
            </a:pPr>
            <a:endParaRPr lang="pl-PL" sz="2000" dirty="0">
              <a:latin typeface="+mn-lt"/>
            </a:endParaRPr>
          </a:p>
          <a:p>
            <a:pPr lvl="1">
              <a:spcAft>
                <a:spcPts val="600"/>
              </a:spcAft>
            </a:pPr>
            <a:endParaRPr lang="pl-PL" sz="2000" dirty="0"/>
          </a:p>
          <a:p>
            <a:pPr lvl="1">
              <a:spcAft>
                <a:spcPts val="600"/>
              </a:spcAft>
            </a:pPr>
            <a:endParaRPr lang="pl-PL" sz="2000" dirty="0"/>
          </a:p>
          <a:p>
            <a:pPr lvl="1">
              <a:spcAft>
                <a:spcPts val="600"/>
              </a:spcAft>
            </a:pPr>
            <a:endParaRPr lang="pl-PL" sz="2000" dirty="0"/>
          </a:p>
          <a:p>
            <a:pPr lvl="1">
              <a:spcAft>
                <a:spcPts val="600"/>
              </a:spcAft>
            </a:pPr>
            <a:r>
              <a:rPr lang="en-GB" sz="2000" dirty="0"/>
              <a:t>3. </a:t>
            </a:r>
            <a:r>
              <a:rPr lang="en-US" sz="2000" dirty="0" smtClean="0">
                <a:latin typeface="+mn-lt"/>
              </a:rPr>
              <a:t>comparing the obtained value with the corresponding </a:t>
            </a:r>
            <a:r>
              <a:rPr lang="en-US" sz="2000" dirty="0" err="1" smtClean="0">
                <a:latin typeface="+mn-lt"/>
              </a:rPr>
              <a:t>quantile</a:t>
            </a:r>
            <a:r>
              <a:rPr lang="en-US" sz="2000" dirty="0" smtClean="0">
                <a:latin typeface="+mn-lt"/>
              </a:rPr>
              <a:t> </a:t>
            </a:r>
            <a:r>
              <a:rPr lang="pl-PL" sz="2000" dirty="0" smtClean="0">
                <a:latin typeface="+mn-lt"/>
              </a:rPr>
              <a:t>C</a:t>
            </a:r>
            <a:r>
              <a:rPr lang="en-US" sz="2000" dirty="0" smtClean="0">
                <a:latin typeface="+mn-lt"/>
              </a:rPr>
              <a:t> tables (</a:t>
            </a:r>
            <a:r>
              <a:rPr lang="en-US" sz="2000" dirty="0" err="1" smtClean="0">
                <a:latin typeface="+mn-lt"/>
              </a:rPr>
              <a:t>eg</a:t>
            </a:r>
            <a:r>
              <a:rPr lang="en-US" sz="2000" dirty="0" smtClean="0">
                <a:latin typeface="+mn-lt"/>
              </a:rPr>
              <a:t> with an array of order 0.95), if it is greater, we assume that with 95% confidence level it is more than the maximum acceptable deviation.</a:t>
            </a:r>
            <a:endParaRPr lang="pl-PL" sz="2000" dirty="0">
              <a:latin typeface="+mn-lt"/>
            </a:endParaRPr>
          </a:p>
          <a:p>
            <a:endParaRPr kumimoji="0" lang="en-GB" dirty="0"/>
          </a:p>
        </p:txBody>
      </p:sp>
      <p:graphicFrame>
        <p:nvGraphicFramePr>
          <p:cNvPr id="31744" name="Object 2048"/>
          <p:cNvGraphicFramePr>
            <a:graphicFrameLocks noChangeAspect="1"/>
          </p:cNvGraphicFramePr>
          <p:nvPr/>
        </p:nvGraphicFramePr>
        <p:xfrm>
          <a:off x="4419600" y="3509963"/>
          <a:ext cx="1566863" cy="1250950"/>
        </p:xfrm>
        <a:graphic>
          <a:graphicData uri="http://schemas.openxmlformats.org/presentationml/2006/ole">
            <mc:AlternateContent xmlns:mc="http://schemas.openxmlformats.org/markup-compatibility/2006">
              <mc:Choice xmlns:v="urn:schemas-microsoft-com:vml" Requires="v">
                <p:oleObj spid="_x0000_s50179" name="Równanie" r:id="rId4" imgW="812520" imgH="647640" progId="Equation.3">
                  <p:embed/>
                </p:oleObj>
              </mc:Choice>
              <mc:Fallback>
                <p:oleObj name="Równanie" r:id="rId4" imgW="812520" imgH="647640" progId="Equation.3">
                  <p:embed/>
                  <p:pic>
                    <p:nvPicPr>
                      <p:cNvPr id="0" name="Object 204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9600" y="3509963"/>
                        <a:ext cx="1566863" cy="1250950"/>
                      </a:xfrm>
                      <a:prstGeom prst="rect">
                        <a:avLst/>
                      </a:prstGeom>
                      <a:solidFill>
                        <a:srgbClr val="CCFFCC"/>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a:xfrm>
            <a:off x="2743200" y="304800"/>
            <a:ext cx="6096000" cy="990600"/>
          </a:xfrm>
        </p:spPr>
        <p:txBody>
          <a:bodyPr/>
          <a:lstStyle/>
          <a:p>
            <a:r>
              <a:rPr lang="pl-PL" dirty="0" err="1" smtClean="0"/>
              <a:t>Comparing</a:t>
            </a:r>
            <a:r>
              <a:rPr lang="pl-PL" dirty="0" smtClean="0"/>
              <a:t> </a:t>
            </a:r>
            <a:r>
              <a:rPr lang="pl-PL" dirty="0" err="1" smtClean="0"/>
              <a:t>results</a:t>
            </a:r>
            <a:r>
              <a:rPr lang="pl-PL" dirty="0" smtClean="0"/>
              <a:t> -  </a:t>
            </a:r>
            <a:r>
              <a:rPr lang="pl-PL" dirty="0" err="1" smtClean="0"/>
              <a:t>Cochran’s</a:t>
            </a:r>
            <a:r>
              <a:rPr lang="pl-PL" dirty="0" smtClean="0"/>
              <a:t> C test</a:t>
            </a:r>
            <a:endParaRPr lang="en-GB" dirty="0"/>
          </a:p>
        </p:txBody>
      </p:sp>
      <p:pic>
        <p:nvPicPr>
          <p:cNvPr id="18436" name="Picture 1028"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7" name="Symbol zastępczy zawartości 6"/>
          <p:cNvSpPr>
            <a:spLocks noGrp="1"/>
          </p:cNvSpPr>
          <p:nvPr>
            <p:ph idx="1"/>
          </p:nvPr>
        </p:nvSpPr>
        <p:spPr/>
        <p:txBody>
          <a:bodyPr/>
          <a:lstStyle/>
          <a:p>
            <a:endParaRPr lang="pl-PL"/>
          </a:p>
        </p:txBody>
      </p:sp>
      <p:pic>
        <p:nvPicPr>
          <p:cNvPr id="8" name="Picture 2" descr="CochranC"/>
          <p:cNvPicPr>
            <a:picLocks noChangeAspect="1" noChangeArrowheads="1"/>
          </p:cNvPicPr>
          <p:nvPr/>
        </p:nvPicPr>
        <p:blipFill>
          <a:blip r:embed="rId3" cstate="print"/>
          <a:srcRect/>
          <a:stretch>
            <a:fillRect/>
          </a:stretch>
        </p:blipFill>
        <p:spPr bwMode="auto">
          <a:xfrm>
            <a:off x="2627784" y="188640"/>
            <a:ext cx="5916613" cy="6400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4" name="Picture 1028"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sp>
        <p:nvSpPr>
          <p:cNvPr id="20496" name="Rectangle 1040"/>
          <p:cNvSpPr>
            <a:spLocks noGrp="1" noChangeArrowheads="1"/>
          </p:cNvSpPr>
          <p:nvPr>
            <p:ph type="title"/>
          </p:nvPr>
        </p:nvSpPr>
        <p:spPr/>
        <p:txBody>
          <a:bodyPr/>
          <a:lstStyle/>
          <a:p>
            <a:r>
              <a:rPr lang="pl-PL" dirty="0" err="1" smtClean="0"/>
              <a:t>Comparing</a:t>
            </a:r>
            <a:r>
              <a:rPr lang="pl-PL" dirty="0" smtClean="0"/>
              <a:t> </a:t>
            </a:r>
            <a:r>
              <a:rPr lang="pl-PL" dirty="0" err="1" smtClean="0"/>
              <a:t>results</a:t>
            </a:r>
            <a:r>
              <a:rPr lang="pl-PL" dirty="0" smtClean="0"/>
              <a:t> -  </a:t>
            </a:r>
            <a:r>
              <a:rPr lang="pl-PL" dirty="0" err="1" smtClean="0"/>
              <a:t>Hartley’s</a:t>
            </a:r>
            <a:r>
              <a:rPr lang="pl-PL" dirty="0" smtClean="0"/>
              <a:t> test</a:t>
            </a:r>
            <a:endParaRPr lang="en-GB" dirty="0"/>
          </a:p>
        </p:txBody>
      </p:sp>
      <p:sp>
        <p:nvSpPr>
          <p:cNvPr id="20497" name="Rectangle 1041"/>
          <p:cNvSpPr>
            <a:spLocks noGrp="1" noChangeArrowheads="1"/>
          </p:cNvSpPr>
          <p:nvPr>
            <p:ph type="body" idx="1"/>
          </p:nvPr>
        </p:nvSpPr>
        <p:spPr>
          <a:xfrm>
            <a:off x="2843808" y="2060848"/>
            <a:ext cx="6096000" cy="4114800"/>
          </a:xfrm>
        </p:spPr>
        <p:txBody>
          <a:bodyPr/>
          <a:lstStyle/>
          <a:p>
            <a:pPr marL="0" indent="0" algn="just">
              <a:spcAft>
                <a:spcPts val="600"/>
              </a:spcAft>
              <a:buNone/>
            </a:pPr>
            <a:r>
              <a:rPr lang="en-US" sz="2000" dirty="0" smtClean="0"/>
              <a:t>If the sample size</a:t>
            </a:r>
            <a:r>
              <a:rPr lang="pl-PL" sz="2000" dirty="0" smtClean="0"/>
              <a:t> </a:t>
            </a:r>
            <a:r>
              <a:rPr lang="en-US" sz="2000" dirty="0" smtClean="0"/>
              <a:t>n </a:t>
            </a:r>
            <a:r>
              <a:rPr lang="pl-PL" sz="2000" dirty="0" smtClean="0"/>
              <a:t>for </a:t>
            </a:r>
            <a:r>
              <a:rPr lang="pl-PL" sz="2000" dirty="0" err="1" smtClean="0"/>
              <a:t>samples</a:t>
            </a:r>
            <a:r>
              <a:rPr lang="pl-PL" sz="2000" dirty="0" smtClean="0"/>
              <a:t> </a:t>
            </a:r>
            <a:r>
              <a:rPr lang="pl-PL" sz="2000" dirty="0" err="1" smtClean="0"/>
              <a:t>taken</a:t>
            </a:r>
            <a:r>
              <a:rPr lang="pl-PL" sz="2000" dirty="0" smtClean="0"/>
              <a:t> </a:t>
            </a:r>
            <a:r>
              <a:rPr lang="pl-PL" sz="2000" dirty="0" err="1" smtClean="0"/>
              <a:t>in</a:t>
            </a:r>
            <a:r>
              <a:rPr lang="pl-PL" sz="2000" dirty="0" smtClean="0"/>
              <a:t> </a:t>
            </a:r>
            <a:r>
              <a:rPr lang="en-US" sz="2000" dirty="0" smtClean="0"/>
              <a:t>k laboratory </a:t>
            </a:r>
            <a:r>
              <a:rPr lang="pl-PL" sz="2000" dirty="0" err="1" smtClean="0"/>
              <a:t>is</a:t>
            </a:r>
            <a:r>
              <a:rPr lang="en-US" sz="2000" dirty="0" smtClean="0"/>
              <a:t> equal, and not less than 5, to verify the results can be used </a:t>
            </a:r>
            <a:r>
              <a:rPr lang="pl-PL" sz="2000" dirty="0" err="1" smtClean="0"/>
              <a:t>the</a:t>
            </a:r>
            <a:r>
              <a:rPr lang="pl-PL" sz="2000" dirty="0" smtClean="0"/>
              <a:t> </a:t>
            </a:r>
            <a:r>
              <a:rPr lang="en-US" sz="2000" dirty="0" smtClean="0"/>
              <a:t>Hartley</a:t>
            </a:r>
            <a:r>
              <a:rPr lang="pl-PL" sz="2000" dirty="0" smtClean="0"/>
              <a:t>’s test</a:t>
            </a:r>
            <a:r>
              <a:rPr lang="en-US" sz="2000" dirty="0" smtClean="0"/>
              <a:t>, in which the variance is calculated </a:t>
            </a:r>
            <a:r>
              <a:rPr lang="pl-PL" sz="2000" dirty="0" smtClean="0"/>
              <a:t>and </a:t>
            </a:r>
            <a:r>
              <a:rPr lang="en-US" sz="2000" dirty="0" smtClean="0"/>
              <a:t>order</a:t>
            </a:r>
            <a:r>
              <a:rPr lang="pl-PL" sz="2000" dirty="0" err="1" smtClean="0"/>
              <a:t>ed</a:t>
            </a:r>
            <a:r>
              <a:rPr lang="en-US" sz="2000" dirty="0" smtClean="0"/>
              <a:t> from smallest to largest</a:t>
            </a:r>
            <a:r>
              <a:rPr lang="pl-PL" sz="2000" dirty="0" smtClean="0"/>
              <a:t>. </a:t>
            </a:r>
            <a:r>
              <a:rPr lang="en-US" sz="2000" dirty="0" smtClean="0"/>
              <a:t> </a:t>
            </a:r>
            <a:r>
              <a:rPr lang="pl-PL" sz="2000" dirty="0" smtClean="0"/>
              <a:t>W</a:t>
            </a:r>
            <a:r>
              <a:rPr lang="en-US" sz="2000" dirty="0" smtClean="0"/>
              <a:t>e</a:t>
            </a:r>
            <a:r>
              <a:rPr lang="pl-PL" sz="2000" dirty="0" smtClean="0"/>
              <a:t> </a:t>
            </a:r>
            <a:r>
              <a:rPr lang="pl-PL" sz="2000" dirty="0" err="1" smtClean="0"/>
              <a:t>calculate</a:t>
            </a:r>
            <a:r>
              <a:rPr lang="en-US" sz="2000" dirty="0" smtClean="0"/>
              <a:t> the value of </a:t>
            </a:r>
            <a:r>
              <a:rPr lang="pl-PL" sz="2000" dirty="0" smtClean="0"/>
              <a:t> </a:t>
            </a:r>
            <a:r>
              <a:rPr lang="pl-PL" sz="2000" dirty="0" err="1" smtClean="0"/>
              <a:t>Hartley’s</a:t>
            </a:r>
            <a:r>
              <a:rPr lang="pl-PL" sz="2000" dirty="0" smtClean="0"/>
              <a:t> </a:t>
            </a:r>
            <a:r>
              <a:rPr lang="en-US" sz="2000" dirty="0" smtClean="0"/>
              <a:t>statistics</a:t>
            </a:r>
            <a:r>
              <a:rPr lang="pl-PL" sz="2000" dirty="0" smtClean="0"/>
              <a:t> as </a:t>
            </a:r>
            <a:r>
              <a:rPr lang="en-US" sz="2000" dirty="0" smtClean="0"/>
              <a:t>:</a:t>
            </a:r>
            <a:endParaRPr lang="en-GB" dirty="0"/>
          </a:p>
        </p:txBody>
      </p:sp>
      <p:graphicFrame>
        <p:nvGraphicFramePr>
          <p:cNvPr id="5" name="Obiekt 4"/>
          <p:cNvGraphicFramePr>
            <a:graphicFrameLocks noChangeAspect="1"/>
          </p:cNvGraphicFramePr>
          <p:nvPr/>
        </p:nvGraphicFramePr>
        <p:xfrm>
          <a:off x="4716016" y="4149080"/>
          <a:ext cx="1871261" cy="1020688"/>
        </p:xfrm>
        <a:graphic>
          <a:graphicData uri="http://schemas.openxmlformats.org/presentationml/2006/ole">
            <mc:AlternateContent xmlns:mc="http://schemas.openxmlformats.org/markup-compatibility/2006">
              <mc:Choice xmlns:v="urn:schemas-microsoft-com:vml" Requires="v">
                <p:oleObj spid="_x0000_s48130" name="Równanie" r:id="rId4" imgW="838080" imgH="457200" progId="Equation.3">
                  <p:embed/>
                </p:oleObj>
              </mc:Choice>
              <mc:Fallback>
                <p:oleObj name="Równanie" r:id="rId4" imgW="838080" imgH="457200" progId="Equation.3">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6016" y="4149080"/>
                        <a:ext cx="1871261" cy="1020688"/>
                      </a:xfrm>
                      <a:prstGeom prst="rect">
                        <a:avLst/>
                      </a:prstGeom>
                      <a:solidFill>
                        <a:srgbClr val="FFFF99"/>
                      </a:solidFill>
                    </p:spPr>
                  </p:pic>
                </p:oleObj>
              </mc:Fallback>
            </mc:AlternateContent>
          </a:graphicData>
        </a:graphic>
      </p:graphicFrame>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4" name="Picture 1028"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20496" name="Rectangle 1040"/>
          <p:cNvSpPr>
            <a:spLocks noGrp="1" noChangeArrowheads="1"/>
          </p:cNvSpPr>
          <p:nvPr>
            <p:ph type="title"/>
          </p:nvPr>
        </p:nvSpPr>
        <p:spPr/>
        <p:txBody>
          <a:bodyPr/>
          <a:lstStyle/>
          <a:p>
            <a:r>
              <a:rPr lang="pl-PL" dirty="0" err="1" smtClean="0"/>
              <a:t>Comparing</a:t>
            </a:r>
            <a:r>
              <a:rPr lang="pl-PL" dirty="0" smtClean="0"/>
              <a:t> </a:t>
            </a:r>
            <a:r>
              <a:rPr lang="pl-PL" dirty="0" err="1" smtClean="0"/>
              <a:t>results</a:t>
            </a:r>
            <a:r>
              <a:rPr lang="pl-PL" dirty="0" smtClean="0"/>
              <a:t> -  </a:t>
            </a:r>
            <a:r>
              <a:rPr lang="pl-PL" dirty="0" err="1" smtClean="0"/>
              <a:t>Hartley’s</a:t>
            </a:r>
            <a:r>
              <a:rPr lang="pl-PL" dirty="0" smtClean="0"/>
              <a:t> test</a:t>
            </a:r>
            <a:endParaRPr lang="en-GB" dirty="0"/>
          </a:p>
        </p:txBody>
      </p:sp>
      <p:sp>
        <p:nvSpPr>
          <p:cNvPr id="20497" name="Rectangle 1041"/>
          <p:cNvSpPr>
            <a:spLocks noGrp="1" noChangeArrowheads="1"/>
          </p:cNvSpPr>
          <p:nvPr>
            <p:ph type="body" idx="1"/>
          </p:nvPr>
        </p:nvSpPr>
        <p:spPr>
          <a:xfrm>
            <a:off x="2819400" y="2057400"/>
            <a:ext cx="6096000" cy="4114800"/>
          </a:xfrm>
        </p:spPr>
        <p:txBody>
          <a:bodyPr/>
          <a:lstStyle/>
          <a:p>
            <a:pPr marL="0" indent="0" algn="just">
              <a:spcBef>
                <a:spcPts val="600"/>
              </a:spcBef>
              <a:buNone/>
            </a:pPr>
            <a:r>
              <a:rPr lang="en-US" sz="2000" dirty="0" smtClean="0"/>
              <a:t>In tables for given k and n, and for the desired confidence level, </a:t>
            </a:r>
            <a:r>
              <a:rPr lang="pl-PL" sz="2000" dirty="0" smtClean="0"/>
              <a:t>we </a:t>
            </a:r>
            <a:r>
              <a:rPr lang="pl-PL" sz="2000" dirty="0" err="1" smtClean="0"/>
              <a:t>looking</a:t>
            </a:r>
            <a:r>
              <a:rPr lang="pl-PL" sz="2000" dirty="0" smtClean="0"/>
              <a:t> for </a:t>
            </a:r>
            <a:r>
              <a:rPr lang="en-US" sz="2000" dirty="0" smtClean="0"/>
              <a:t>the critical value H (p, k, n) and compare it with the value calculated. As in the Cochran test if the calculated statistic is greater than the critical, we assume that the variances differ from each other more than is acceptable.</a:t>
            </a:r>
            <a:endParaRPr lang="pl-PL" sz="2000" dirty="0"/>
          </a:p>
          <a:p>
            <a:pPr marL="0" indent="0"/>
            <a:endParaRPr lang="en-GB" dirty="0"/>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a:xfrm>
            <a:off x="2743200" y="304800"/>
            <a:ext cx="6096000" cy="990600"/>
          </a:xfrm>
        </p:spPr>
        <p:txBody>
          <a:bodyPr/>
          <a:lstStyle/>
          <a:p>
            <a:endParaRPr lang="en-GB" dirty="0"/>
          </a:p>
        </p:txBody>
      </p:sp>
      <p:pic>
        <p:nvPicPr>
          <p:cNvPr id="18436" name="Picture 1028"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7" name="Symbol zastępczy zawartości 6"/>
          <p:cNvSpPr>
            <a:spLocks noGrp="1"/>
          </p:cNvSpPr>
          <p:nvPr>
            <p:ph idx="1"/>
          </p:nvPr>
        </p:nvSpPr>
        <p:spPr/>
        <p:txBody>
          <a:bodyPr/>
          <a:lstStyle/>
          <a:p>
            <a:endParaRPr lang="pl-PL"/>
          </a:p>
        </p:txBody>
      </p:sp>
      <p:pic>
        <p:nvPicPr>
          <p:cNvPr id="82946" name="Picture 2"/>
          <p:cNvPicPr>
            <a:picLocks noChangeAspect="1" noChangeArrowheads="1"/>
          </p:cNvPicPr>
          <p:nvPr/>
        </p:nvPicPr>
        <p:blipFill>
          <a:blip r:embed="rId3" cstate="print"/>
          <a:srcRect/>
          <a:stretch>
            <a:fillRect/>
          </a:stretch>
        </p:blipFill>
        <p:spPr bwMode="auto">
          <a:xfrm>
            <a:off x="1115616" y="332656"/>
            <a:ext cx="7791450" cy="4733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4" name="Picture 1028"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20496" name="Rectangle 1040"/>
          <p:cNvSpPr>
            <a:spLocks noGrp="1" noChangeArrowheads="1"/>
          </p:cNvSpPr>
          <p:nvPr>
            <p:ph type="title"/>
          </p:nvPr>
        </p:nvSpPr>
        <p:spPr/>
        <p:txBody>
          <a:bodyPr/>
          <a:lstStyle/>
          <a:p>
            <a:r>
              <a:rPr lang="pl-PL" dirty="0" err="1" smtClean="0"/>
              <a:t>Comparing</a:t>
            </a:r>
            <a:r>
              <a:rPr lang="pl-PL" dirty="0" smtClean="0"/>
              <a:t> </a:t>
            </a:r>
            <a:r>
              <a:rPr lang="pl-PL" dirty="0" err="1" smtClean="0"/>
              <a:t>results</a:t>
            </a:r>
            <a:endParaRPr lang="en-GB" dirty="0"/>
          </a:p>
        </p:txBody>
      </p:sp>
      <p:sp>
        <p:nvSpPr>
          <p:cNvPr id="20497" name="Rectangle 1041"/>
          <p:cNvSpPr>
            <a:spLocks noGrp="1" noChangeArrowheads="1"/>
          </p:cNvSpPr>
          <p:nvPr>
            <p:ph type="body" idx="1"/>
          </p:nvPr>
        </p:nvSpPr>
        <p:spPr>
          <a:xfrm>
            <a:off x="2819400" y="2057400"/>
            <a:ext cx="6096000" cy="4114800"/>
          </a:xfrm>
        </p:spPr>
        <p:txBody>
          <a:bodyPr/>
          <a:lstStyle/>
          <a:p>
            <a:pPr marL="0" indent="0">
              <a:buNone/>
            </a:pPr>
            <a:r>
              <a:rPr lang="pl-PL" sz="2000" dirty="0" smtClean="0"/>
              <a:t>T</a:t>
            </a:r>
            <a:r>
              <a:rPr lang="en-US" sz="2000" dirty="0" err="1" smtClean="0"/>
              <a:t>hree</a:t>
            </a:r>
            <a:r>
              <a:rPr lang="en-US" sz="2000" dirty="0" smtClean="0"/>
              <a:t> types of steel bars </a:t>
            </a:r>
            <a:r>
              <a:rPr lang="pl-PL" sz="2000" dirty="0" smtClean="0"/>
              <a:t>w</a:t>
            </a:r>
            <a:r>
              <a:rPr lang="en-US" sz="2000" dirty="0" smtClean="0"/>
              <a:t>ere tested on bending and the following results were obtained (in number of cycles needed to break the bar)</a:t>
            </a:r>
            <a:r>
              <a:rPr lang="pl-PL" sz="2000" dirty="0" smtClean="0"/>
              <a:t>:</a:t>
            </a:r>
          </a:p>
          <a:p>
            <a:pPr marL="457200" indent="-457200">
              <a:buClr>
                <a:schemeClr val="tx1"/>
              </a:buClr>
              <a:buSzPct val="100000"/>
              <a:buAutoNum type="arabicParenR"/>
            </a:pPr>
            <a:r>
              <a:rPr lang="pl-PL" sz="2000" dirty="0" smtClean="0"/>
              <a:t>19, 16, 22, 20, 23, 18, 16</a:t>
            </a:r>
          </a:p>
          <a:p>
            <a:pPr marL="457200" indent="-457200">
              <a:buClr>
                <a:schemeClr val="tx1"/>
              </a:buClr>
              <a:buSzPct val="100000"/>
              <a:buAutoNum type="arabicParenR"/>
            </a:pPr>
            <a:r>
              <a:rPr lang="pl-PL" sz="2000" dirty="0" smtClean="0"/>
              <a:t>24, 21, 18, 24, 35, 33, 15</a:t>
            </a:r>
          </a:p>
          <a:p>
            <a:pPr marL="457200" indent="-457200">
              <a:buClr>
                <a:schemeClr val="tx1"/>
              </a:buClr>
              <a:buSzPct val="100000"/>
              <a:buAutoNum type="arabicParenR"/>
            </a:pPr>
            <a:r>
              <a:rPr lang="pl-PL" sz="2000" dirty="0" smtClean="0"/>
              <a:t>54, 74, 43, 47, 60, 67, 52</a:t>
            </a:r>
          </a:p>
          <a:p>
            <a:pPr marL="6350" indent="-6350">
              <a:buClr>
                <a:schemeClr val="tx1"/>
              </a:buClr>
              <a:buSzPct val="100000"/>
              <a:buNone/>
            </a:pPr>
            <a:r>
              <a:rPr lang="en-US" sz="2000" dirty="0" smtClean="0"/>
              <a:t>Assuming that the distribution of the number of cycles needed to break the bar is a normal distribution for the 0.05 level of significance using the Hartley</a:t>
            </a:r>
            <a:r>
              <a:rPr lang="pl-PL" sz="2000" dirty="0" smtClean="0"/>
              <a:t>’s</a:t>
            </a:r>
            <a:r>
              <a:rPr lang="en-US" sz="2000" dirty="0" smtClean="0"/>
              <a:t> and Cochran</a:t>
            </a:r>
            <a:r>
              <a:rPr lang="pl-PL" sz="2000" dirty="0" smtClean="0"/>
              <a:t>’s</a:t>
            </a:r>
            <a:r>
              <a:rPr lang="en-US" sz="2000" dirty="0" smtClean="0"/>
              <a:t> test</a:t>
            </a:r>
            <a:r>
              <a:rPr lang="pl-PL" sz="2000" dirty="0" smtClean="0"/>
              <a:t>s test </a:t>
            </a:r>
            <a:r>
              <a:rPr lang="en-US" sz="2000" dirty="0" smtClean="0"/>
              <a:t> the hypothesis that the variances number of cycles are the same.</a:t>
            </a:r>
            <a:endParaRPr lang="en-GB" sz="2000" dirty="0"/>
          </a:p>
        </p:txBody>
      </p:sp>
      <p:sp>
        <p:nvSpPr>
          <p:cNvPr id="5" name="pole tekstowe 4"/>
          <p:cNvSpPr txBox="1"/>
          <p:nvPr/>
        </p:nvSpPr>
        <p:spPr>
          <a:xfrm>
            <a:off x="1475656" y="2132856"/>
            <a:ext cx="1069524" cy="369332"/>
          </a:xfrm>
          <a:prstGeom prst="rect">
            <a:avLst/>
          </a:prstGeom>
          <a:noFill/>
        </p:spPr>
        <p:txBody>
          <a:bodyPr wrap="square" rtlCol="0">
            <a:spAutoFit/>
          </a:bodyPr>
          <a:lstStyle/>
          <a:p>
            <a:r>
              <a:rPr lang="pl-PL" dirty="0" err="1" smtClean="0">
                <a:solidFill>
                  <a:schemeClr val="tx2">
                    <a:lumMod val="50000"/>
                  </a:schemeClr>
                </a:solidFill>
                <a:latin typeface="+mn-lt"/>
              </a:rPr>
              <a:t>Exercise</a:t>
            </a:r>
            <a:endParaRPr lang="pl-PL" dirty="0">
              <a:solidFill>
                <a:schemeClr val="tx2">
                  <a:lumMod val="50000"/>
                </a:schemeClr>
              </a:solidFill>
              <a:latin typeface="+mn-lt"/>
            </a:endParaRPr>
          </a:p>
        </p:txBody>
      </p:sp>
    </p:spTree>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Motyw pakietu Office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fontScheme name="Motyw pakietu Office">
      <a:majorFont>
        <a:latin typeface="Arial Narrow"/>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Times New Roman" pitchFamily="18" charset="-1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Times New Roman" pitchFamily="18" charset="-18"/>
          </a:defRPr>
        </a:defPPr>
      </a:lstStyle>
    </a:lnDef>
  </a:objectDefaults>
  <a:extraClrSchemeLst>
    <a:extraClrScheme>
      <a:clrScheme name="Motyw pakietu Office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Motyw pakietu Office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3129</TotalTime>
  <Words>1644</Words>
  <Application>Microsoft Office PowerPoint</Application>
  <PresentationFormat>Rzutnik</PresentationFormat>
  <Paragraphs>241</Paragraphs>
  <Slides>26</Slides>
  <Notes>0</Notes>
  <HiddenSlides>0</HiddenSlides>
  <MMClips>0</MMClips>
  <ScaleCrop>false</ScaleCrop>
  <HeadingPairs>
    <vt:vector size="8" baseType="variant">
      <vt:variant>
        <vt:lpstr>Używane czcionki</vt:lpstr>
      </vt:variant>
      <vt:variant>
        <vt:i4>4</vt:i4>
      </vt:variant>
      <vt:variant>
        <vt:lpstr>Motyw</vt:lpstr>
      </vt:variant>
      <vt:variant>
        <vt:i4>1</vt:i4>
      </vt:variant>
      <vt:variant>
        <vt:lpstr>Osadzone serwery OLE</vt:lpstr>
      </vt:variant>
      <vt:variant>
        <vt:i4>2</vt:i4>
      </vt:variant>
      <vt:variant>
        <vt:lpstr>Tytuły slajdów</vt:lpstr>
      </vt:variant>
      <vt:variant>
        <vt:i4>26</vt:i4>
      </vt:variant>
    </vt:vector>
  </HeadingPairs>
  <TitlesOfParts>
    <vt:vector size="33" baseType="lpstr">
      <vt:lpstr>Arial</vt:lpstr>
      <vt:lpstr>Arial Narrow</vt:lpstr>
      <vt:lpstr>Monotype Sorts</vt:lpstr>
      <vt:lpstr>Times New Roman</vt:lpstr>
      <vt:lpstr>Motyw pakietu Office</vt:lpstr>
      <vt:lpstr>Równanie</vt:lpstr>
      <vt:lpstr>Equation</vt:lpstr>
      <vt:lpstr>Fundamentals of Data Analysis   Lecture 9   Management of data sets and improving the precision of measurement pt. 2</vt:lpstr>
      <vt:lpstr>Programm for today</vt:lpstr>
      <vt:lpstr>Comparing results -  Cochran’s C test</vt:lpstr>
      <vt:lpstr>Comparing results -  Cochran’s C test</vt:lpstr>
      <vt:lpstr>Comparing results -  Cochran’s C test</vt:lpstr>
      <vt:lpstr>Comparing results -  Hartley’s test</vt:lpstr>
      <vt:lpstr>Comparing results -  Hartley’s test</vt:lpstr>
      <vt:lpstr>Prezentacja programu PowerPoint</vt:lpstr>
      <vt:lpstr>Comparing results</vt:lpstr>
      <vt:lpstr>Comparing results -  Youden’s test</vt:lpstr>
      <vt:lpstr>Comparing results -  Youden’s test</vt:lpstr>
      <vt:lpstr>Comparing results -  Youden’s test</vt:lpstr>
      <vt:lpstr>Comparing results -  Youden’s test</vt:lpstr>
      <vt:lpstr>Comparing results -  Youden’s test</vt:lpstr>
      <vt:lpstr>Improving the precision of measurement</vt:lpstr>
      <vt:lpstr>Improving the precision of measurement</vt:lpstr>
      <vt:lpstr>Improving the precision of measurement</vt:lpstr>
      <vt:lpstr>Improving the precision of measurement</vt:lpstr>
      <vt:lpstr>Analysis of covariance</vt:lpstr>
      <vt:lpstr>Analysis of covariance</vt:lpstr>
      <vt:lpstr>Analysis of covariance</vt:lpstr>
      <vt:lpstr>Analysis of covariance</vt:lpstr>
      <vt:lpstr>Analysis of covariance</vt:lpstr>
      <vt:lpstr>Boundary possibilities of measurement</vt:lpstr>
      <vt:lpstr>Boundary possibilities of measurement</vt:lpstr>
      <vt:lpstr>Thank you for attention!</vt:lpstr>
    </vt:vector>
  </TitlesOfParts>
  <Company>Instytut Fizyki PŁ</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Metody Analizy Danych Doświadczalnych   Wykład 7  "Zarządzanie zbiorami danych i poprawianie precyzji pomiarów"</dc:title>
  <dc:creator>Tomasz W. Wojtatowicz</dc:creator>
  <cp:lastModifiedBy>T W</cp:lastModifiedBy>
  <cp:revision>144</cp:revision>
  <dcterms:created xsi:type="dcterms:W3CDTF">2004-02-19T16:17:01Z</dcterms:created>
  <dcterms:modified xsi:type="dcterms:W3CDTF">2015-11-26T10:56:12Z</dcterms:modified>
</cp:coreProperties>
</file>