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0" r:id="rId4"/>
    <p:sldId id="272" r:id="rId5"/>
    <p:sldId id="274" r:id="rId6"/>
    <p:sldId id="271" r:id="rId7"/>
    <p:sldId id="273" r:id="rId8"/>
    <p:sldId id="275" r:id="rId9"/>
    <p:sldId id="276" r:id="rId10"/>
    <p:sldId id="277" r:id="rId11"/>
    <p:sldId id="278" r:id="rId12"/>
    <p:sldId id="279" r:id="rId13"/>
    <p:sldId id="280" r:id="rId14"/>
    <p:sldId id="281" r:id="rId15"/>
    <p:sldId id="282" r:id="rId16"/>
    <p:sldId id="283" r:id="rId17"/>
    <p:sldId id="285" r:id="rId18"/>
    <p:sldId id="286" r:id="rId19"/>
    <p:sldId id="287" r:id="rId20"/>
    <p:sldId id="288" r:id="rId21"/>
    <p:sldId id="289" r:id="rId22"/>
    <p:sldId id="290" r:id="rId23"/>
    <p:sldId id="284" r:id="rId24"/>
    <p:sldId id="265" r:id="rId25"/>
  </p:sldIdLst>
  <p:sldSz cx="9144000" cy="6858000" type="overhead"/>
  <p:notesSz cx="6858000" cy="9144000"/>
  <p:defaultTextStyle>
    <a:defPPr>
      <a:defRPr lang="en-US"/>
    </a:defPPr>
    <a:lvl1pPr algn="l" rtl="0" eaLnBrk="0" fontAlgn="base" hangingPunct="0">
      <a:spcBef>
        <a:spcPct val="0"/>
      </a:spcBef>
      <a:spcAft>
        <a:spcPct val="0"/>
      </a:spcAft>
      <a:defRPr kumimoji="1" kern="1200">
        <a:solidFill>
          <a:schemeClr val="tx1"/>
        </a:solidFill>
        <a:latin typeface="Times New Roman" pitchFamily="18" charset="-18"/>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18"/>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18"/>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18"/>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18"/>
        <a:ea typeface="+mn-ea"/>
        <a:cs typeface="+mn-cs"/>
      </a:defRPr>
    </a:lvl5pPr>
    <a:lvl6pPr marL="2286000" algn="l" defTabSz="914400" rtl="0" eaLnBrk="1" latinLnBrk="0" hangingPunct="1">
      <a:defRPr kumimoji="1" kern="1200">
        <a:solidFill>
          <a:schemeClr val="tx1"/>
        </a:solidFill>
        <a:latin typeface="Times New Roman" pitchFamily="18" charset="-18"/>
        <a:ea typeface="+mn-ea"/>
        <a:cs typeface="+mn-cs"/>
      </a:defRPr>
    </a:lvl6pPr>
    <a:lvl7pPr marL="2743200" algn="l" defTabSz="914400" rtl="0" eaLnBrk="1" latinLnBrk="0" hangingPunct="1">
      <a:defRPr kumimoji="1" kern="1200">
        <a:solidFill>
          <a:schemeClr val="tx1"/>
        </a:solidFill>
        <a:latin typeface="Times New Roman" pitchFamily="18" charset="-18"/>
        <a:ea typeface="+mn-ea"/>
        <a:cs typeface="+mn-cs"/>
      </a:defRPr>
    </a:lvl7pPr>
    <a:lvl8pPr marL="3200400" algn="l" defTabSz="914400" rtl="0" eaLnBrk="1" latinLnBrk="0" hangingPunct="1">
      <a:defRPr kumimoji="1" kern="1200">
        <a:solidFill>
          <a:schemeClr val="tx1"/>
        </a:solidFill>
        <a:latin typeface="Times New Roman" pitchFamily="18" charset="-18"/>
        <a:ea typeface="+mn-ea"/>
        <a:cs typeface="+mn-cs"/>
      </a:defRPr>
    </a:lvl8pPr>
    <a:lvl9pPr marL="3657600" algn="l" defTabSz="914400" rtl="0" eaLnBrk="1" latinLnBrk="0" hangingPunct="1">
      <a:defRPr kumimoji="1" kern="1200">
        <a:solidFill>
          <a:schemeClr val="tx1"/>
        </a:solidFill>
        <a:latin typeface="Times New Roman" pitchFamily="18"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6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FF66"/>
    <a:srgbClr val="FF33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338" y="108"/>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Tomasz W. Wojtatowicz</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C312C98F-D192-4C71-828B-C6BFE2122D69}" type="datetime1">
              <a:rPr lang="en-US"/>
              <a:pPr/>
              <a:t>11/26/2015</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Metody Analizy Danych Doświadczalnych Wykład 1 "Na dobry początek"</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DB4EBD90-5B08-4AAB-AA55-B28571037EE2}" type="slidenum">
              <a:rPr lang="en-US"/>
              <a:pPr/>
              <a:t>‹#›</a:t>
            </a:fld>
            <a:endParaRPr lang="en-US"/>
          </a:p>
        </p:txBody>
      </p:sp>
    </p:spTree>
    <p:extLst>
      <p:ext uri="{BB962C8B-B14F-4D97-AF65-F5344CB8AC3E}">
        <p14:creationId xmlns:p14="http://schemas.microsoft.com/office/powerpoint/2010/main" val="1295830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pl-PL"/>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tekstu 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4B4A8935-D58D-4B74-8EB3-DD02F03585CB}" type="datetime1">
              <a:rPr lang="pl-PL"/>
              <a:pPr/>
              <a:t>2015-11-26</a:t>
            </a:fld>
            <a:endParaRPr lang="pl-PL"/>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pl-PL"/>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AD3B968C-5691-435A-AAF1-B61F73E3C582}" type="slidenum">
              <a:rPr lang="pl-PL"/>
              <a:pPr/>
              <a:t>‹#›</a:t>
            </a:fld>
            <a:endParaRPr lang="pl-PL"/>
          </a:p>
        </p:txBody>
      </p:sp>
    </p:spTree>
    <p:extLst>
      <p:ext uri="{BB962C8B-B14F-4D97-AF65-F5344CB8AC3E}">
        <p14:creationId xmlns:p14="http://schemas.microsoft.com/office/powerpoint/2010/main" val="191495374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pl-PL"/>
          </a:p>
        </p:txBody>
      </p:sp>
      <p:sp>
        <p:nvSpPr>
          <p:cNvPr id="307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3076" name="Rectangle 4"/>
          <p:cNvSpPr>
            <a:spLocks noGrp="1" noChangeArrowheads="1"/>
          </p:cNvSpPr>
          <p:nvPr>
            <p:ph type="ctrTitle" sz="quarter"/>
          </p:nvPr>
        </p:nvSpPr>
        <p:spPr>
          <a:xfrm>
            <a:off x="2743200" y="427038"/>
            <a:ext cx="6399213" cy="1401762"/>
          </a:xfrm>
        </p:spPr>
        <p:txBody>
          <a:bodyPr/>
          <a:lstStyle>
            <a:lvl1pPr>
              <a:lnSpc>
                <a:spcPct val="80000"/>
              </a:lnSpc>
              <a:defRPr/>
            </a:lvl1pPr>
          </a:lstStyle>
          <a:p>
            <a:r>
              <a:rPr lang="pl-PL"/>
              <a:t>Kliknij, aby edytować styl tytułu z Wzorca</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pl-PL"/>
              <a:t>Kliknij, aby edytować styl podtytułu z Wzorca</a:t>
            </a:r>
          </a:p>
        </p:txBody>
      </p:sp>
      <p:sp>
        <p:nvSpPr>
          <p:cNvPr id="3078" name="Rectangle 6"/>
          <p:cNvSpPr>
            <a:spLocks noGrp="1" noChangeArrowheads="1"/>
          </p:cNvSpPr>
          <p:nvPr>
            <p:ph type="dt" sz="quarter" idx="2"/>
          </p:nvPr>
        </p:nvSpPr>
        <p:spPr>
          <a:xfrm>
            <a:off x="304800" y="6248400"/>
            <a:ext cx="2514600" cy="457200"/>
          </a:xfrm>
        </p:spPr>
        <p:txBody>
          <a:bodyPr/>
          <a:lstStyle>
            <a:lvl1pPr>
              <a:defRPr/>
            </a:lvl1pPr>
          </a:lstStyle>
          <a:p>
            <a:endParaRPr lang="pl-PL"/>
          </a:p>
        </p:txBody>
      </p:sp>
      <p:sp>
        <p:nvSpPr>
          <p:cNvPr id="3079" name="Rectangle 7"/>
          <p:cNvSpPr>
            <a:spLocks noGrp="1" noChangeArrowheads="1"/>
          </p:cNvSpPr>
          <p:nvPr>
            <p:ph type="ftr" sz="quarter" idx="3"/>
          </p:nvPr>
        </p:nvSpPr>
        <p:spPr>
          <a:xfrm>
            <a:off x="3200400" y="6248400"/>
            <a:ext cx="3505200" cy="457200"/>
          </a:xfrm>
        </p:spPr>
        <p:txBody>
          <a:bodyPr/>
          <a:lstStyle>
            <a:lvl1pPr>
              <a:defRPr/>
            </a:lvl1pPr>
          </a:lstStyle>
          <a:p>
            <a:endParaRPr lang="pl-PL"/>
          </a:p>
        </p:txBody>
      </p:sp>
      <p:sp>
        <p:nvSpPr>
          <p:cNvPr id="3080" name="Rectangle 8"/>
          <p:cNvSpPr>
            <a:spLocks noGrp="1" noChangeArrowheads="1"/>
          </p:cNvSpPr>
          <p:nvPr>
            <p:ph type="sldNum" sz="quarter" idx="4"/>
          </p:nvPr>
        </p:nvSpPr>
        <p:spPr/>
        <p:txBody>
          <a:bodyPr/>
          <a:lstStyle>
            <a:lvl1pPr>
              <a:defRPr/>
            </a:lvl1pPr>
          </a:lstStyle>
          <a:p>
            <a:fld id="{F151B0B7-7931-4EE1-9BC0-4DC24097479B}"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9A2B3F5C-10C6-47EF-8DF1-3A1B3DBC1417}"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91400" y="457200"/>
            <a:ext cx="1524000" cy="5638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819400" y="457200"/>
            <a:ext cx="44196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5AC1718E-75FE-4BD2-8161-93F6B2544246}"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794A59FF-E9ED-4433-BCC4-EF17DD234EFD}"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153B51F3-0132-4D0A-9DEE-527E55256BD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D5688AAD-53E8-4763-B956-9866BBA03CCA}"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2FB247A1-B266-40EF-AF27-CF7E0920B6B7}"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9D659402-8BCF-44E9-B4B7-2469151CD116}"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B7E6A7CA-EC3B-4C50-B007-FFC7BD20F8EF}"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59753F24-0613-4A9D-9C1F-D69F8A261E82}"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FA401C7-BEF7-4395-B7AA-7555512A423D}"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1027" name="Rectangle 3"/>
          <p:cNvSpPr>
            <a:spLocks noGrp="1" noChangeArrowheads="1"/>
          </p:cNvSpPr>
          <p:nvPr>
            <p:ph type="title"/>
          </p:nvPr>
        </p:nvSpPr>
        <p:spPr bwMode="auto">
          <a:xfrm>
            <a:off x="2819400" y="457200"/>
            <a:ext cx="6096000" cy="1219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pl-PL" smtClean="0"/>
              <a:t>Kliknij, aby edytować styl tytułu z Wzorca</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9" name="Rectangle 5"/>
          <p:cNvSpPr>
            <a:spLocks noGrp="1" noChangeArrowheads="1"/>
          </p:cNvSpPr>
          <p:nvPr>
            <p:ph type="dt" sz="half" idx="2"/>
          </p:nvPr>
        </p:nvSpPr>
        <p:spPr bwMode="auto">
          <a:xfrm>
            <a:off x="304800" y="6248400"/>
            <a:ext cx="243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pl-PL"/>
          </a:p>
        </p:txBody>
      </p:sp>
      <p:sp>
        <p:nvSpPr>
          <p:cNvPr id="1030" name="Rectangle 6"/>
          <p:cNvSpPr>
            <a:spLocks noGrp="1" noChangeArrowheads="1"/>
          </p:cNvSpPr>
          <p:nvPr>
            <p:ph type="ftr" sz="quarter" idx="3"/>
          </p:nvPr>
        </p:nvSpPr>
        <p:spPr bwMode="auto">
          <a:xfrm>
            <a:off x="34290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pl-PL"/>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9F1B5776-EAA3-406F-AAFA-136C6D91A01A}"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90800" y="1066800"/>
            <a:ext cx="6399213" cy="4191000"/>
          </a:xfrm>
          <a:noFill/>
          <a:ln/>
        </p:spPr>
        <p:txBody>
          <a:bodyPr/>
          <a:lstStyle/>
          <a:p>
            <a:pPr algn="ctr"/>
            <a:r>
              <a:rPr lang="pl-PL" dirty="0" smtClean="0"/>
              <a:t>Fundamentals of Data Analysis</a:t>
            </a:r>
            <a:r>
              <a:rPr lang="pl-PL" dirty="0"/>
              <a:t/>
            </a:r>
            <a:br>
              <a:rPr lang="pl-PL" dirty="0"/>
            </a:br>
            <a:r>
              <a:rPr lang="pl-PL" dirty="0"/>
              <a:t/>
            </a:r>
            <a:br>
              <a:rPr lang="pl-PL" dirty="0"/>
            </a:br>
            <a:r>
              <a:rPr lang="pl-PL" dirty="0"/>
              <a:t> </a:t>
            </a:r>
            <a:r>
              <a:rPr lang="pl-PL" dirty="0" err="1" smtClean="0">
                <a:solidFill>
                  <a:srgbClr val="009999"/>
                </a:solidFill>
              </a:rPr>
              <a:t>Lecture</a:t>
            </a:r>
            <a:r>
              <a:rPr lang="pl-PL" dirty="0" smtClean="0">
                <a:solidFill>
                  <a:srgbClr val="009999"/>
                </a:solidFill>
              </a:rPr>
              <a:t> </a:t>
            </a:r>
            <a:r>
              <a:rPr lang="pl-PL" dirty="0" smtClean="0">
                <a:solidFill>
                  <a:srgbClr val="009999"/>
                </a:solidFill>
              </a:rPr>
              <a:t>11</a:t>
            </a:r>
            <a:r>
              <a:rPr lang="pl-PL" dirty="0">
                <a:solidFill>
                  <a:srgbClr val="009999"/>
                </a:solidFill>
              </a:rPr>
              <a:t/>
            </a:r>
            <a:br>
              <a:rPr lang="pl-PL" dirty="0">
                <a:solidFill>
                  <a:srgbClr val="009999"/>
                </a:solidFill>
              </a:rPr>
            </a:br>
            <a:r>
              <a:rPr lang="pl-PL" dirty="0"/>
              <a:t> </a:t>
            </a:r>
            <a:br>
              <a:rPr lang="pl-PL" dirty="0"/>
            </a:br>
            <a:r>
              <a:rPr lang="pl-PL" dirty="0" err="1" smtClean="0"/>
              <a:t>Methods</a:t>
            </a:r>
            <a:r>
              <a:rPr lang="pl-PL" dirty="0" smtClean="0"/>
              <a:t> of </a:t>
            </a:r>
            <a:r>
              <a:rPr lang="pl-PL" dirty="0" err="1" smtClean="0"/>
              <a:t>parametric</a:t>
            </a:r>
            <a:r>
              <a:rPr lang="pl-PL" dirty="0" smtClean="0"/>
              <a:t> </a:t>
            </a:r>
            <a:r>
              <a:rPr lang="pl-PL" dirty="0" err="1" smtClean="0"/>
              <a:t>estimation</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3170099"/>
          </a:xfrm>
          <a:prstGeom prst="rect">
            <a:avLst/>
          </a:prstGeom>
          <a:noFill/>
          <a:ln w="9525">
            <a:noFill/>
            <a:miter lim="800000"/>
            <a:headEnd/>
            <a:tailEnd/>
          </a:ln>
        </p:spPr>
        <p:txBody>
          <a:bodyPr>
            <a:spAutoFit/>
          </a:bodyPr>
          <a:lstStyle/>
          <a:p>
            <a:r>
              <a:rPr lang="en-US" sz="2000" dirty="0" smtClean="0">
                <a:latin typeface="+mn-lt"/>
              </a:rPr>
              <a:t>The maximum likelihood method introduced credibility intervals for appropriate levels of reliability. The solution of the equation: </a:t>
            </a:r>
            <a:endParaRPr lang="pl-PL" sz="2000" dirty="0" smtClean="0">
              <a:latin typeface="+mn-lt"/>
            </a:endParaRPr>
          </a:p>
          <a:p>
            <a:endParaRPr lang="pl-PL" sz="2000" dirty="0" smtClean="0">
              <a:latin typeface="+mn-lt"/>
            </a:endParaRPr>
          </a:p>
          <a:p>
            <a:endParaRPr lang="pl-PL" sz="2000" dirty="0" smtClean="0">
              <a:latin typeface="+mn-lt"/>
            </a:endParaRPr>
          </a:p>
          <a:p>
            <a:pPr marL="177800" indent="-177800"/>
            <a:endParaRPr lang="pl-PL" sz="2000" dirty="0" smtClean="0">
              <a:latin typeface="+mn-lt"/>
            </a:endParaRPr>
          </a:p>
          <a:p>
            <a:r>
              <a:rPr lang="en-US" sz="2000" dirty="0" smtClean="0">
                <a:latin typeface="+mn-lt"/>
              </a:rPr>
              <a:t>because of </a:t>
            </a:r>
            <a:r>
              <a:rPr lang="el-GR" sz="2000" dirty="0" smtClean="0"/>
              <a:t>Θ</a:t>
            </a:r>
            <a:r>
              <a:rPr lang="en-US" sz="2000" dirty="0" smtClean="0"/>
              <a:t> </a:t>
            </a:r>
            <a:r>
              <a:rPr lang="en-US" sz="2000" dirty="0" smtClean="0">
                <a:latin typeface="+mn-lt"/>
              </a:rPr>
              <a:t>for</a:t>
            </a:r>
            <a:r>
              <a:rPr lang="en-US" sz="2000" dirty="0" smtClean="0"/>
              <a:t> a </a:t>
            </a:r>
            <a:r>
              <a:rPr lang="en-US" sz="2000" dirty="0" smtClean="0">
                <a:latin typeface="+mn-lt"/>
              </a:rPr>
              <a:t>= 0.5, 2, 4.5, determined intervals corresponding to the reliability of the reliability levels of 68%, 95% and 99.7%</a:t>
            </a:r>
            <a:endParaRPr lang="pl-PL" sz="2000" dirty="0" smtClean="0">
              <a:latin typeface="+mn-lt"/>
            </a:endParaRPr>
          </a:p>
          <a:p>
            <a:pPr marL="177800" indent="-177800"/>
            <a:endParaRPr lang="pl-PL" sz="2000" dirty="0" smtClean="0">
              <a:latin typeface="+mn-lt"/>
            </a:endParaRPr>
          </a:p>
        </p:txBody>
      </p:sp>
      <p:graphicFrame>
        <p:nvGraphicFramePr>
          <p:cNvPr id="38915" name="Object 1043"/>
          <p:cNvGraphicFramePr>
            <a:graphicFrameLocks noChangeAspect="1"/>
          </p:cNvGraphicFramePr>
          <p:nvPr/>
        </p:nvGraphicFramePr>
        <p:xfrm>
          <a:off x="4067944" y="3284984"/>
          <a:ext cx="2647950" cy="444500"/>
        </p:xfrm>
        <a:graphic>
          <a:graphicData uri="http://schemas.openxmlformats.org/presentationml/2006/ole">
            <mc:AlternateContent xmlns:mc="http://schemas.openxmlformats.org/markup-compatibility/2006">
              <mc:Choice xmlns:v="urn:schemas-microsoft-com:vml" Requires="v">
                <p:oleObj spid="_x0000_s43011" name="Równanie" r:id="rId4" imgW="1358640" imgH="228600" progId="Equation.3">
                  <p:embed/>
                </p:oleObj>
              </mc:Choice>
              <mc:Fallback>
                <p:oleObj name="Równanie" r:id="rId4" imgW="1358640" imgH="228600" progId="Equation.3">
                  <p:embed/>
                  <p:pic>
                    <p:nvPicPr>
                      <p:cNvPr id="0" name="Object 10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3284984"/>
                        <a:ext cx="2647950" cy="44450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0-#ppt_w/2"/>
                                          </p:val>
                                        </p:tav>
                                        <p:tav tm="100000">
                                          <p:val>
                                            <p:strVal val="#ppt_x"/>
                                          </p:val>
                                        </p:tav>
                                      </p:tavLst>
                                    </p:anim>
                                    <p:anim calcmode="lin" valueType="num">
                                      <p:cBhvr additive="base">
                                        <p:cTn id="13" dur="500" fill="hold"/>
                                        <p:tgtEl>
                                          <p:spTgt spid="389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89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2246769"/>
          </a:xfrm>
          <a:prstGeom prst="rect">
            <a:avLst/>
          </a:prstGeom>
          <a:noFill/>
          <a:ln w="9525">
            <a:noFill/>
            <a:miter lim="800000"/>
            <a:headEnd/>
            <a:tailEnd/>
          </a:ln>
        </p:spPr>
        <p:txBody>
          <a:bodyPr>
            <a:spAutoFit/>
          </a:bodyPr>
          <a:lstStyle/>
          <a:p>
            <a:r>
              <a:rPr lang="en-US" sz="2000" dirty="0" smtClean="0">
                <a:latin typeface="+mn-lt"/>
              </a:rPr>
              <a:t>The general population has a two-point distribution of zero-one with an unknown parameter </a:t>
            </a:r>
            <a:r>
              <a:rPr lang="en-US" sz="2000" dirty="0" smtClean="0">
                <a:latin typeface="Times New Roman" pitchFamily="18" charset="0"/>
                <a:cs typeface="Times New Roman" pitchFamily="18" charset="0"/>
              </a:rPr>
              <a:t>p</a:t>
            </a:r>
            <a:r>
              <a:rPr lang="pl-PL" sz="2000" dirty="0" smtClean="0">
                <a:latin typeface="Times New Roman" pitchFamily="18" charset="0"/>
                <a:cs typeface="Times New Roman" pitchFamily="18" charset="0"/>
              </a:rPr>
              <a:t>.</a:t>
            </a:r>
            <a:r>
              <a:rPr lang="en-US" sz="2000" dirty="0" smtClean="0">
                <a:latin typeface="+mn-lt"/>
              </a:rPr>
              <a:t> Find the most reliable estimator </a:t>
            </a:r>
            <a:r>
              <a:rPr lang="pl-PL" sz="2000" dirty="0" smtClean="0">
                <a:latin typeface="+mn-lt"/>
              </a:rPr>
              <a:t>of </a:t>
            </a:r>
            <a:r>
              <a:rPr lang="en-US" sz="2000" dirty="0" smtClean="0">
                <a:latin typeface="+mn-lt"/>
              </a:rPr>
              <a:t>the parameter </a:t>
            </a:r>
            <a:r>
              <a:rPr lang="pl-PL" sz="2000" dirty="0" smtClean="0">
                <a:latin typeface="+mn-lt"/>
              </a:rPr>
              <a:t> </a:t>
            </a:r>
            <a:r>
              <a:rPr lang="pl-PL" sz="2000" dirty="0" smtClean="0">
                <a:latin typeface="Times New Roman" pitchFamily="18" charset="0"/>
                <a:cs typeface="Times New Roman" pitchFamily="18" charset="0"/>
              </a:rPr>
              <a:t>p</a:t>
            </a:r>
            <a:r>
              <a:rPr lang="pl-PL" sz="2000" dirty="0" smtClean="0">
                <a:latin typeface="+mn-lt"/>
              </a:rPr>
              <a:t> f</a:t>
            </a:r>
            <a:r>
              <a:rPr lang="en-US" sz="2000" dirty="0" smtClean="0">
                <a:latin typeface="+mn-lt"/>
              </a:rPr>
              <a:t>o</a:t>
            </a:r>
            <a:r>
              <a:rPr lang="pl-PL" sz="2000" dirty="0" err="1" smtClean="0">
                <a:latin typeface="+mn-lt"/>
              </a:rPr>
              <a:t>r</a:t>
            </a:r>
            <a:r>
              <a:rPr lang="en-US" sz="2000" dirty="0" smtClean="0">
                <a:latin typeface="+mn-lt"/>
              </a:rPr>
              <a:t> </a:t>
            </a:r>
            <a:r>
              <a:rPr lang="en-US" sz="2000" dirty="0" smtClean="0">
                <a:latin typeface="Times New Roman" pitchFamily="18" charset="0"/>
                <a:cs typeface="Times New Roman" pitchFamily="18" charset="0"/>
              </a:rPr>
              <a:t>n</a:t>
            </a:r>
            <a:r>
              <a:rPr lang="en-US" sz="2000" dirty="0" smtClean="0">
                <a:latin typeface="+mn-lt"/>
              </a:rPr>
              <a:t>-element </a:t>
            </a:r>
            <a:r>
              <a:rPr lang="pl-PL" sz="2000" dirty="0" err="1" smtClean="0">
                <a:latin typeface="+mn-lt"/>
              </a:rPr>
              <a:t>simple</a:t>
            </a:r>
            <a:r>
              <a:rPr lang="pl-PL" sz="2000" dirty="0" smtClean="0">
                <a:latin typeface="+mn-lt"/>
              </a:rPr>
              <a:t> </a:t>
            </a:r>
            <a:r>
              <a:rPr lang="en-US" sz="2000" dirty="0" smtClean="0">
                <a:latin typeface="+mn-lt"/>
              </a:rPr>
              <a:t>sample .</a:t>
            </a:r>
            <a:endParaRPr lang="pl-PL" sz="2000" dirty="0" smtClean="0">
              <a:latin typeface="+mn-lt"/>
            </a:endParaRPr>
          </a:p>
          <a:p>
            <a:pPr marL="177800" indent="-177800"/>
            <a:endParaRPr lang="pl-PL" sz="2000" dirty="0" smtClean="0">
              <a:latin typeface="+mn-lt"/>
            </a:endParaRPr>
          </a:p>
          <a:p>
            <a:r>
              <a:rPr lang="en-US" sz="2000" dirty="0" smtClean="0">
                <a:latin typeface="+mn-lt"/>
              </a:rPr>
              <a:t>Since the probability distribution of the data is a function of:</a:t>
            </a:r>
            <a:endParaRPr lang="pl-PL" sz="2000" dirty="0" smtClean="0">
              <a:latin typeface="+mn-lt"/>
            </a:endParaRPr>
          </a:p>
        </p:txBody>
      </p:sp>
      <p:sp>
        <p:nvSpPr>
          <p:cNvPr id="6" name="pole tekstowe 5"/>
          <p:cNvSpPr txBox="1"/>
          <p:nvPr/>
        </p:nvSpPr>
        <p:spPr>
          <a:xfrm>
            <a:off x="1043608" y="1916832"/>
            <a:ext cx="1082348" cy="369332"/>
          </a:xfrm>
          <a:prstGeom prst="rect">
            <a:avLst/>
          </a:prstGeom>
          <a:noFill/>
        </p:spPr>
        <p:txBody>
          <a:bodyPr wrap="none" rtlCol="0">
            <a:spAutoFit/>
          </a:bodyPr>
          <a:lstStyle/>
          <a:p>
            <a:r>
              <a:rPr lang="pl-PL" dirty="0" err="1" smtClean="0">
                <a:solidFill>
                  <a:srgbClr val="FFFF00"/>
                </a:solidFill>
                <a:latin typeface="+mn-lt"/>
              </a:rPr>
              <a:t>Example</a:t>
            </a:r>
            <a:endParaRPr lang="pl-PL" dirty="0">
              <a:solidFill>
                <a:srgbClr val="FFFF00"/>
              </a:solidFill>
              <a:latin typeface="+mn-lt"/>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44035" name="Object 3"/>
          <p:cNvGraphicFramePr>
            <a:graphicFrameLocks noChangeAspect="1"/>
          </p:cNvGraphicFramePr>
          <p:nvPr/>
        </p:nvGraphicFramePr>
        <p:xfrm>
          <a:off x="3275856" y="4365104"/>
          <a:ext cx="3591399" cy="648072"/>
        </p:xfrm>
        <a:graphic>
          <a:graphicData uri="http://schemas.openxmlformats.org/presentationml/2006/ole">
            <mc:AlternateContent xmlns:mc="http://schemas.openxmlformats.org/markup-compatibility/2006">
              <mc:Choice xmlns:v="urn:schemas-microsoft-com:vml" Requires="v">
                <p:oleObj spid="_x0000_s44036" name="Równanie" r:id="rId4" imgW="1270000" imgH="228600" progId="Equation.3">
                  <p:embed/>
                </p:oleObj>
              </mc:Choice>
              <mc:Fallback>
                <p:oleObj name="Równanie" r:id="rId4" imgW="1270000" imgH="2286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856" y="4365104"/>
                        <a:ext cx="3591399" cy="648072"/>
                      </a:xfrm>
                      <a:prstGeom prst="rect">
                        <a:avLst/>
                      </a:prstGeom>
                      <a:solidFill>
                        <a:srgbClr val="FFFF99"/>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2246769"/>
          </a:xfrm>
          <a:prstGeom prst="rect">
            <a:avLst/>
          </a:prstGeom>
          <a:noFill/>
          <a:ln w="9525">
            <a:noFill/>
            <a:miter lim="800000"/>
            <a:headEnd/>
            <a:tailEnd/>
          </a:ln>
        </p:spPr>
        <p:txBody>
          <a:bodyPr>
            <a:spAutoFit/>
          </a:bodyPr>
          <a:lstStyle/>
          <a:p>
            <a:r>
              <a:rPr lang="pl-PL" sz="2000" dirty="0" smtClean="0">
                <a:latin typeface="+mn-lt"/>
              </a:rPr>
              <a:t>T</a:t>
            </a:r>
            <a:r>
              <a:rPr lang="en-US" sz="2000" dirty="0" err="1" smtClean="0">
                <a:latin typeface="+mn-lt"/>
              </a:rPr>
              <a:t>herefore</a:t>
            </a:r>
            <a:r>
              <a:rPr lang="en-US" sz="2000" dirty="0" smtClean="0">
                <a:latin typeface="+mn-lt"/>
              </a:rPr>
              <a:t>, the likelihood function</a:t>
            </a:r>
            <a:r>
              <a:rPr lang="pl-PL" sz="2000" dirty="0" smtClean="0">
                <a:latin typeface="+mn-lt"/>
              </a:rPr>
              <a:t> </a:t>
            </a:r>
            <a:r>
              <a:rPr lang="pl-PL" sz="2000" dirty="0" err="1" smtClean="0">
                <a:latin typeface="+mn-lt"/>
              </a:rPr>
              <a:t>is</a:t>
            </a:r>
            <a:r>
              <a:rPr lang="pl-PL" sz="2000" dirty="0" smtClean="0">
                <a:latin typeface="+mn-lt"/>
              </a:rPr>
              <a:t> as </a:t>
            </a:r>
            <a:r>
              <a:rPr lang="pl-PL" sz="2000" dirty="0" err="1" smtClean="0">
                <a:latin typeface="+mn-lt"/>
              </a:rPr>
              <a:t>follows</a:t>
            </a:r>
            <a:endParaRPr lang="pl-PL" sz="2000" dirty="0" smtClean="0">
              <a:latin typeface="+mn-lt"/>
            </a:endParaRPr>
          </a:p>
          <a:p>
            <a:endParaRPr lang="pl-PL" sz="2000" dirty="0" smtClean="0">
              <a:latin typeface="+mn-lt"/>
            </a:endParaRPr>
          </a:p>
          <a:p>
            <a:endParaRPr lang="pl-PL" sz="2000" dirty="0" smtClean="0">
              <a:latin typeface="+mn-lt"/>
            </a:endParaRPr>
          </a:p>
          <a:p>
            <a:endParaRPr lang="pl-PL" sz="2000" dirty="0" smtClean="0">
              <a:latin typeface="+mn-lt"/>
            </a:endParaRPr>
          </a:p>
          <a:p>
            <a:endParaRPr lang="pl-PL" sz="2000" dirty="0" smtClean="0">
              <a:latin typeface="+mn-lt"/>
            </a:endParaRPr>
          </a:p>
          <a:p>
            <a:pPr marL="177800" indent="-177800"/>
            <a:endParaRPr lang="pl-PL" sz="2000" dirty="0" smtClean="0">
              <a:latin typeface="+mn-lt"/>
            </a:endParaRPr>
          </a:p>
          <a:p>
            <a:r>
              <a:rPr lang="en-US" sz="2000" dirty="0" smtClean="0">
                <a:latin typeface="+mn-lt"/>
              </a:rPr>
              <a:t>where </a:t>
            </a:r>
            <a:r>
              <a:rPr lang="en-US" sz="2000" dirty="0" smtClean="0"/>
              <a:t>m </a:t>
            </a:r>
            <a:r>
              <a:rPr lang="en-US" sz="2000" dirty="0" smtClean="0">
                <a:latin typeface="+mn-lt"/>
              </a:rPr>
              <a:t>is the number of successes in the sample</a:t>
            </a:r>
            <a:r>
              <a:rPr lang="pl-PL" sz="2000" dirty="0" smtClean="0">
                <a:latin typeface="+mn-lt"/>
              </a:rPr>
              <a:t>.</a:t>
            </a:r>
          </a:p>
        </p:txBody>
      </p:sp>
      <p:sp>
        <p:nvSpPr>
          <p:cNvPr id="6" name="pole tekstowe 5"/>
          <p:cNvSpPr txBox="1"/>
          <p:nvPr/>
        </p:nvSpPr>
        <p:spPr>
          <a:xfrm>
            <a:off x="1043608" y="1916832"/>
            <a:ext cx="1082348" cy="369332"/>
          </a:xfrm>
          <a:prstGeom prst="rect">
            <a:avLst/>
          </a:prstGeom>
          <a:noFill/>
        </p:spPr>
        <p:txBody>
          <a:bodyPr wrap="none" rtlCol="0">
            <a:spAutoFit/>
          </a:bodyPr>
          <a:lstStyle/>
          <a:p>
            <a:r>
              <a:rPr lang="pl-PL" dirty="0" err="1" smtClean="0">
                <a:solidFill>
                  <a:srgbClr val="FFFF00"/>
                </a:solidFill>
                <a:latin typeface="+mn-lt"/>
              </a:rPr>
              <a:t>Example</a:t>
            </a:r>
            <a:endParaRPr lang="pl-PL" dirty="0">
              <a:solidFill>
                <a:srgbClr val="FFFF00"/>
              </a:solidFill>
              <a:latin typeface="+mn-lt"/>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49155" name="Object 3"/>
          <p:cNvGraphicFramePr>
            <a:graphicFrameLocks noChangeAspect="1"/>
          </p:cNvGraphicFramePr>
          <p:nvPr/>
        </p:nvGraphicFramePr>
        <p:xfrm>
          <a:off x="2483768" y="2564904"/>
          <a:ext cx="6382995" cy="1224136"/>
        </p:xfrm>
        <a:graphic>
          <a:graphicData uri="http://schemas.openxmlformats.org/presentationml/2006/ole">
            <mc:AlternateContent xmlns:mc="http://schemas.openxmlformats.org/markup-compatibility/2006">
              <mc:Choice xmlns:v="urn:schemas-microsoft-com:vml" Requires="v">
                <p:oleObj spid="_x0000_s49156" name="Równanie" r:id="rId4" imgW="2781300" imgH="533400" progId="Equation.3">
                  <p:embed/>
                </p:oleObj>
              </mc:Choice>
              <mc:Fallback>
                <p:oleObj name="Równanie" r:id="rId4" imgW="2781300" imgH="5334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2564904"/>
                        <a:ext cx="6382995" cy="1224136"/>
                      </a:xfrm>
                      <a:prstGeom prst="rect">
                        <a:avLst/>
                      </a:prstGeom>
                      <a:solidFill>
                        <a:srgbClr val="FFFF99"/>
                      </a:solidFill>
                    </p:spPr>
                  </p:pic>
                </p:oleObj>
              </mc:Fallback>
            </mc:AlternateContent>
          </a:graphicData>
        </a:graphic>
      </p:graphicFrame>
      <p:sp>
        <p:nvSpPr>
          <p:cNvPr id="10" name="pole tekstowe 9"/>
          <p:cNvSpPr txBox="1"/>
          <p:nvPr/>
        </p:nvSpPr>
        <p:spPr>
          <a:xfrm>
            <a:off x="3923928" y="4653136"/>
            <a:ext cx="3312368" cy="400110"/>
          </a:xfrm>
          <a:prstGeom prst="rect">
            <a:avLst/>
          </a:prstGeom>
          <a:solidFill>
            <a:schemeClr val="tx2">
              <a:lumMod val="90000"/>
            </a:schemeClr>
          </a:solidFill>
        </p:spPr>
        <p:txBody>
          <a:bodyPr wrap="square" rtlCol="0">
            <a:spAutoFit/>
          </a:bodyPr>
          <a:lstStyle/>
          <a:p>
            <a:pPr algn="ctr"/>
            <a:r>
              <a:rPr lang="pl-PL" sz="2000" dirty="0" err="1" smtClean="0">
                <a:solidFill>
                  <a:schemeClr val="bg1"/>
                </a:solidFill>
              </a:rPr>
              <a:t>ln</a:t>
            </a:r>
            <a:r>
              <a:rPr lang="pl-PL" sz="2000" dirty="0" smtClean="0">
                <a:solidFill>
                  <a:schemeClr val="bg1"/>
                </a:solidFill>
              </a:rPr>
              <a:t> </a:t>
            </a:r>
            <a:r>
              <a:rPr lang="pl-PL" sz="2000" i="1" dirty="0" smtClean="0">
                <a:solidFill>
                  <a:schemeClr val="bg1"/>
                </a:solidFill>
              </a:rPr>
              <a:t>L</a:t>
            </a:r>
            <a:r>
              <a:rPr lang="pl-PL" sz="2000" dirty="0" smtClean="0">
                <a:solidFill>
                  <a:schemeClr val="bg1"/>
                </a:solidFill>
              </a:rPr>
              <a:t> = </a:t>
            </a:r>
            <a:r>
              <a:rPr lang="pl-PL" sz="2000" i="1" dirty="0" smtClean="0">
                <a:solidFill>
                  <a:schemeClr val="bg1"/>
                </a:solidFill>
              </a:rPr>
              <a:t>m</a:t>
            </a:r>
            <a:r>
              <a:rPr lang="pl-PL" sz="2000" dirty="0" smtClean="0">
                <a:solidFill>
                  <a:schemeClr val="bg1"/>
                </a:solidFill>
              </a:rPr>
              <a:t> </a:t>
            </a:r>
            <a:r>
              <a:rPr lang="pl-PL" sz="2000" dirty="0" err="1" smtClean="0">
                <a:solidFill>
                  <a:schemeClr val="bg1"/>
                </a:solidFill>
              </a:rPr>
              <a:t>ln</a:t>
            </a:r>
            <a:r>
              <a:rPr lang="pl-PL" sz="2000" dirty="0" smtClean="0">
                <a:solidFill>
                  <a:schemeClr val="bg1"/>
                </a:solidFill>
              </a:rPr>
              <a:t>(</a:t>
            </a:r>
            <a:r>
              <a:rPr lang="pl-PL" sz="2000" i="1" dirty="0" smtClean="0">
                <a:solidFill>
                  <a:schemeClr val="bg1"/>
                </a:solidFill>
              </a:rPr>
              <a:t>p</a:t>
            </a:r>
            <a:r>
              <a:rPr lang="pl-PL" sz="2000" dirty="0" smtClean="0">
                <a:solidFill>
                  <a:schemeClr val="bg1"/>
                </a:solidFill>
              </a:rPr>
              <a:t>) + </a:t>
            </a:r>
            <a:r>
              <a:rPr lang="pl-PL" sz="2000" i="1" dirty="0" smtClean="0">
                <a:solidFill>
                  <a:schemeClr val="bg1"/>
                </a:solidFill>
              </a:rPr>
              <a:t>(</a:t>
            </a:r>
            <a:r>
              <a:rPr lang="pl-PL" sz="2000" i="1" dirty="0" err="1" smtClean="0">
                <a:solidFill>
                  <a:schemeClr val="bg1"/>
                </a:solidFill>
              </a:rPr>
              <a:t>n-m</a:t>
            </a:r>
            <a:r>
              <a:rPr lang="pl-PL" sz="2000" i="1" dirty="0" smtClean="0">
                <a:solidFill>
                  <a:schemeClr val="bg1"/>
                </a:solidFill>
              </a:rPr>
              <a:t>)</a:t>
            </a:r>
            <a:r>
              <a:rPr lang="pl-PL" sz="2000" dirty="0" smtClean="0">
                <a:solidFill>
                  <a:schemeClr val="bg1"/>
                </a:solidFill>
              </a:rPr>
              <a:t> </a:t>
            </a:r>
            <a:r>
              <a:rPr lang="pl-PL" sz="2000" dirty="0" err="1" smtClean="0">
                <a:solidFill>
                  <a:schemeClr val="bg1"/>
                </a:solidFill>
              </a:rPr>
              <a:t>ln</a:t>
            </a:r>
            <a:r>
              <a:rPr lang="pl-PL" sz="2000" dirty="0" smtClean="0">
                <a:solidFill>
                  <a:schemeClr val="bg1"/>
                </a:solidFill>
              </a:rPr>
              <a:t>(1-</a:t>
            </a:r>
            <a:r>
              <a:rPr lang="pl-PL" sz="2000" i="1" dirty="0" smtClean="0">
                <a:solidFill>
                  <a:schemeClr val="bg1"/>
                </a:solidFill>
              </a:rPr>
              <a:t>p</a:t>
            </a:r>
            <a:r>
              <a:rPr lang="pl-PL" sz="2000" dirty="0" smtClean="0">
                <a:solidFill>
                  <a:schemeClr val="bg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1938992"/>
          </a:xfrm>
          <a:prstGeom prst="rect">
            <a:avLst/>
          </a:prstGeom>
          <a:noFill/>
          <a:ln w="9525">
            <a:noFill/>
            <a:miter lim="800000"/>
            <a:headEnd/>
            <a:tailEnd/>
          </a:ln>
        </p:spPr>
        <p:txBody>
          <a:bodyPr>
            <a:spAutoFit/>
          </a:bodyPr>
          <a:lstStyle/>
          <a:p>
            <a:r>
              <a:rPr lang="en-US" sz="2000" dirty="0" smtClean="0">
                <a:latin typeface="+mn-lt"/>
              </a:rPr>
              <a:t>and the differential of this expression amounting to:</a:t>
            </a:r>
            <a:endParaRPr lang="pl-PL" sz="2000" dirty="0" smtClean="0">
              <a:latin typeface="+mn-lt"/>
            </a:endParaRPr>
          </a:p>
          <a:p>
            <a:endParaRPr lang="pl-PL" sz="2000" dirty="0" smtClean="0">
              <a:latin typeface="+mn-lt"/>
            </a:endParaRPr>
          </a:p>
          <a:p>
            <a:endParaRPr lang="pl-PL" sz="2000" dirty="0" smtClean="0">
              <a:latin typeface="+mn-lt"/>
            </a:endParaRPr>
          </a:p>
          <a:p>
            <a:endParaRPr lang="pl-PL" sz="2000" dirty="0" smtClean="0">
              <a:latin typeface="+mn-lt"/>
            </a:endParaRPr>
          </a:p>
          <a:p>
            <a:pPr marL="177800" indent="-177800"/>
            <a:endParaRPr lang="pl-PL" sz="2000" dirty="0" smtClean="0">
              <a:latin typeface="+mn-lt"/>
            </a:endParaRPr>
          </a:p>
          <a:p>
            <a:r>
              <a:rPr lang="pl-PL" sz="2000" dirty="0" err="1" smtClean="0">
                <a:latin typeface="+mn-lt"/>
              </a:rPr>
              <a:t>is</a:t>
            </a:r>
            <a:r>
              <a:rPr lang="pl-PL" sz="2000" dirty="0" smtClean="0">
                <a:latin typeface="+mn-lt"/>
              </a:rPr>
              <a:t> zero </a:t>
            </a:r>
            <a:r>
              <a:rPr lang="pl-PL" sz="2000" dirty="0" err="1" smtClean="0">
                <a:latin typeface="+mn-lt"/>
              </a:rPr>
              <a:t>if</a:t>
            </a:r>
            <a:r>
              <a:rPr lang="pl-PL" sz="2000" dirty="0" smtClean="0">
                <a:latin typeface="+mn-lt"/>
              </a:rPr>
              <a:t>:</a:t>
            </a:r>
          </a:p>
        </p:txBody>
      </p:sp>
      <p:sp>
        <p:nvSpPr>
          <p:cNvPr id="6" name="pole tekstowe 5"/>
          <p:cNvSpPr txBox="1"/>
          <p:nvPr/>
        </p:nvSpPr>
        <p:spPr>
          <a:xfrm>
            <a:off x="1043608" y="1916832"/>
            <a:ext cx="1082348" cy="369332"/>
          </a:xfrm>
          <a:prstGeom prst="rect">
            <a:avLst/>
          </a:prstGeom>
          <a:noFill/>
        </p:spPr>
        <p:txBody>
          <a:bodyPr wrap="none" rtlCol="0">
            <a:spAutoFit/>
          </a:bodyPr>
          <a:lstStyle/>
          <a:p>
            <a:r>
              <a:rPr lang="pl-PL" dirty="0" err="1" smtClean="0">
                <a:solidFill>
                  <a:srgbClr val="FFFF00"/>
                </a:solidFill>
                <a:latin typeface="+mn-lt"/>
              </a:rPr>
              <a:t>Example</a:t>
            </a:r>
            <a:endParaRPr lang="pl-PL" dirty="0">
              <a:solidFill>
                <a:srgbClr val="FFFF00"/>
              </a:solidFill>
              <a:latin typeface="+mn-lt"/>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50179" name="Object 3"/>
          <p:cNvGraphicFramePr>
            <a:graphicFrameLocks noChangeAspect="1"/>
          </p:cNvGraphicFramePr>
          <p:nvPr/>
        </p:nvGraphicFramePr>
        <p:xfrm>
          <a:off x="3707904" y="2564904"/>
          <a:ext cx="4100890" cy="908720"/>
        </p:xfrm>
        <a:graphic>
          <a:graphicData uri="http://schemas.openxmlformats.org/presentationml/2006/ole">
            <mc:AlternateContent xmlns:mc="http://schemas.openxmlformats.org/markup-compatibility/2006">
              <mc:Choice xmlns:v="urn:schemas-microsoft-com:vml" Requires="v">
                <p:oleObj spid="_x0000_s50182" name="Równanie" r:id="rId4" imgW="1676400" imgH="368300" progId="Equation.3">
                  <p:embed/>
                </p:oleObj>
              </mc:Choice>
              <mc:Fallback>
                <p:oleObj name="Równanie" r:id="rId4" imgW="1676400" imgH="3683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2564904"/>
                        <a:ext cx="4100890" cy="908720"/>
                      </a:xfrm>
                      <a:prstGeom prst="rect">
                        <a:avLst/>
                      </a:prstGeom>
                      <a:solidFill>
                        <a:srgbClr val="FFFF99"/>
                      </a:solidFill>
                    </p:spPr>
                  </p:pic>
                </p:oleObj>
              </mc:Fallback>
            </mc:AlternateContent>
          </a:graphicData>
        </a:graphic>
      </p:graphicFrame>
      <p:sp>
        <p:nvSpPr>
          <p:cNvPr id="501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50181" name="Object 5"/>
          <p:cNvGraphicFramePr>
            <a:graphicFrameLocks noChangeAspect="1"/>
          </p:cNvGraphicFramePr>
          <p:nvPr/>
        </p:nvGraphicFramePr>
        <p:xfrm>
          <a:off x="4932040" y="3933056"/>
          <a:ext cx="847375" cy="764704"/>
        </p:xfrm>
        <a:graphic>
          <a:graphicData uri="http://schemas.openxmlformats.org/presentationml/2006/ole">
            <mc:AlternateContent xmlns:mc="http://schemas.openxmlformats.org/markup-compatibility/2006">
              <mc:Choice xmlns:v="urn:schemas-microsoft-com:vml" Requires="v">
                <p:oleObj spid="_x0000_s50183" name="Równanie" r:id="rId6" imgW="393359" imgH="355292" progId="Equation.3">
                  <p:embed/>
                </p:oleObj>
              </mc:Choice>
              <mc:Fallback>
                <p:oleObj name="Równanie" r:id="rId6" imgW="393359" imgH="355292"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3933056"/>
                        <a:ext cx="847375" cy="764704"/>
                      </a:xfrm>
                      <a:prstGeom prst="rect">
                        <a:avLst/>
                      </a:prstGeom>
                      <a:solidFill>
                        <a:srgbClr val="FFFF99"/>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2862322"/>
          </a:xfrm>
          <a:prstGeom prst="rect">
            <a:avLst/>
          </a:prstGeom>
          <a:noFill/>
          <a:ln w="9525">
            <a:noFill/>
            <a:miter lim="800000"/>
            <a:headEnd/>
            <a:tailEnd/>
          </a:ln>
        </p:spPr>
        <p:txBody>
          <a:bodyPr>
            <a:spAutoFit/>
          </a:bodyPr>
          <a:lstStyle/>
          <a:p>
            <a:r>
              <a:rPr lang="en-US" sz="2000" dirty="0" smtClean="0">
                <a:latin typeface="+mn-lt"/>
              </a:rPr>
              <a:t>The second derivative of the logarithm</a:t>
            </a:r>
            <a:r>
              <a:rPr lang="pl-PL" sz="2000" dirty="0" smtClean="0">
                <a:latin typeface="+mn-lt"/>
              </a:rPr>
              <a:t>:</a:t>
            </a:r>
          </a:p>
          <a:p>
            <a:endParaRPr lang="pl-PL" sz="2000" dirty="0" smtClean="0">
              <a:latin typeface="+mn-lt"/>
            </a:endParaRPr>
          </a:p>
          <a:p>
            <a:endParaRPr lang="pl-PL" sz="2000" dirty="0" smtClean="0">
              <a:latin typeface="+mn-lt"/>
            </a:endParaRPr>
          </a:p>
          <a:p>
            <a:pPr marL="177800" indent="-177800"/>
            <a:endParaRPr lang="pl-PL" sz="2000" dirty="0" smtClean="0">
              <a:latin typeface="+mn-lt"/>
            </a:endParaRPr>
          </a:p>
          <a:p>
            <a:endParaRPr lang="pl-PL" sz="2000" dirty="0" smtClean="0"/>
          </a:p>
          <a:p>
            <a:r>
              <a:rPr lang="en-US" sz="2000" dirty="0" smtClean="0">
                <a:latin typeface="+mn-lt"/>
              </a:rPr>
              <a:t>is less than zero for </a:t>
            </a:r>
            <a:r>
              <a:rPr lang="pl-PL" sz="2000" dirty="0" smtClean="0"/>
              <a:t>p*</a:t>
            </a:r>
            <a:r>
              <a:rPr lang="en-US" sz="2000" dirty="0" smtClean="0"/>
              <a:t>, </a:t>
            </a:r>
            <a:r>
              <a:rPr lang="en-US" sz="2000" dirty="0" smtClean="0">
                <a:latin typeface="+mn-lt"/>
              </a:rPr>
              <a:t>which means that the reliability of the function has a maximum at that point, and </a:t>
            </a:r>
            <a:r>
              <a:rPr lang="pl-PL" sz="2000" dirty="0" smtClean="0"/>
              <a:t>p*</a:t>
            </a:r>
            <a:r>
              <a:rPr lang="en-US" sz="2000" dirty="0" smtClean="0"/>
              <a:t> </a:t>
            </a:r>
            <a:r>
              <a:rPr lang="en-US" sz="2000" dirty="0" smtClean="0">
                <a:latin typeface="+mn-lt"/>
              </a:rPr>
              <a:t>is the most reliable estimator of the parameter</a:t>
            </a:r>
            <a:r>
              <a:rPr lang="en-US" sz="2000" dirty="0" smtClean="0"/>
              <a:t> p</a:t>
            </a:r>
            <a:endParaRPr lang="pl-PL" sz="2000" dirty="0" smtClean="0">
              <a:latin typeface="+mn-lt"/>
            </a:endParaRPr>
          </a:p>
        </p:txBody>
      </p:sp>
      <p:sp>
        <p:nvSpPr>
          <p:cNvPr id="6" name="pole tekstowe 5"/>
          <p:cNvSpPr txBox="1"/>
          <p:nvPr/>
        </p:nvSpPr>
        <p:spPr>
          <a:xfrm>
            <a:off x="1043608" y="1916832"/>
            <a:ext cx="1082348" cy="369332"/>
          </a:xfrm>
          <a:prstGeom prst="rect">
            <a:avLst/>
          </a:prstGeom>
          <a:noFill/>
        </p:spPr>
        <p:txBody>
          <a:bodyPr wrap="none" rtlCol="0">
            <a:spAutoFit/>
          </a:bodyPr>
          <a:lstStyle/>
          <a:p>
            <a:r>
              <a:rPr lang="pl-PL" dirty="0" err="1" smtClean="0">
                <a:solidFill>
                  <a:srgbClr val="FFFF00"/>
                </a:solidFill>
                <a:latin typeface="+mn-lt"/>
              </a:rPr>
              <a:t>Example</a:t>
            </a:r>
            <a:endParaRPr lang="pl-PL" dirty="0">
              <a:solidFill>
                <a:srgbClr val="FFFF00"/>
              </a:solidFill>
              <a:latin typeface="+mn-lt"/>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12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51204" name="Object 4"/>
          <p:cNvGraphicFramePr>
            <a:graphicFrameLocks noChangeAspect="1"/>
          </p:cNvGraphicFramePr>
          <p:nvPr/>
        </p:nvGraphicFramePr>
        <p:xfrm>
          <a:off x="3923928" y="2564904"/>
          <a:ext cx="2953340" cy="908720"/>
        </p:xfrm>
        <a:graphic>
          <a:graphicData uri="http://schemas.openxmlformats.org/presentationml/2006/ole">
            <mc:AlternateContent xmlns:mc="http://schemas.openxmlformats.org/markup-compatibility/2006">
              <mc:Choice xmlns:v="urn:schemas-microsoft-com:vml" Requires="v">
                <p:oleObj spid="_x0000_s51205" name="Równanie" r:id="rId4" imgW="1358900" imgH="419100" progId="Equation.3">
                  <p:embed/>
                </p:oleObj>
              </mc:Choice>
              <mc:Fallback>
                <p:oleObj name="Równanie" r:id="rId4" imgW="1358900" imgH="4191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2564904"/>
                        <a:ext cx="2953340" cy="908720"/>
                      </a:xfrm>
                      <a:prstGeom prst="rect">
                        <a:avLst/>
                      </a:prstGeom>
                      <a:solidFill>
                        <a:srgbClr val="FFFF99"/>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2246769"/>
          </a:xfrm>
          <a:prstGeom prst="rect">
            <a:avLst/>
          </a:prstGeom>
          <a:noFill/>
          <a:ln w="9525">
            <a:noFill/>
            <a:miter lim="800000"/>
            <a:headEnd/>
            <a:tailEnd/>
          </a:ln>
        </p:spPr>
        <p:txBody>
          <a:bodyPr>
            <a:spAutoFit/>
          </a:bodyPr>
          <a:lstStyle/>
          <a:p>
            <a:r>
              <a:rPr lang="en-US" sz="2000" dirty="0" smtClean="0">
                <a:latin typeface="+mn-lt"/>
              </a:rPr>
              <a:t>The speed of sound in air measured with two different methods is</a:t>
            </a:r>
            <a:r>
              <a:rPr lang="pl-PL" sz="2000" dirty="0" smtClean="0">
                <a:latin typeface="+mn-lt"/>
              </a:rPr>
              <a:t>:</a:t>
            </a:r>
          </a:p>
          <a:p>
            <a:r>
              <a:rPr lang="pl-PL" sz="2000" dirty="0" smtClean="0">
                <a:latin typeface="+mn-lt"/>
              </a:rPr>
              <a:t>v</a:t>
            </a:r>
            <a:r>
              <a:rPr lang="pl-PL" sz="2000" baseline="-25000" dirty="0" smtClean="0">
                <a:latin typeface="+mn-lt"/>
              </a:rPr>
              <a:t>1</a:t>
            </a:r>
            <a:r>
              <a:rPr lang="pl-PL" sz="2000" dirty="0" smtClean="0">
                <a:latin typeface="+mn-lt"/>
              </a:rPr>
              <a:t> = 340±9 m/s,   v</a:t>
            </a:r>
            <a:r>
              <a:rPr lang="pl-PL" sz="2000" baseline="-25000" dirty="0" smtClean="0">
                <a:latin typeface="+mn-lt"/>
              </a:rPr>
              <a:t>2</a:t>
            </a:r>
            <a:r>
              <a:rPr lang="pl-PL" sz="2000" dirty="0" smtClean="0">
                <a:latin typeface="+mn-lt"/>
              </a:rPr>
              <a:t> = 350 ±18 m/s</a:t>
            </a:r>
          </a:p>
          <a:p>
            <a:endParaRPr lang="pl-PL" sz="2000" dirty="0" smtClean="0">
              <a:latin typeface="+mn-lt"/>
            </a:endParaRPr>
          </a:p>
          <a:p>
            <a:r>
              <a:rPr lang="en-US" sz="2000" dirty="0" smtClean="0">
                <a:latin typeface="+mn-lt"/>
              </a:rPr>
              <a:t>Find the best estimate of the speed of sound. </a:t>
            </a:r>
            <a:endParaRPr lang="pl-PL" sz="2000" dirty="0" smtClean="0">
              <a:latin typeface="+mn-lt"/>
            </a:endParaRPr>
          </a:p>
          <a:p>
            <a:r>
              <a:rPr lang="en-US" sz="2000" dirty="0" smtClean="0">
                <a:latin typeface="+mn-lt"/>
              </a:rPr>
              <a:t>Note: The speed of sound is a weighted average of these results.</a:t>
            </a:r>
            <a:endParaRPr lang="pl-PL" sz="2000" dirty="0" smtClean="0">
              <a:latin typeface="+mn-lt"/>
            </a:endParaRPr>
          </a:p>
        </p:txBody>
      </p:sp>
      <p:sp>
        <p:nvSpPr>
          <p:cNvPr id="6" name="pole tekstowe 5"/>
          <p:cNvSpPr txBox="1"/>
          <p:nvPr/>
        </p:nvSpPr>
        <p:spPr>
          <a:xfrm>
            <a:off x="1043608" y="1916832"/>
            <a:ext cx="1069524" cy="369332"/>
          </a:xfrm>
          <a:prstGeom prst="rect">
            <a:avLst/>
          </a:prstGeom>
          <a:noFill/>
        </p:spPr>
        <p:txBody>
          <a:bodyPr wrap="none" rtlCol="0">
            <a:spAutoFit/>
          </a:bodyPr>
          <a:lstStyle/>
          <a:p>
            <a:r>
              <a:rPr lang="pl-PL" dirty="0" err="1" smtClean="0">
                <a:solidFill>
                  <a:srgbClr val="FFFF00"/>
                </a:solidFill>
                <a:latin typeface="+mn-lt"/>
              </a:rPr>
              <a:t>Exercise</a:t>
            </a:r>
            <a:endParaRPr lang="pl-PL" dirty="0">
              <a:solidFill>
                <a:srgbClr val="FFFF00"/>
              </a:solidFill>
              <a:latin typeface="+mn-lt"/>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01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512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3048000" y="1981200"/>
            <a:ext cx="5867400" cy="4114800"/>
          </a:xfrm>
        </p:spPr>
        <p:txBody>
          <a:bodyPr/>
          <a:lstStyle/>
          <a:p>
            <a:pPr marL="0" indent="0">
              <a:buFont typeface="Monotype Sorts" pitchFamily="2" charset="2"/>
              <a:buNone/>
            </a:pPr>
            <a:r>
              <a:rPr lang="pl-PL" sz="1800"/>
              <a:t> </a:t>
            </a:r>
            <a:endParaRPr lang="en-GB" sz="1800"/>
          </a:p>
        </p:txBody>
      </p:sp>
      <p:sp>
        <p:nvSpPr>
          <p:cNvPr id="6170" name="Text Box 26"/>
          <p:cNvSpPr txBox="1">
            <a:spLocks noChangeArrowheads="1"/>
          </p:cNvSpPr>
          <p:nvPr/>
        </p:nvSpPr>
        <p:spPr bwMode="auto">
          <a:xfrm>
            <a:off x="2699792" y="1484784"/>
            <a:ext cx="6172200" cy="2308324"/>
          </a:xfrm>
          <a:prstGeom prst="rect">
            <a:avLst/>
          </a:prstGeom>
          <a:noFill/>
          <a:ln w="9525">
            <a:noFill/>
            <a:miter lim="800000"/>
            <a:headEnd/>
            <a:tailEnd/>
          </a:ln>
        </p:spPr>
        <p:txBody>
          <a:bodyPr>
            <a:spAutoFit/>
          </a:bodyPr>
          <a:lstStyle/>
          <a:p>
            <a:r>
              <a:rPr lang="en-US" sz="2400" dirty="0" smtClean="0">
                <a:solidFill>
                  <a:srgbClr val="FFC000"/>
                </a:solidFill>
                <a:latin typeface="+mn-lt"/>
              </a:rPr>
              <a:t>At the base of the method of least squares is the principle according to which the degree of non-compliance is measured by the sum of the squared deviations of the actual value y and the calculated Y:</a:t>
            </a:r>
            <a:endParaRPr lang="pl-PL" sz="2400" dirty="0">
              <a:solidFill>
                <a:srgbClr val="FFC000"/>
              </a:solidFill>
              <a:latin typeface="+mn-lt"/>
            </a:endParaRPr>
          </a:p>
          <a:p>
            <a:r>
              <a:rPr lang="pl-PL" sz="2400" dirty="0">
                <a:solidFill>
                  <a:srgbClr val="FF3300"/>
                </a:solidFill>
              </a:rPr>
              <a:t>                (y - </a:t>
            </a:r>
            <a:r>
              <a:rPr lang="pl-PL" sz="2400" dirty="0" err="1">
                <a:solidFill>
                  <a:srgbClr val="FF3300"/>
                </a:solidFill>
              </a:rPr>
              <a:t>Y</a:t>
            </a:r>
            <a:r>
              <a:rPr lang="pl-PL" sz="2400" dirty="0">
                <a:solidFill>
                  <a:srgbClr val="FF3300"/>
                </a:solidFill>
              </a:rPr>
              <a:t>)</a:t>
            </a:r>
            <a:r>
              <a:rPr lang="pl-PL" sz="2400" baseline="30000" dirty="0">
                <a:solidFill>
                  <a:srgbClr val="FF3300"/>
                </a:solidFill>
              </a:rPr>
              <a:t>2</a:t>
            </a:r>
            <a:r>
              <a:rPr lang="pl-PL" sz="2400" dirty="0">
                <a:solidFill>
                  <a:srgbClr val="FF3300"/>
                </a:solidFill>
              </a:rPr>
              <a:t> = minimum.</a:t>
            </a:r>
            <a:endParaRPr lang="pl-PL"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70"/>
                                        </p:tgtEl>
                                        <p:attrNameLst>
                                          <p:attrName>style.visibility</p:attrName>
                                        </p:attrNameLst>
                                      </p:cBhvr>
                                      <p:to>
                                        <p:strVal val="visible"/>
                                      </p:to>
                                    </p:set>
                                    <p:anim calcmode="lin" valueType="num">
                                      <p:cBhvr additive="base">
                                        <p:cTn id="13" dur="500" fill="hold"/>
                                        <p:tgtEl>
                                          <p:spTgt spid="6170"/>
                                        </p:tgtEl>
                                        <p:attrNameLst>
                                          <p:attrName>ppt_x</p:attrName>
                                        </p:attrNameLst>
                                      </p:cBhvr>
                                      <p:tavLst>
                                        <p:tav tm="0">
                                          <p:val>
                                            <p:strVal val="0-#ppt_w/2"/>
                                          </p:val>
                                        </p:tav>
                                        <p:tav tm="100000">
                                          <p:val>
                                            <p:strVal val="#ppt_x"/>
                                          </p:val>
                                        </p:tav>
                                      </p:tavLst>
                                    </p:anim>
                                    <p:anim calcmode="lin" valueType="num">
                                      <p:cBhvr additive="base">
                                        <p:cTn id="14" dur="500" fill="hold"/>
                                        <p:tgtEl>
                                          <p:spTgt spid="617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17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P spid="617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3048000" y="1981200"/>
            <a:ext cx="5867400" cy="4114800"/>
          </a:xfrm>
        </p:spPr>
        <p:txBody>
          <a:bodyPr/>
          <a:lstStyle/>
          <a:p>
            <a:pPr marL="0" indent="0">
              <a:buFont typeface="Monotype Sorts" pitchFamily="2" charset="2"/>
              <a:buNone/>
            </a:pPr>
            <a:r>
              <a:rPr lang="pl-PL" sz="1800"/>
              <a:t> </a:t>
            </a:r>
            <a:endParaRPr lang="en-GB" sz="1800"/>
          </a:p>
        </p:txBody>
      </p:sp>
      <p:sp>
        <p:nvSpPr>
          <p:cNvPr id="6170" name="Text Box 26"/>
          <p:cNvSpPr txBox="1">
            <a:spLocks noChangeArrowheads="1"/>
          </p:cNvSpPr>
          <p:nvPr/>
        </p:nvSpPr>
        <p:spPr bwMode="auto">
          <a:xfrm>
            <a:off x="2699792" y="1484784"/>
            <a:ext cx="6172200" cy="3046988"/>
          </a:xfrm>
          <a:prstGeom prst="rect">
            <a:avLst/>
          </a:prstGeom>
          <a:noFill/>
          <a:ln w="9525">
            <a:noFill/>
            <a:miter lim="800000"/>
            <a:headEnd/>
            <a:tailEnd/>
          </a:ln>
        </p:spPr>
        <p:txBody>
          <a:bodyPr>
            <a:spAutoFit/>
          </a:bodyPr>
          <a:lstStyle/>
          <a:p>
            <a:r>
              <a:rPr lang="en-US" sz="2400" dirty="0" smtClean="0"/>
              <a:t>The sum of the squares of the offsets is used instead of the offset absolute values because this allows the residuals to be treated as a continuous differentiable quantity. However, because squares of the offsets are used, outlying points can have a disproportionate effect on the fit, a property which may or may not be desirable depending on the problem at hand. </a:t>
            </a:r>
            <a:endParaRPr lang="pl-PL"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70"/>
                                        </p:tgtEl>
                                        <p:attrNameLst>
                                          <p:attrName>style.visibility</p:attrName>
                                        </p:attrNameLst>
                                      </p:cBhvr>
                                      <p:to>
                                        <p:strVal val="visible"/>
                                      </p:to>
                                    </p:set>
                                    <p:anim calcmode="lin" valueType="num">
                                      <p:cBhvr additive="base">
                                        <p:cTn id="13" dur="500" fill="hold"/>
                                        <p:tgtEl>
                                          <p:spTgt spid="6170"/>
                                        </p:tgtEl>
                                        <p:attrNameLst>
                                          <p:attrName>ppt_x</p:attrName>
                                        </p:attrNameLst>
                                      </p:cBhvr>
                                      <p:tavLst>
                                        <p:tav tm="0">
                                          <p:val>
                                            <p:strVal val="0-#ppt_w/2"/>
                                          </p:val>
                                        </p:tav>
                                        <p:tav tm="100000">
                                          <p:val>
                                            <p:strVal val="#ppt_x"/>
                                          </p:val>
                                        </p:tav>
                                      </p:tavLst>
                                    </p:anim>
                                    <p:anim calcmode="lin" valueType="num">
                                      <p:cBhvr additive="base">
                                        <p:cTn id="14" dur="500" fill="hold"/>
                                        <p:tgtEl>
                                          <p:spTgt spid="617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17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P spid="617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2771800" y="3645024"/>
            <a:ext cx="5867400" cy="2674640"/>
          </a:xfrm>
        </p:spPr>
        <p:txBody>
          <a:bodyPr/>
          <a:lstStyle/>
          <a:p>
            <a:pPr marL="0" indent="0">
              <a:buNone/>
            </a:pPr>
            <a:r>
              <a:rPr lang="en-US" sz="1800" dirty="0" smtClean="0"/>
              <a:t>In practice, the </a:t>
            </a:r>
            <a:r>
              <a:rPr lang="en-US" sz="1800" i="1" dirty="0" smtClean="0"/>
              <a:t>vertical</a:t>
            </a:r>
            <a:r>
              <a:rPr lang="en-US" sz="1800" dirty="0" smtClean="0"/>
              <a:t> offsets from a line (polynomial, surface, </a:t>
            </a:r>
            <a:r>
              <a:rPr lang="en-US" sz="1800" dirty="0" err="1" smtClean="0"/>
              <a:t>hyperplane</a:t>
            </a:r>
            <a:r>
              <a:rPr lang="en-US" sz="1800" dirty="0" smtClean="0"/>
              <a:t>, etc.) are almost always minimized instead of the perpendicular offsets. This provides a fitting function for the independent variable </a:t>
            </a:r>
            <a:r>
              <a:rPr lang="en-US" sz="1800" i="1" dirty="0" smtClean="0"/>
              <a:t>X</a:t>
            </a:r>
            <a:r>
              <a:rPr lang="en-US" sz="1800" dirty="0" smtClean="0"/>
              <a:t> that estimates </a:t>
            </a:r>
            <a:r>
              <a:rPr lang="en-US" sz="1800" i="1" dirty="0" smtClean="0"/>
              <a:t>y</a:t>
            </a:r>
            <a:r>
              <a:rPr lang="en-US" sz="1800" dirty="0" smtClean="0"/>
              <a:t> for a given </a:t>
            </a:r>
            <a:r>
              <a:rPr lang="en-US" sz="1800" i="1" dirty="0" smtClean="0"/>
              <a:t>x</a:t>
            </a:r>
            <a:r>
              <a:rPr lang="en-US" sz="1800" dirty="0" smtClean="0"/>
              <a:t> (most often what an experimenter wants), allows uncertainties of the data points along the </a:t>
            </a:r>
            <a:r>
              <a:rPr lang="en-US" sz="1800" i="1" dirty="0" smtClean="0"/>
              <a:t>x</a:t>
            </a:r>
            <a:r>
              <a:rPr lang="en-US" sz="1800" dirty="0" smtClean="0"/>
              <a:t>- and </a:t>
            </a:r>
            <a:r>
              <a:rPr lang="en-US" sz="1800" i="1" dirty="0" smtClean="0"/>
              <a:t>y</a:t>
            </a:r>
            <a:r>
              <a:rPr lang="en-US" sz="1800" dirty="0" smtClean="0"/>
              <a:t>-axes to be incorporated simply, and also provides a much simpler analytic form for the fitting parameters than would be obtained using a fit based on perpendicular offsets.</a:t>
            </a:r>
            <a:endParaRPr lang="en-GB" sz="1800" dirty="0"/>
          </a:p>
        </p:txBody>
      </p:sp>
      <p:sp>
        <p:nvSpPr>
          <p:cNvPr id="66562" name="AutoShape 2"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4" name="AutoShape 4"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6" name="AutoShape 6"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8" name="AutoShape 8"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0" name="Obraz 9" descr="l1img1666.gif"/>
          <p:cNvPicPr>
            <a:picLocks noChangeAspect="1"/>
          </p:cNvPicPr>
          <p:nvPr/>
        </p:nvPicPr>
        <p:blipFill>
          <a:blip r:embed="rId3" cstate="print"/>
          <a:stretch>
            <a:fillRect/>
          </a:stretch>
        </p:blipFill>
        <p:spPr>
          <a:xfrm>
            <a:off x="3635896" y="1628800"/>
            <a:ext cx="3638550" cy="1866900"/>
          </a:xfrm>
          <a:prstGeom prst="rect">
            <a:avLst/>
          </a:prstGeom>
          <a:solidFill>
            <a:schemeClr val="tx1">
              <a:lumMod val="95000"/>
            </a:schemeClr>
          </a:solid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2771800" y="1268760"/>
            <a:ext cx="5867400" cy="5050904"/>
          </a:xfrm>
        </p:spPr>
        <p:txBody>
          <a:bodyPr/>
          <a:lstStyle/>
          <a:p>
            <a:pPr marL="0" indent="0">
              <a:buNone/>
            </a:pPr>
            <a:r>
              <a:rPr lang="pl-PL" sz="1800" dirty="0" smtClean="0"/>
              <a:t>For </a:t>
            </a:r>
            <a:r>
              <a:rPr lang="pl-PL" sz="1800" dirty="0" err="1" smtClean="0"/>
              <a:t>parabolic</a:t>
            </a:r>
            <a:r>
              <a:rPr lang="pl-PL" sz="1800" dirty="0" smtClean="0"/>
              <a:t> </a:t>
            </a:r>
            <a:r>
              <a:rPr lang="pl-PL" sz="1800" dirty="0" err="1" smtClean="0"/>
              <a:t>equation</a:t>
            </a:r>
            <a:r>
              <a:rPr lang="pl-PL" sz="1800" dirty="0" smtClean="0"/>
              <a:t>:</a:t>
            </a:r>
          </a:p>
          <a:p>
            <a:pPr marL="0" indent="0">
              <a:buNone/>
            </a:pPr>
            <a:endParaRPr lang="pl-PL" sz="1800" dirty="0" smtClean="0"/>
          </a:p>
          <a:p>
            <a:pPr marL="0" indent="0">
              <a:buNone/>
            </a:pPr>
            <a:endParaRPr lang="pl-PL" sz="1800" dirty="0" smtClean="0"/>
          </a:p>
          <a:p>
            <a:pPr marL="0" indent="0">
              <a:buNone/>
            </a:pPr>
            <a:r>
              <a:rPr lang="pl-PL" sz="1800" dirty="0" smtClean="0"/>
              <a:t>we </a:t>
            </a:r>
            <a:r>
              <a:rPr lang="pl-PL" sz="1800" dirty="0" err="1" smtClean="0"/>
              <a:t>must</a:t>
            </a:r>
            <a:r>
              <a:rPr lang="pl-PL" sz="1800" dirty="0" smtClean="0"/>
              <a:t> </a:t>
            </a:r>
            <a:r>
              <a:rPr lang="pl-PL" sz="1800" dirty="0" err="1" smtClean="0"/>
              <a:t>minimize</a:t>
            </a:r>
            <a:r>
              <a:rPr lang="pl-PL" sz="1800" dirty="0" smtClean="0"/>
              <a:t> </a:t>
            </a:r>
            <a:r>
              <a:rPr lang="pl-PL" sz="1800" dirty="0" err="1" smtClean="0"/>
              <a:t>following</a:t>
            </a:r>
            <a:r>
              <a:rPr lang="pl-PL" sz="1800" dirty="0" smtClean="0"/>
              <a:t> </a:t>
            </a:r>
            <a:r>
              <a:rPr lang="pl-PL" sz="1800" dirty="0" err="1" smtClean="0"/>
              <a:t>function</a:t>
            </a:r>
            <a:r>
              <a:rPr lang="pl-PL" sz="1800" dirty="0" smtClean="0"/>
              <a:t>:</a:t>
            </a:r>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r>
              <a:rPr lang="pl-PL" sz="1800" dirty="0" err="1" smtClean="0"/>
              <a:t>thus</a:t>
            </a:r>
            <a:r>
              <a:rPr lang="pl-PL" sz="1800" dirty="0" smtClean="0"/>
              <a:t> we </a:t>
            </a:r>
            <a:r>
              <a:rPr lang="en-US" sz="1800" dirty="0" smtClean="0"/>
              <a:t>we have to solve the system of equations</a:t>
            </a:r>
            <a:r>
              <a:rPr lang="pl-PL" sz="1800" dirty="0" smtClean="0"/>
              <a:t>:</a:t>
            </a:r>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en-GB" sz="1800" dirty="0"/>
          </a:p>
        </p:txBody>
      </p:sp>
      <p:sp>
        <p:nvSpPr>
          <p:cNvPr id="66562" name="AutoShape 2"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4" name="AutoShape 4"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6" name="AutoShape 6"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8" name="AutoShape 8"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1" name="Prostokąt 10"/>
          <p:cNvSpPr/>
          <p:nvPr/>
        </p:nvSpPr>
        <p:spPr>
          <a:xfrm>
            <a:off x="4067944" y="1700808"/>
            <a:ext cx="2232248" cy="369332"/>
          </a:xfrm>
          <a:prstGeom prst="rect">
            <a:avLst/>
          </a:prstGeom>
        </p:spPr>
        <p:txBody>
          <a:bodyPr wrap="square">
            <a:spAutoFit/>
          </a:bodyPr>
          <a:lstStyle/>
          <a:p>
            <a:r>
              <a:rPr lang="pl-PL" dirty="0" smtClean="0"/>
              <a:t>y = a</a:t>
            </a:r>
            <a:r>
              <a:rPr lang="pl-PL" baseline="-25000" dirty="0" smtClean="0"/>
              <a:t>0</a:t>
            </a:r>
            <a:r>
              <a:rPr lang="pl-PL" dirty="0" smtClean="0"/>
              <a:t> + a</a:t>
            </a:r>
            <a:r>
              <a:rPr lang="pl-PL" baseline="-25000" dirty="0" smtClean="0"/>
              <a:t>1</a:t>
            </a:r>
            <a:r>
              <a:rPr lang="pl-PL" dirty="0" smtClean="0"/>
              <a:t> x + a</a:t>
            </a:r>
            <a:r>
              <a:rPr lang="pl-PL" baseline="-25000" dirty="0" smtClean="0"/>
              <a:t>2</a:t>
            </a:r>
            <a:r>
              <a:rPr lang="pl-PL" dirty="0" smtClean="0"/>
              <a:t> x</a:t>
            </a:r>
            <a:r>
              <a:rPr lang="pl-PL" baseline="30000" dirty="0" smtClean="0"/>
              <a:t>2</a:t>
            </a:r>
            <a:r>
              <a:rPr lang="pl-PL" dirty="0" smtClean="0"/>
              <a:t> </a:t>
            </a:r>
            <a:endParaRPr lang="pl-PL" dirty="0"/>
          </a:p>
        </p:txBody>
      </p:sp>
      <p:sp>
        <p:nvSpPr>
          <p:cNvPr id="12" name="Prostokąt 11"/>
          <p:cNvSpPr/>
          <p:nvPr/>
        </p:nvSpPr>
        <p:spPr>
          <a:xfrm>
            <a:off x="3275856" y="2780928"/>
            <a:ext cx="3888432" cy="369332"/>
          </a:xfrm>
          <a:prstGeom prst="rect">
            <a:avLst/>
          </a:prstGeom>
        </p:spPr>
        <p:txBody>
          <a:bodyPr wrap="square">
            <a:spAutoFit/>
          </a:bodyPr>
          <a:lstStyle/>
          <a:p>
            <a:r>
              <a:rPr lang="pl-PL" dirty="0" smtClean="0">
                <a:sym typeface="Symbol"/>
              </a:rPr>
              <a:t></a:t>
            </a:r>
            <a:r>
              <a:rPr lang="pl-PL" dirty="0" smtClean="0"/>
              <a:t>(a</a:t>
            </a:r>
            <a:r>
              <a:rPr lang="pl-PL" baseline="-25000" dirty="0" smtClean="0"/>
              <a:t>0</a:t>
            </a:r>
            <a:r>
              <a:rPr lang="pl-PL" dirty="0" smtClean="0"/>
              <a:t> ,a</a:t>
            </a:r>
            <a:r>
              <a:rPr lang="pl-PL" baseline="-25000" dirty="0" smtClean="0"/>
              <a:t>1</a:t>
            </a:r>
            <a:r>
              <a:rPr lang="pl-PL" dirty="0" smtClean="0"/>
              <a:t> ,a</a:t>
            </a:r>
            <a:r>
              <a:rPr lang="pl-PL" baseline="-25000" dirty="0" smtClean="0"/>
              <a:t>2 </a:t>
            </a:r>
            <a:r>
              <a:rPr lang="pl-PL" dirty="0" smtClean="0"/>
              <a:t>) = </a:t>
            </a:r>
            <a:r>
              <a:rPr lang="pl-PL" dirty="0" smtClean="0">
                <a:sym typeface="Symbol"/>
              </a:rPr>
              <a:t></a:t>
            </a:r>
            <a:r>
              <a:rPr lang="pl-PL" dirty="0" smtClean="0"/>
              <a:t>(y - a</a:t>
            </a:r>
            <a:r>
              <a:rPr lang="pl-PL" baseline="-25000" dirty="0" smtClean="0"/>
              <a:t>0</a:t>
            </a:r>
            <a:r>
              <a:rPr lang="pl-PL" dirty="0" smtClean="0"/>
              <a:t> - a</a:t>
            </a:r>
            <a:r>
              <a:rPr lang="pl-PL" baseline="-25000" dirty="0" smtClean="0"/>
              <a:t>1</a:t>
            </a:r>
            <a:r>
              <a:rPr lang="pl-PL" dirty="0" smtClean="0"/>
              <a:t> x - a</a:t>
            </a:r>
            <a:r>
              <a:rPr lang="pl-PL" baseline="-25000" dirty="0" smtClean="0"/>
              <a:t>2</a:t>
            </a:r>
            <a:r>
              <a:rPr lang="pl-PL" dirty="0" smtClean="0"/>
              <a:t> x</a:t>
            </a:r>
            <a:r>
              <a:rPr lang="pl-PL" baseline="30000" dirty="0" smtClean="0"/>
              <a:t>2</a:t>
            </a:r>
            <a:r>
              <a:rPr lang="pl-PL" dirty="0" smtClean="0"/>
              <a:t> )</a:t>
            </a:r>
            <a:r>
              <a:rPr lang="pl-PL" baseline="30000" dirty="0" smtClean="0"/>
              <a:t>2</a:t>
            </a:r>
            <a:r>
              <a:rPr lang="pl-PL" dirty="0" smtClean="0"/>
              <a:t> </a:t>
            </a:r>
            <a:endParaRPr lang="pl-PL" dirty="0"/>
          </a:p>
        </p:txBody>
      </p:sp>
      <p:sp>
        <p:nvSpPr>
          <p:cNvPr id="73729" name="Rectangle 1"/>
          <p:cNvSpPr>
            <a:spLocks noChangeArrowheads="1"/>
          </p:cNvSpPr>
          <p:nvPr/>
        </p:nvSpPr>
        <p:spPr bwMode="auto">
          <a:xfrm>
            <a:off x="3347864" y="4221088"/>
            <a:ext cx="424847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pl-PL"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0 = -2 </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 - 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0 - a1 x -2a x2 ) = 0</a:t>
            </a:r>
            <a:endParaRPr kumimoji="0" lang="pl-PL" sz="1600" b="0" i="0" u="none" strike="noStrike" cap="none" normalizeH="0" baseline="0" dirty="0" smtClean="0">
              <a:ln>
                <a:noFill/>
              </a:ln>
              <a:solidFill>
                <a:schemeClr val="tx1"/>
              </a:solidFill>
              <a:effectLst/>
              <a:latin typeface="Times New Roman" pitchFamily="18" charset="0"/>
              <a:cs typeface="Arial" pitchFamily="34" charset="0"/>
              <a:sym typeface="Symbol" pitchFamily="18" charset="2"/>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sz="16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pl-PL"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1 = -2 </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 - 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0 - a1 x -a2 x2 ) x = 0</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pl-PL"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2 = -2 </a:t>
            </a:r>
            <a:r>
              <a:rPr kumimoji="0" lang="pl-P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 - a</a:t>
            </a:r>
            <a:r>
              <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0 - a1 x -a2 x2 ) x = 0</a:t>
            </a:r>
            <a:r>
              <a:rPr kumimoji="0" lang="pl-PL" sz="16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 </a:t>
            </a:r>
            <a:endParaRPr kumimoji="0" lang="pl-PL"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50">
                                            <p:txEl>
                                              <p:pRg st="3" end="3"/>
                                            </p:txEl>
                                          </p:spTgt>
                                        </p:tgtEl>
                                        <p:attrNameLst>
                                          <p:attrName>style.visibility</p:attrName>
                                        </p:attrNameLst>
                                      </p:cBhvr>
                                      <p:to>
                                        <p:strVal val="visible"/>
                                      </p:to>
                                    </p:set>
                                    <p:anim calcmode="lin" valueType="num">
                                      <p:cBhvr additive="base">
                                        <p:cTn id="13" dur="500" fill="hold"/>
                                        <p:tgtEl>
                                          <p:spTgt spid="6150">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50">
                                            <p:txEl>
                                              <p:pRg st="3" end="3"/>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3" end="3"/>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150">
                                            <p:txEl>
                                              <p:pRg st="7" end="7"/>
                                            </p:txEl>
                                          </p:spTgt>
                                        </p:tgtEl>
                                        <p:attrNameLst>
                                          <p:attrName>style.visibility</p:attrName>
                                        </p:attrNameLst>
                                      </p:cBhvr>
                                      <p:to>
                                        <p:strVal val="visible"/>
                                      </p:to>
                                    </p:set>
                                    <p:anim calcmode="lin" valueType="num">
                                      <p:cBhvr additive="base">
                                        <p:cTn id="19" dur="500" fill="hold"/>
                                        <p:tgtEl>
                                          <p:spTgt spid="6150">
                                            <p:txEl>
                                              <p:pRg st="7" end="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50">
                                            <p:txEl>
                                              <p:pRg st="7" end="7"/>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7" end="7"/>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3200" y="685800"/>
            <a:ext cx="6096000" cy="1143000"/>
          </a:xfrm>
          <a:noFill/>
          <a:ln/>
        </p:spPr>
        <p:txBody>
          <a:bodyPr anchor="ctr"/>
          <a:lstStyle/>
          <a:p>
            <a:r>
              <a:rPr lang="pl-PL" dirty="0" err="1" smtClean="0"/>
              <a:t>Programm</a:t>
            </a:r>
            <a:r>
              <a:rPr lang="pl-PL" dirty="0" smtClean="0"/>
              <a:t> for </a:t>
            </a:r>
            <a:r>
              <a:rPr lang="pl-PL" dirty="0" err="1" smtClean="0"/>
              <a:t>today</a:t>
            </a:r>
            <a:endParaRPr lang="pl-PL" dirty="0"/>
          </a:p>
        </p:txBody>
      </p:sp>
      <p:sp>
        <p:nvSpPr>
          <p:cNvPr id="5123" name="Rectangle 3"/>
          <p:cNvSpPr>
            <a:spLocks noGrp="1" noChangeArrowheads="1"/>
          </p:cNvSpPr>
          <p:nvPr>
            <p:ph type="body" idx="1"/>
          </p:nvPr>
        </p:nvSpPr>
        <p:spPr>
          <a:xfrm>
            <a:off x="2514600" y="1981200"/>
            <a:ext cx="6400800" cy="4114800"/>
          </a:xfrm>
          <a:noFill/>
          <a:ln/>
        </p:spPr>
        <p:txBody>
          <a:bodyPr/>
          <a:lstStyle/>
          <a:p>
            <a:pPr marL="454025" lvl="2" indent="25400" algn="just"/>
            <a:r>
              <a:rPr lang="pl-PL" i="1" dirty="0" err="1" smtClean="0"/>
              <a:t>Definitions</a:t>
            </a:r>
            <a:endParaRPr lang="pl-PL" i="1" dirty="0"/>
          </a:p>
          <a:p>
            <a:pPr marL="454025" lvl="2" indent="25400" algn="just"/>
            <a:r>
              <a:rPr lang="pl-PL" i="1" dirty="0" err="1" smtClean="0"/>
              <a:t>Maximum</a:t>
            </a:r>
            <a:r>
              <a:rPr lang="pl-PL" i="1" dirty="0" smtClean="0"/>
              <a:t> </a:t>
            </a:r>
            <a:r>
              <a:rPr lang="pl-PL" i="1" dirty="0" err="1" smtClean="0"/>
              <a:t>likelihood</a:t>
            </a:r>
            <a:r>
              <a:rPr lang="pl-PL" i="1" dirty="0" smtClean="0"/>
              <a:t> </a:t>
            </a:r>
            <a:r>
              <a:rPr lang="pl-PL" i="1" dirty="0" err="1" smtClean="0"/>
              <a:t>method</a:t>
            </a:r>
            <a:endParaRPr lang="pl-PL" i="1" dirty="0" smtClean="0"/>
          </a:p>
          <a:p>
            <a:pPr marL="454025" lvl="2" indent="25400" algn="just"/>
            <a:r>
              <a:rPr lang="pl-PL" i="1" dirty="0" err="1" smtClean="0"/>
              <a:t>Least</a:t>
            </a:r>
            <a:r>
              <a:rPr lang="pl-PL" i="1" dirty="0" smtClean="0"/>
              <a:t> </a:t>
            </a:r>
            <a:r>
              <a:rPr lang="pl-PL" i="1" dirty="0" err="1" smtClean="0"/>
              <a:t>square</a:t>
            </a:r>
            <a:r>
              <a:rPr lang="pl-PL" i="1" dirty="0" smtClean="0"/>
              <a:t> </a:t>
            </a:r>
            <a:r>
              <a:rPr lang="pl-PL" i="1" dirty="0" err="1" smtClean="0"/>
              <a:t>method</a:t>
            </a:r>
            <a:endParaRPr lang="pl-PL" i="1" dirty="0"/>
          </a:p>
          <a:p>
            <a:pPr marL="454025" lvl="2" indent="25400" algn="just"/>
            <a:endParaRPr lang="pl-PL" i="1" dirty="0"/>
          </a:p>
        </p:txBody>
      </p:sp>
      <p:pic>
        <p:nvPicPr>
          <p:cNvPr id="512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2771800" y="1268760"/>
            <a:ext cx="5867400" cy="5050904"/>
          </a:xfrm>
        </p:spPr>
        <p:txBody>
          <a:bodyPr/>
          <a:lstStyle/>
          <a:p>
            <a:pPr marL="0" indent="0">
              <a:buNone/>
            </a:pPr>
            <a:r>
              <a:rPr lang="en-US" sz="1800" dirty="0" smtClean="0"/>
              <a:t>After performing simple transformations we obtain a system of three equations, called the system of normal equations</a:t>
            </a:r>
            <a:r>
              <a:rPr lang="pl-PL" sz="1800" dirty="0" smtClean="0"/>
              <a:t>:</a:t>
            </a:r>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r>
              <a:rPr lang="pl-PL" sz="1800" dirty="0" err="1" smtClean="0"/>
              <a:t>thus</a:t>
            </a: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en-GB" sz="1800" dirty="0"/>
          </a:p>
        </p:txBody>
      </p:sp>
      <p:sp>
        <p:nvSpPr>
          <p:cNvPr id="66562" name="AutoShape 2"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4" name="AutoShape 4"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6" name="AutoShape 6"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8" name="AutoShape 8"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4753" name="Rectangle 1"/>
          <p:cNvSpPr>
            <a:spLocks noChangeArrowheads="1"/>
          </p:cNvSpPr>
          <p:nvPr/>
        </p:nvSpPr>
        <p:spPr bwMode="auto">
          <a:xfrm>
            <a:off x="2915816" y="2236222"/>
            <a:ext cx="62281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pl-PL" b="0" i="0" u="none" strike="noStrike" cap="none" normalizeH="0" baseline="-25000" dirty="0" smtClean="0">
                <a:ln>
                  <a:noFill/>
                </a:ln>
                <a:solidFill>
                  <a:schemeClr val="tx1"/>
                </a:solidFill>
                <a:effectLst/>
                <a:latin typeface="Arial" pitchFamily="34" charset="0"/>
                <a:ea typeface="Times New Roman" pitchFamily="18" charset="0"/>
                <a:cs typeface="Arial" pitchFamily="34" charset="0"/>
              </a:rPr>
              <a:t>0</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 + a</a:t>
            </a:r>
            <a:r>
              <a:rPr kumimoji="0" lang="pl-PL" b="0" i="0" u="none" strike="noStrike" cap="none" normalizeH="0" baseline="-25000" dirty="0" smtClean="0">
                <a:ln>
                  <a:noFill/>
                </a:ln>
                <a:solidFill>
                  <a:schemeClr val="tx1"/>
                </a:solidFill>
                <a:effectLst/>
                <a:latin typeface="Arial" pitchFamily="34" charset="0"/>
                <a:ea typeface="Times New Roman" pitchFamily="18" charset="0"/>
                <a:cs typeface="Arial" pitchFamily="34" charset="0"/>
              </a:rPr>
              <a:t>1</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 + 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t>
            </a:r>
            <a:endParaRPr kumimoji="0" lang="pl-PL" b="0" i="0" u="none" strike="noStrike" cap="none" normalizeH="0" baseline="0" dirty="0" smtClean="0">
              <a:ln>
                <a:noFill/>
              </a:ln>
              <a:solidFill>
                <a:schemeClr val="tx1"/>
              </a:solidFill>
              <a:effectLst/>
              <a:latin typeface="Times New Roman" pitchFamily="18" charset="0"/>
              <a:cs typeface="Arial" pitchFamily="34" charset="0"/>
              <a:sym typeface="Symbol" pitchFamily="18" charset="2"/>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0</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 + 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1</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 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3</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pl-P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xy</a:t>
            </a:r>
            <a:endPar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0</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2 + 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1</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3</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a</a:t>
            </a:r>
            <a:r>
              <a:rPr kumimoji="0" lang="pl-PL" b="0" i="0" u="none" strike="noStrike" cap="none" normalizeH="0" baseline="-25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4</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a:t>
            </a:r>
            <a:r>
              <a:rPr kumimoji="0" lang="pl-P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a:t>
            </a:r>
            <a:r>
              <a:rPr kumimoji="0" lang="pl-PL"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2</a:t>
            </a:r>
            <a:r>
              <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y</a:t>
            </a:r>
            <a:r>
              <a:rPr kumimoji="0" lang="pl-PL"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 </a:t>
            </a:r>
            <a:endParaRPr kumimoji="0" lang="pl-PL"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graphicFrame>
        <p:nvGraphicFramePr>
          <p:cNvPr id="74754" name="Object 2"/>
          <p:cNvGraphicFramePr>
            <a:graphicFrameLocks noChangeAspect="1"/>
          </p:cNvGraphicFramePr>
          <p:nvPr/>
        </p:nvGraphicFramePr>
        <p:xfrm>
          <a:off x="3492500" y="3573463"/>
          <a:ext cx="3141663" cy="1146175"/>
        </p:xfrm>
        <a:graphic>
          <a:graphicData uri="http://schemas.openxmlformats.org/presentationml/2006/ole">
            <mc:AlternateContent xmlns:mc="http://schemas.openxmlformats.org/markup-compatibility/2006">
              <mc:Choice xmlns:v="urn:schemas-microsoft-com:vml" Requires="v">
                <p:oleObj spid="_x0000_s74755" name="Równanie" r:id="rId4" imgW="2031840" imgH="736560" progId="Equation.3">
                  <p:embed/>
                </p:oleObj>
              </mc:Choice>
              <mc:Fallback>
                <p:oleObj name="Równanie" r:id="rId4" imgW="2031840" imgH="7365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3573463"/>
                        <a:ext cx="3141663" cy="1146175"/>
                      </a:xfrm>
                      <a:prstGeom prst="rect">
                        <a:avLst/>
                      </a:prstGeom>
                      <a:solidFill>
                        <a:schemeClr val="tx1"/>
                      </a:solidFill>
                    </p:spPr>
                  </p:pic>
                </p:oleObj>
              </mc:Fallback>
            </mc:AlternateContent>
          </a:graphicData>
        </a:graphic>
      </p:graphicFrame>
      <p:sp>
        <p:nvSpPr>
          <p:cNvPr id="16" name="Prostokąt 15"/>
          <p:cNvSpPr/>
          <p:nvPr/>
        </p:nvSpPr>
        <p:spPr>
          <a:xfrm>
            <a:off x="3059832" y="4941168"/>
            <a:ext cx="5184576" cy="646331"/>
          </a:xfrm>
          <a:prstGeom prst="rect">
            <a:avLst/>
          </a:prstGeom>
        </p:spPr>
        <p:txBody>
          <a:bodyPr wrap="square">
            <a:spAutoFit/>
          </a:bodyPr>
          <a:lstStyle/>
          <a:p>
            <a:r>
              <a:rPr lang="pl-PL" dirty="0" smtClean="0"/>
              <a:t>= n </a:t>
            </a:r>
            <a:r>
              <a:rPr lang="pl-PL" dirty="0" smtClean="0">
                <a:sym typeface="Symbol"/>
              </a:rPr>
              <a:t></a:t>
            </a:r>
            <a:r>
              <a:rPr lang="pl-PL" dirty="0" smtClean="0"/>
              <a:t> x</a:t>
            </a:r>
            <a:r>
              <a:rPr lang="pl-PL" baseline="30000" dirty="0" smtClean="0"/>
              <a:t>2</a:t>
            </a:r>
            <a:r>
              <a:rPr lang="pl-PL" dirty="0" smtClean="0">
                <a:sym typeface="Symbol"/>
              </a:rPr>
              <a:t></a:t>
            </a:r>
            <a:r>
              <a:rPr lang="pl-PL" dirty="0" smtClean="0"/>
              <a:t>  x</a:t>
            </a:r>
            <a:r>
              <a:rPr lang="pl-PL" baseline="30000" dirty="0" smtClean="0"/>
              <a:t>4</a:t>
            </a:r>
            <a:r>
              <a:rPr lang="pl-PL" dirty="0" smtClean="0"/>
              <a:t> + 2 </a:t>
            </a:r>
            <a:r>
              <a:rPr lang="pl-PL" dirty="0" smtClean="0">
                <a:sym typeface="Symbol"/>
              </a:rPr>
              <a:t></a:t>
            </a:r>
            <a:r>
              <a:rPr lang="pl-PL" dirty="0" smtClean="0"/>
              <a:t> x </a:t>
            </a:r>
            <a:r>
              <a:rPr lang="pl-PL" dirty="0" smtClean="0">
                <a:sym typeface="Symbol"/>
              </a:rPr>
              <a:t></a:t>
            </a:r>
            <a:r>
              <a:rPr lang="pl-PL" dirty="0" smtClean="0"/>
              <a:t> x</a:t>
            </a:r>
            <a:r>
              <a:rPr lang="pl-PL" baseline="30000" dirty="0" smtClean="0"/>
              <a:t>2</a:t>
            </a:r>
            <a:r>
              <a:rPr lang="pl-PL" dirty="0" smtClean="0"/>
              <a:t> </a:t>
            </a:r>
            <a:r>
              <a:rPr lang="pl-PL" dirty="0" smtClean="0">
                <a:sym typeface="Symbol"/>
              </a:rPr>
              <a:t></a:t>
            </a:r>
            <a:r>
              <a:rPr lang="pl-PL" dirty="0" smtClean="0"/>
              <a:t> x</a:t>
            </a:r>
            <a:r>
              <a:rPr lang="pl-PL" baseline="30000" dirty="0" smtClean="0"/>
              <a:t>3</a:t>
            </a:r>
            <a:r>
              <a:rPr lang="pl-PL" dirty="0" smtClean="0"/>
              <a:t> - (</a:t>
            </a:r>
            <a:r>
              <a:rPr lang="pl-PL" dirty="0" smtClean="0">
                <a:sym typeface="Symbol"/>
              </a:rPr>
              <a:t></a:t>
            </a:r>
            <a:r>
              <a:rPr lang="pl-PL" dirty="0" smtClean="0"/>
              <a:t> x</a:t>
            </a:r>
            <a:r>
              <a:rPr lang="pl-PL" baseline="30000" dirty="0" smtClean="0"/>
              <a:t>2</a:t>
            </a:r>
            <a:r>
              <a:rPr lang="pl-PL" dirty="0" smtClean="0"/>
              <a:t> )</a:t>
            </a:r>
            <a:r>
              <a:rPr lang="pl-PL" baseline="30000" dirty="0" smtClean="0"/>
              <a:t>3</a:t>
            </a:r>
            <a:r>
              <a:rPr lang="pl-PL" dirty="0" smtClean="0"/>
              <a:t> - n (</a:t>
            </a:r>
            <a:r>
              <a:rPr lang="pl-PL" dirty="0" smtClean="0">
                <a:sym typeface="Symbol"/>
              </a:rPr>
              <a:t></a:t>
            </a:r>
            <a:r>
              <a:rPr lang="pl-PL" dirty="0" smtClean="0"/>
              <a:t> x</a:t>
            </a:r>
            <a:r>
              <a:rPr lang="pl-PL" baseline="30000" dirty="0" smtClean="0"/>
              <a:t>3</a:t>
            </a:r>
            <a:r>
              <a:rPr lang="pl-PL" dirty="0" smtClean="0"/>
              <a:t> )</a:t>
            </a:r>
            <a:r>
              <a:rPr lang="pl-PL" baseline="30000" dirty="0" smtClean="0"/>
              <a:t>2</a:t>
            </a:r>
            <a:r>
              <a:rPr lang="pl-PL" dirty="0" smtClean="0"/>
              <a:t> - (</a:t>
            </a:r>
            <a:r>
              <a:rPr lang="pl-PL" dirty="0" smtClean="0">
                <a:sym typeface="Symbol"/>
              </a:rPr>
              <a:t></a:t>
            </a:r>
            <a:r>
              <a:rPr lang="pl-PL" dirty="0" smtClean="0"/>
              <a:t> x)</a:t>
            </a:r>
            <a:r>
              <a:rPr lang="pl-PL" baseline="30000" dirty="0" smtClean="0"/>
              <a:t>2</a:t>
            </a:r>
            <a:r>
              <a:rPr lang="pl-PL" dirty="0" smtClean="0"/>
              <a:t> </a:t>
            </a:r>
            <a:r>
              <a:rPr lang="pl-PL" dirty="0" smtClean="0">
                <a:sym typeface="Symbol"/>
              </a:rPr>
              <a:t></a:t>
            </a:r>
            <a:r>
              <a:rPr lang="pl-PL" dirty="0" smtClean="0"/>
              <a:t> x</a:t>
            </a:r>
            <a:r>
              <a:rPr lang="pl-PL" baseline="30000" dirty="0" smtClean="0"/>
              <a:t>4</a:t>
            </a:r>
            <a:r>
              <a:rPr lang="pl-PL" dirty="0" smtClean="0"/>
              <a:t> </a:t>
            </a:r>
            <a:endParaRPr lang="pl-PL"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50">
                                            <p:txEl>
                                              <p:pRg st="4" end="4"/>
                                            </p:txEl>
                                          </p:spTgt>
                                        </p:tgtEl>
                                        <p:attrNameLst>
                                          <p:attrName>style.visibility</p:attrName>
                                        </p:attrNameLst>
                                      </p:cBhvr>
                                      <p:to>
                                        <p:strVal val="visible"/>
                                      </p:to>
                                    </p:set>
                                    <p:anim calcmode="lin" valueType="num">
                                      <p:cBhvr additive="base">
                                        <p:cTn id="13" dur="500" fill="hold"/>
                                        <p:tgtEl>
                                          <p:spTgt spid="6150">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50">
                                            <p:txEl>
                                              <p:pRg st="4" end="4"/>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4" end="4"/>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2771800" y="1268760"/>
            <a:ext cx="5867400" cy="5050904"/>
          </a:xfrm>
        </p:spPr>
        <p:txBody>
          <a:bodyPr/>
          <a:lstStyle/>
          <a:p>
            <a:pPr marL="0" indent="0">
              <a:buNone/>
            </a:pPr>
            <a:r>
              <a:rPr lang="pl-PL" sz="1800" dirty="0" smtClean="0"/>
              <a:t>and</a:t>
            </a:r>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r>
              <a:rPr lang="en-US" sz="1800" dirty="0" smtClean="0"/>
              <a:t>Using these determinants we have</a:t>
            </a: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en-GB" sz="1800" dirty="0"/>
          </a:p>
        </p:txBody>
      </p:sp>
      <p:sp>
        <p:nvSpPr>
          <p:cNvPr id="66562" name="AutoShape 2"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4" name="AutoShape 4"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6" name="AutoShape 6"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8" name="AutoShape 8"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5779" name="Object 3"/>
          <p:cNvGraphicFramePr>
            <a:graphicFrameLocks noChangeAspect="1"/>
          </p:cNvGraphicFramePr>
          <p:nvPr/>
        </p:nvGraphicFramePr>
        <p:xfrm>
          <a:off x="3635896" y="1628800"/>
          <a:ext cx="3157538" cy="1113259"/>
        </p:xfrm>
        <a:graphic>
          <a:graphicData uri="http://schemas.openxmlformats.org/presentationml/2006/ole">
            <mc:AlternateContent xmlns:mc="http://schemas.openxmlformats.org/markup-compatibility/2006">
              <mc:Choice xmlns:v="urn:schemas-microsoft-com:vml" Requires="v">
                <p:oleObj spid="_x0000_s75782" name="Równanie" r:id="rId4" imgW="2145960" imgH="736560" progId="Equation.3">
                  <p:embed/>
                </p:oleObj>
              </mc:Choice>
              <mc:Fallback>
                <p:oleObj name="Równanie" r:id="rId4" imgW="2145960" imgH="7365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896" y="1628800"/>
                        <a:ext cx="3157538" cy="1113259"/>
                      </a:xfrm>
                      <a:prstGeom prst="rect">
                        <a:avLst/>
                      </a:prstGeom>
                      <a:solidFill>
                        <a:schemeClr val="tx1"/>
                      </a:solidFill>
                    </p:spPr>
                  </p:pic>
                </p:oleObj>
              </mc:Fallback>
            </mc:AlternateContent>
          </a:graphicData>
        </a:graphic>
      </p:graphicFrame>
      <p:sp>
        <p:nvSpPr>
          <p:cNvPr id="14" name="Prostokąt 13"/>
          <p:cNvSpPr/>
          <p:nvPr/>
        </p:nvSpPr>
        <p:spPr>
          <a:xfrm>
            <a:off x="3491880" y="2996952"/>
            <a:ext cx="4572000" cy="646331"/>
          </a:xfrm>
          <a:prstGeom prst="rect">
            <a:avLst/>
          </a:prstGeom>
        </p:spPr>
        <p:txBody>
          <a:bodyPr>
            <a:spAutoFit/>
          </a:bodyPr>
          <a:lstStyle/>
          <a:p>
            <a:r>
              <a:rPr lang="pl-PL" dirty="0" smtClean="0"/>
              <a:t> = </a:t>
            </a:r>
            <a:r>
              <a:rPr lang="pl-PL" dirty="0" err="1" smtClean="0">
                <a:sym typeface="Symbol"/>
              </a:rPr>
              <a:t></a:t>
            </a:r>
            <a:r>
              <a:rPr lang="pl-PL" dirty="0" err="1" smtClean="0"/>
              <a:t>y</a:t>
            </a:r>
            <a:r>
              <a:rPr lang="pl-PL" dirty="0" smtClean="0"/>
              <a:t> </a:t>
            </a:r>
            <a:r>
              <a:rPr lang="pl-PL" dirty="0" smtClean="0">
                <a:sym typeface="Symbol"/>
              </a:rPr>
              <a:t></a:t>
            </a:r>
            <a:r>
              <a:rPr lang="pl-PL" dirty="0" smtClean="0"/>
              <a:t>x</a:t>
            </a:r>
            <a:r>
              <a:rPr lang="pl-PL" baseline="30000" dirty="0" smtClean="0"/>
              <a:t>2</a:t>
            </a:r>
            <a:r>
              <a:rPr lang="pl-PL" dirty="0" smtClean="0"/>
              <a:t> </a:t>
            </a:r>
            <a:r>
              <a:rPr lang="pl-PL" dirty="0" smtClean="0">
                <a:sym typeface="Symbol"/>
              </a:rPr>
              <a:t></a:t>
            </a:r>
            <a:r>
              <a:rPr lang="pl-PL" dirty="0" smtClean="0"/>
              <a:t>x</a:t>
            </a:r>
            <a:r>
              <a:rPr lang="pl-PL" baseline="30000" dirty="0" smtClean="0"/>
              <a:t>4</a:t>
            </a:r>
            <a:r>
              <a:rPr lang="pl-PL" dirty="0" smtClean="0"/>
              <a:t> + 2 </a:t>
            </a:r>
            <a:r>
              <a:rPr lang="pl-PL" dirty="0" err="1" smtClean="0">
                <a:sym typeface="Symbol"/>
              </a:rPr>
              <a:t></a:t>
            </a:r>
            <a:r>
              <a:rPr lang="pl-PL" dirty="0" err="1" smtClean="0"/>
              <a:t>xy</a:t>
            </a:r>
            <a:r>
              <a:rPr lang="pl-PL" dirty="0" smtClean="0"/>
              <a:t> </a:t>
            </a:r>
            <a:r>
              <a:rPr lang="pl-PL" dirty="0" smtClean="0">
                <a:sym typeface="Symbol"/>
              </a:rPr>
              <a:t></a:t>
            </a:r>
            <a:r>
              <a:rPr lang="pl-PL" dirty="0" smtClean="0"/>
              <a:t>x</a:t>
            </a:r>
            <a:r>
              <a:rPr lang="pl-PL" baseline="30000" dirty="0" smtClean="0"/>
              <a:t>2</a:t>
            </a:r>
            <a:r>
              <a:rPr lang="pl-PL" dirty="0" smtClean="0"/>
              <a:t> </a:t>
            </a:r>
            <a:r>
              <a:rPr lang="pl-PL" dirty="0" smtClean="0">
                <a:sym typeface="Symbol"/>
              </a:rPr>
              <a:t></a:t>
            </a:r>
            <a:r>
              <a:rPr lang="pl-PL" dirty="0" smtClean="0"/>
              <a:t>x</a:t>
            </a:r>
            <a:r>
              <a:rPr lang="pl-PL" baseline="30000" dirty="0" smtClean="0"/>
              <a:t>3</a:t>
            </a:r>
            <a:r>
              <a:rPr lang="pl-PL" dirty="0" smtClean="0"/>
              <a:t> - (</a:t>
            </a:r>
            <a:r>
              <a:rPr lang="pl-PL" dirty="0" smtClean="0">
                <a:sym typeface="Symbol"/>
              </a:rPr>
              <a:t></a:t>
            </a:r>
            <a:r>
              <a:rPr lang="pl-PL" dirty="0" smtClean="0"/>
              <a:t>x</a:t>
            </a:r>
            <a:r>
              <a:rPr lang="pl-PL" baseline="30000" dirty="0" smtClean="0"/>
              <a:t>2</a:t>
            </a:r>
            <a:r>
              <a:rPr lang="pl-PL" dirty="0" smtClean="0"/>
              <a:t>)</a:t>
            </a:r>
            <a:r>
              <a:rPr lang="pl-PL" baseline="30000" dirty="0" smtClean="0"/>
              <a:t>2 </a:t>
            </a:r>
            <a:r>
              <a:rPr lang="pl-PL" dirty="0" smtClean="0">
                <a:sym typeface="Symbol"/>
              </a:rPr>
              <a:t></a:t>
            </a:r>
            <a:r>
              <a:rPr lang="pl-PL" dirty="0" smtClean="0"/>
              <a:t>x</a:t>
            </a:r>
            <a:r>
              <a:rPr lang="pl-PL" baseline="30000" dirty="0" smtClean="0"/>
              <a:t>2</a:t>
            </a:r>
            <a:r>
              <a:rPr lang="pl-PL" dirty="0" smtClean="0"/>
              <a:t>y - </a:t>
            </a:r>
            <a:r>
              <a:rPr lang="pl-PL" dirty="0" err="1" smtClean="0">
                <a:sym typeface="Symbol"/>
              </a:rPr>
              <a:t></a:t>
            </a:r>
            <a:r>
              <a:rPr lang="pl-PL" dirty="0" err="1" smtClean="0"/>
              <a:t>x</a:t>
            </a:r>
            <a:r>
              <a:rPr lang="pl-PL" dirty="0" smtClean="0"/>
              <a:t> (</a:t>
            </a:r>
            <a:r>
              <a:rPr lang="pl-PL" dirty="0" smtClean="0">
                <a:sym typeface="Symbol"/>
              </a:rPr>
              <a:t></a:t>
            </a:r>
            <a:r>
              <a:rPr lang="pl-PL" dirty="0" smtClean="0"/>
              <a:t>x</a:t>
            </a:r>
            <a:r>
              <a:rPr lang="pl-PL" baseline="30000" dirty="0" smtClean="0"/>
              <a:t>3</a:t>
            </a:r>
            <a:r>
              <a:rPr lang="pl-PL" dirty="0" smtClean="0"/>
              <a:t>)</a:t>
            </a:r>
            <a:r>
              <a:rPr lang="pl-PL" baseline="30000" dirty="0" smtClean="0"/>
              <a:t>2</a:t>
            </a:r>
            <a:r>
              <a:rPr lang="pl-PL" dirty="0" smtClean="0"/>
              <a:t> - </a:t>
            </a:r>
            <a:r>
              <a:rPr lang="pl-PL" dirty="0" err="1" smtClean="0">
                <a:sym typeface="Symbol"/>
              </a:rPr>
              <a:t></a:t>
            </a:r>
            <a:r>
              <a:rPr lang="pl-PL" dirty="0" err="1" smtClean="0"/>
              <a:t>x</a:t>
            </a:r>
            <a:r>
              <a:rPr lang="pl-PL" dirty="0" smtClean="0"/>
              <a:t> </a:t>
            </a:r>
            <a:r>
              <a:rPr lang="pl-PL" dirty="0" err="1" smtClean="0">
                <a:sym typeface="Symbol"/>
              </a:rPr>
              <a:t></a:t>
            </a:r>
            <a:r>
              <a:rPr lang="pl-PL" dirty="0" err="1" smtClean="0"/>
              <a:t>xy</a:t>
            </a:r>
            <a:r>
              <a:rPr lang="pl-PL" dirty="0" smtClean="0"/>
              <a:t> </a:t>
            </a:r>
            <a:r>
              <a:rPr lang="pl-PL" dirty="0" smtClean="0">
                <a:sym typeface="Symbol"/>
              </a:rPr>
              <a:t></a:t>
            </a:r>
            <a:r>
              <a:rPr lang="pl-PL" dirty="0" smtClean="0"/>
              <a:t>x</a:t>
            </a:r>
            <a:r>
              <a:rPr lang="pl-PL" baseline="30000" dirty="0" smtClean="0"/>
              <a:t>4</a:t>
            </a:r>
            <a:endParaRPr lang="pl-PL" baseline="30000" dirty="0"/>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5781" name="Object 5"/>
          <p:cNvGraphicFramePr>
            <a:graphicFrameLocks noChangeAspect="1"/>
          </p:cNvGraphicFramePr>
          <p:nvPr/>
        </p:nvGraphicFramePr>
        <p:xfrm>
          <a:off x="1979712" y="4365104"/>
          <a:ext cx="6812583" cy="1224136"/>
        </p:xfrm>
        <a:graphic>
          <a:graphicData uri="http://schemas.openxmlformats.org/presentationml/2006/ole">
            <mc:AlternateContent xmlns:mc="http://schemas.openxmlformats.org/markup-compatibility/2006">
              <mc:Choice xmlns:v="urn:schemas-microsoft-com:vml" Requires="v">
                <p:oleObj spid="_x0000_s75783" name="Równanie" r:id="rId6" imgW="4876800" imgH="876300" progId="Equation.3">
                  <p:embed/>
                </p:oleObj>
              </mc:Choice>
              <mc:Fallback>
                <p:oleObj name="Równanie" r:id="rId6" imgW="4876800" imgH="8763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9712" y="4365104"/>
                        <a:ext cx="6812583" cy="1224136"/>
                      </a:xfrm>
                      <a:prstGeom prst="rect">
                        <a:avLst/>
                      </a:prstGeom>
                      <a:solidFill>
                        <a:schemeClr val="tx1"/>
                      </a:solidFill>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50">
                                            <p:txEl>
                                              <p:pRg st="8" end="8"/>
                                            </p:txEl>
                                          </p:spTgt>
                                        </p:tgtEl>
                                        <p:attrNameLst>
                                          <p:attrName>style.visibility</p:attrName>
                                        </p:attrNameLst>
                                      </p:cBhvr>
                                      <p:to>
                                        <p:strVal val="visible"/>
                                      </p:to>
                                    </p:set>
                                    <p:anim calcmode="lin" valueType="num">
                                      <p:cBhvr additive="base">
                                        <p:cTn id="13" dur="500" fill="hold"/>
                                        <p:tgtEl>
                                          <p:spTgt spid="6150">
                                            <p:txEl>
                                              <p:pRg st="8" end="8"/>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50">
                                            <p:txEl>
                                              <p:pRg st="8" end="8"/>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8" end="8"/>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2771800" y="1268760"/>
            <a:ext cx="5867400" cy="5050904"/>
          </a:xfrm>
        </p:spPr>
        <p:txBody>
          <a:bodyPr/>
          <a:lstStyle/>
          <a:p>
            <a:pPr marL="0" indent="0">
              <a:buNone/>
            </a:pPr>
            <a:r>
              <a:rPr lang="pl-PL" sz="1800" dirty="0" smtClean="0"/>
              <a:t>and for </a:t>
            </a:r>
            <a:r>
              <a:rPr lang="pl-PL" sz="1800" dirty="0" err="1" smtClean="0"/>
              <a:t>next</a:t>
            </a:r>
            <a:r>
              <a:rPr lang="pl-PL" sz="1800" dirty="0" smtClean="0"/>
              <a:t> </a:t>
            </a:r>
            <a:r>
              <a:rPr lang="pl-PL" sz="1800" dirty="0" err="1" smtClean="0"/>
              <a:t>parameters</a:t>
            </a:r>
            <a:r>
              <a:rPr lang="pl-PL" sz="1800" dirty="0" smtClean="0"/>
              <a:t>:</a:t>
            </a:r>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pl-PL" sz="1800" dirty="0" smtClean="0"/>
          </a:p>
          <a:p>
            <a:pPr marL="0" indent="0">
              <a:buNone/>
            </a:pPr>
            <a:endParaRPr lang="en-GB" sz="1800" dirty="0"/>
          </a:p>
        </p:txBody>
      </p:sp>
      <p:sp>
        <p:nvSpPr>
          <p:cNvPr id="66562" name="AutoShape 2"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4" name="AutoShape 4" descr="C:\Users\Tomek\Wyk%C5%82ady\MADD\LeastSquaresFitting\l1img1666.gif"/>
          <p:cNvSpPr>
            <a:spLocks noChangeAspect="1" noChangeArrowheads="1"/>
          </p:cNvSpPr>
          <p:nvPr/>
        </p:nvSpPr>
        <p:spPr bwMode="auto">
          <a:xfrm>
            <a:off x="155575" y="-890588"/>
            <a:ext cx="3638550" cy="18669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6" name="AutoShape 6"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66568" name="AutoShape 8" descr="file:///C:/Users/Tomek/Wyk%C5%82ady/MADD/LeastSquaresFitting/l1img1666.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6804" name="Object 4"/>
          <p:cNvGraphicFramePr>
            <a:graphicFrameLocks noChangeAspect="1"/>
          </p:cNvGraphicFramePr>
          <p:nvPr/>
        </p:nvGraphicFramePr>
        <p:xfrm>
          <a:off x="251520" y="1988840"/>
          <a:ext cx="8620125" cy="1347787"/>
        </p:xfrm>
        <a:graphic>
          <a:graphicData uri="http://schemas.openxmlformats.org/presentationml/2006/ole">
            <mc:AlternateContent xmlns:mc="http://schemas.openxmlformats.org/markup-compatibility/2006">
              <mc:Choice xmlns:v="urn:schemas-microsoft-com:vml" Requires="v">
                <p:oleObj spid="_x0000_s76806" name="Równanie" r:id="rId4" imgW="6172200" imgH="965160" progId="Equation.3">
                  <p:embed/>
                </p:oleObj>
              </mc:Choice>
              <mc:Fallback>
                <p:oleObj name="Równanie" r:id="rId4" imgW="6172200" imgH="96516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988840"/>
                        <a:ext cx="8620125" cy="1347787"/>
                      </a:xfrm>
                      <a:prstGeom prst="rect">
                        <a:avLst/>
                      </a:prstGeom>
                      <a:solidFill>
                        <a:schemeClr val="tx1"/>
                      </a:solidFill>
                    </p:spPr>
                  </p:pic>
                </p:oleObj>
              </mc:Fallback>
            </mc:AlternateContent>
          </a:graphicData>
        </a:graphic>
      </p:graphicFrame>
      <p:graphicFrame>
        <p:nvGraphicFramePr>
          <p:cNvPr id="76805" name="Object 5"/>
          <p:cNvGraphicFramePr>
            <a:graphicFrameLocks noChangeAspect="1"/>
          </p:cNvGraphicFramePr>
          <p:nvPr/>
        </p:nvGraphicFramePr>
        <p:xfrm>
          <a:off x="463550" y="3573463"/>
          <a:ext cx="8194675" cy="1347787"/>
        </p:xfrm>
        <a:graphic>
          <a:graphicData uri="http://schemas.openxmlformats.org/presentationml/2006/ole">
            <mc:AlternateContent xmlns:mc="http://schemas.openxmlformats.org/markup-compatibility/2006">
              <mc:Choice xmlns:v="urn:schemas-microsoft-com:vml" Requires="v">
                <p:oleObj spid="_x0000_s76807" name="Równanie" r:id="rId6" imgW="5867280" imgH="965160" progId="Equation.3">
                  <p:embed/>
                </p:oleObj>
              </mc:Choice>
              <mc:Fallback>
                <p:oleObj name="Równanie" r:id="rId6" imgW="5867280" imgH="96516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573463"/>
                        <a:ext cx="8194675" cy="1347787"/>
                      </a:xfrm>
                      <a:prstGeom prst="rect">
                        <a:avLst/>
                      </a:prstGeom>
                      <a:solidFill>
                        <a:schemeClr val="tx1"/>
                      </a:solidFill>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err="1" smtClean="0"/>
              <a:t>Least</a:t>
            </a:r>
            <a:r>
              <a:rPr lang="pl-PL" dirty="0" smtClean="0"/>
              <a:t> </a:t>
            </a:r>
            <a:r>
              <a:rPr lang="pl-PL" dirty="0" err="1" smtClean="0"/>
              <a:t>square</a:t>
            </a:r>
            <a:r>
              <a:rPr lang="pl-PL" dirty="0" smtClean="0"/>
              <a:t> </a:t>
            </a:r>
            <a:r>
              <a:rPr lang="pl-PL" dirty="0" err="1" smtClean="0"/>
              <a:t>method</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3048000" y="1981200"/>
            <a:ext cx="5867400" cy="4114800"/>
          </a:xfrm>
        </p:spPr>
        <p:txBody>
          <a:bodyPr/>
          <a:lstStyle/>
          <a:p>
            <a:pPr marL="0" indent="0">
              <a:buFont typeface="Monotype Sorts" pitchFamily="2" charset="2"/>
              <a:buNone/>
            </a:pPr>
            <a:r>
              <a:rPr lang="pl-PL" sz="1800"/>
              <a:t> </a:t>
            </a:r>
            <a:endParaRPr lang="en-GB" sz="1800"/>
          </a:p>
        </p:txBody>
      </p:sp>
      <p:sp>
        <p:nvSpPr>
          <p:cNvPr id="6162" name="Text Box 18"/>
          <p:cNvSpPr txBox="1">
            <a:spLocks noChangeArrowheads="1"/>
          </p:cNvSpPr>
          <p:nvPr/>
        </p:nvSpPr>
        <p:spPr bwMode="auto">
          <a:xfrm>
            <a:off x="2843808" y="1412776"/>
            <a:ext cx="5943600" cy="830997"/>
          </a:xfrm>
          <a:prstGeom prst="rect">
            <a:avLst/>
          </a:prstGeom>
          <a:noFill/>
          <a:ln w="9525">
            <a:noFill/>
            <a:miter lim="800000"/>
            <a:headEnd/>
            <a:tailEnd/>
          </a:ln>
        </p:spPr>
        <p:txBody>
          <a:bodyPr>
            <a:spAutoFit/>
          </a:bodyPr>
          <a:lstStyle/>
          <a:p>
            <a:pPr algn="just">
              <a:spcAft>
                <a:spcPts val="600"/>
              </a:spcAft>
            </a:pPr>
            <a:r>
              <a:rPr lang="en-US" sz="2400" dirty="0" smtClean="0">
                <a:latin typeface="+mn-lt"/>
              </a:rPr>
              <a:t>Found parabolic equation to the experimental data presented in Table</a:t>
            </a:r>
            <a:r>
              <a:rPr lang="pl-PL" sz="2400" dirty="0" smtClean="0">
                <a:latin typeface="+mn-lt"/>
              </a:rPr>
              <a:t>:</a:t>
            </a:r>
            <a:endParaRPr lang="pl-PL" sz="2400" dirty="0">
              <a:latin typeface="+mn-lt"/>
            </a:endParaRPr>
          </a:p>
        </p:txBody>
      </p:sp>
      <p:graphicFrame>
        <p:nvGraphicFramePr>
          <p:cNvPr id="8" name="Tabela 7"/>
          <p:cNvGraphicFramePr>
            <a:graphicFrameLocks noGrp="1"/>
          </p:cNvGraphicFramePr>
          <p:nvPr/>
        </p:nvGraphicFramePr>
        <p:xfrm>
          <a:off x="2411761" y="2420888"/>
          <a:ext cx="6552727" cy="4248470"/>
        </p:xfrm>
        <a:graphic>
          <a:graphicData uri="http://schemas.openxmlformats.org/drawingml/2006/table">
            <a:tbl>
              <a:tblPr/>
              <a:tblGrid>
                <a:gridCol w="432047"/>
                <a:gridCol w="792088"/>
                <a:gridCol w="720080"/>
                <a:gridCol w="720080"/>
                <a:gridCol w="864096"/>
                <a:gridCol w="864096"/>
                <a:gridCol w="1200955"/>
                <a:gridCol w="959285"/>
              </a:tblGrid>
              <a:tr h="249910">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x</a:t>
                      </a:r>
                      <a:r>
                        <a:rPr lang="pl-PL" sz="1600" baseline="-25000" dirty="0">
                          <a:solidFill>
                            <a:schemeClr val="bg1"/>
                          </a:solidFill>
                          <a:latin typeface="Times New Roman"/>
                          <a:ea typeface="Times New Roman"/>
                          <a:cs typeface="Times New Roman"/>
                        </a:rPr>
                        <a:t>i</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err="1">
                          <a:solidFill>
                            <a:schemeClr val="bg1"/>
                          </a:solidFill>
                          <a:latin typeface="Times New Roman"/>
                          <a:ea typeface="Times New Roman"/>
                          <a:cs typeface="Times New Roman"/>
                        </a:rPr>
                        <a:t>y</a:t>
                      </a:r>
                      <a:r>
                        <a:rPr lang="pl-PL" sz="1600" baseline="-25000" dirty="0" err="1">
                          <a:solidFill>
                            <a:schemeClr val="bg1"/>
                          </a:solidFill>
                          <a:latin typeface="Times New Roman"/>
                          <a:ea typeface="Times New Roman"/>
                          <a:cs typeface="Times New Roman"/>
                        </a:rPr>
                        <a:t>i</a:t>
                      </a:r>
                      <a:endParaRPr lang="pl-PL" sz="1600" baseline="-25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x</a:t>
                      </a:r>
                      <a:r>
                        <a:rPr lang="pl-PL" sz="1600" baseline="-25000" dirty="0">
                          <a:solidFill>
                            <a:schemeClr val="bg1"/>
                          </a:solidFill>
                          <a:latin typeface="Times New Roman"/>
                          <a:ea typeface="Times New Roman"/>
                          <a:cs typeface="Times New Roman"/>
                        </a:rPr>
                        <a:t>i</a:t>
                      </a:r>
                      <a:r>
                        <a:rPr lang="pl-PL" sz="1600" baseline="30000" dirty="0">
                          <a:solidFill>
                            <a:schemeClr val="bg1"/>
                          </a:solidFill>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err="1">
                          <a:solidFill>
                            <a:schemeClr val="bg1"/>
                          </a:solidFill>
                          <a:latin typeface="Times New Roman"/>
                          <a:ea typeface="Times New Roman"/>
                          <a:cs typeface="Times New Roman"/>
                        </a:rPr>
                        <a:t>xiyi</a:t>
                      </a:r>
                      <a:endParaRPr lang="pl-PL" sz="16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x1</a:t>
                      </a:r>
                      <a:r>
                        <a:rPr lang="pl-PL" sz="1600" baseline="30000" dirty="0">
                          <a:solidFill>
                            <a:schemeClr val="bg1"/>
                          </a:solidFill>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600" dirty="0">
                          <a:solidFill>
                            <a:schemeClr val="bg1"/>
                          </a:solidFill>
                          <a:latin typeface="Times New Roman"/>
                          <a:ea typeface="Times New Roman"/>
                          <a:cs typeface="Times New Roman"/>
                        </a:rPr>
                        <a:t>xi</a:t>
                      </a:r>
                      <a:r>
                        <a:rPr lang="pl-PL" sz="1600" baseline="30000" dirty="0">
                          <a:solidFill>
                            <a:schemeClr val="bg1"/>
                          </a:solidFill>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xi</a:t>
                      </a:r>
                      <a:r>
                        <a:rPr lang="pl-PL" sz="1600" baseline="30000" dirty="0">
                          <a:solidFill>
                            <a:schemeClr val="bg1"/>
                          </a:solidFill>
                          <a:latin typeface="Times New Roman"/>
                          <a:ea typeface="Times New Roman"/>
                          <a:cs typeface="Times New Roman"/>
                        </a:rPr>
                        <a:t>2</a:t>
                      </a:r>
                      <a:r>
                        <a:rPr lang="pl-PL" sz="1600" dirty="0">
                          <a:solidFill>
                            <a:schemeClr val="bg1"/>
                          </a:solidFill>
                          <a:latin typeface="Times New Roman"/>
                          <a:ea typeface="Times New Roman"/>
                          <a:cs typeface="Times New Roman"/>
                        </a:rPr>
                        <a:t>yi</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r>
              <a:tr h="499820">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1</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2.5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16.25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15.625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180340" algn="just">
                        <a:lnSpc>
                          <a:spcPts val="1800"/>
                        </a:lnSpc>
                        <a:spcAft>
                          <a:spcPts val="0"/>
                        </a:spcAft>
                      </a:pPr>
                      <a:r>
                        <a:rPr lang="pl-PL" sz="1600">
                          <a:solidFill>
                            <a:schemeClr val="bg1"/>
                          </a:solidFill>
                          <a:latin typeface="Times New Roman"/>
                          <a:ea typeface="Times New Roman"/>
                          <a:cs typeface="Times New Roman"/>
                        </a:rPr>
                        <a:t>39.0625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40.625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tx2">
                        <a:lumMod val="90000"/>
                      </a:schemeClr>
                    </a:solidFill>
                  </a:tcPr>
                </a:tc>
              </a:tr>
              <a:tr h="499820">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2</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3.0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28.20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27.000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600">
                          <a:solidFill>
                            <a:schemeClr val="bg1"/>
                          </a:solidFill>
                          <a:latin typeface="Times New Roman"/>
                          <a:ea typeface="Times New Roman"/>
                          <a:cs typeface="Times New Roman"/>
                        </a:rPr>
                        <a:t>81.000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84.600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499820">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3</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3.5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12.25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44.45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42.875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600">
                          <a:solidFill>
                            <a:schemeClr val="bg1"/>
                          </a:solidFill>
                          <a:latin typeface="Times New Roman"/>
                          <a:ea typeface="Times New Roman"/>
                          <a:cs typeface="Times New Roman"/>
                        </a:rPr>
                        <a:t>150.0625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155.575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499820">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4</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4.0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17.0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16.00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68.00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64.000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600">
                          <a:solidFill>
                            <a:schemeClr val="bg1"/>
                          </a:solidFill>
                          <a:latin typeface="Times New Roman"/>
                          <a:ea typeface="Times New Roman"/>
                          <a:cs typeface="Times New Roman"/>
                        </a:rPr>
                        <a:t>256.0000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272.000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499820">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5</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4.5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20.8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20.25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93.60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91.125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600">
                          <a:solidFill>
                            <a:schemeClr val="bg1"/>
                          </a:solidFill>
                          <a:latin typeface="Times New Roman"/>
                          <a:ea typeface="Times New Roman"/>
                          <a:cs typeface="Times New Roman"/>
                        </a:rPr>
                        <a:t>410.0625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421.200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499820">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6</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5.0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26.2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25.00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131.00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125.000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180340" algn="just">
                        <a:lnSpc>
                          <a:spcPts val="1800"/>
                        </a:lnSpc>
                        <a:spcAft>
                          <a:spcPts val="0"/>
                        </a:spcAft>
                      </a:pPr>
                      <a:r>
                        <a:rPr lang="pl-PL" sz="1600" dirty="0">
                          <a:solidFill>
                            <a:schemeClr val="bg1"/>
                          </a:solidFill>
                          <a:latin typeface="Times New Roman"/>
                          <a:ea typeface="Times New Roman"/>
                          <a:cs typeface="Times New Roman"/>
                        </a:rPr>
                        <a:t>625.0000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655.000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2">
                        <a:lumMod val="90000"/>
                      </a:schemeClr>
                    </a:solidFill>
                  </a:tcPr>
                </a:tc>
              </a:tr>
              <a:tr h="499820">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7</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5.5</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30.9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30.25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169.96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a:solidFill>
                            <a:schemeClr val="bg1"/>
                          </a:solidFill>
                          <a:latin typeface="Times New Roman"/>
                          <a:ea typeface="Times New Roman"/>
                          <a:cs typeface="Times New Roman"/>
                        </a:rPr>
                        <a:t>166.375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600" dirty="0">
                          <a:solidFill>
                            <a:schemeClr val="bg1"/>
                          </a:solidFill>
                          <a:latin typeface="Times New Roman"/>
                          <a:ea typeface="Times New Roman"/>
                          <a:cs typeface="Times New Roman"/>
                        </a:rPr>
                        <a:t>915.0625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934.725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tx2">
                        <a:lumMod val="90000"/>
                      </a:schemeClr>
                    </a:solidFill>
                  </a:tcPr>
                </a:tc>
              </a:tr>
              <a:tr h="499820">
                <a:tc>
                  <a:txBody>
                    <a:bodyPr/>
                    <a:lstStyle/>
                    <a:p>
                      <a:pPr indent="71755" algn="just">
                        <a:lnSpc>
                          <a:spcPts val="1800"/>
                        </a:lnSpc>
                        <a:spcAft>
                          <a:spcPts val="0"/>
                        </a:spcAft>
                      </a:pPr>
                      <a:r>
                        <a:rPr lang="pl-PL" sz="1600">
                          <a:solidFill>
                            <a:schemeClr val="bg1"/>
                          </a:solidFill>
                          <a:latin typeface="Times New Roman"/>
                          <a:ea typeface="Times New Roman"/>
                          <a:cs typeface="Times New Roman"/>
                          <a:sym typeface="Symbol"/>
                        </a:rPr>
                        <a:t></a:t>
                      </a:r>
                      <a:endParaRPr lang="pl-PL" sz="1600">
                        <a:solidFill>
                          <a:schemeClr val="bg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28.0</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a:solidFill>
                            <a:schemeClr val="bg1"/>
                          </a:solidFill>
                          <a:latin typeface="Times New Roman"/>
                          <a:ea typeface="Times New Roman"/>
                          <a:cs typeface="Times New Roman"/>
                        </a:rPr>
                        <a:t>123.5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119.0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71755" algn="just">
                        <a:lnSpc>
                          <a:spcPts val="1800"/>
                        </a:lnSpc>
                        <a:spcAft>
                          <a:spcPts val="0"/>
                        </a:spcAft>
                      </a:pPr>
                      <a:r>
                        <a:rPr lang="pl-PL" sz="1600" dirty="0">
                          <a:solidFill>
                            <a:schemeClr val="bg1"/>
                          </a:solidFill>
                          <a:latin typeface="Times New Roman"/>
                          <a:ea typeface="Times New Roman"/>
                          <a:cs typeface="Times New Roman"/>
                        </a:rPr>
                        <a:t>551.45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532.000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180340" algn="just">
                        <a:lnSpc>
                          <a:spcPts val="1800"/>
                        </a:lnSpc>
                        <a:spcAft>
                          <a:spcPts val="0"/>
                        </a:spcAft>
                      </a:pPr>
                      <a:r>
                        <a:rPr lang="pl-PL" sz="1600" dirty="0">
                          <a:solidFill>
                            <a:schemeClr val="bg1"/>
                          </a:solidFill>
                          <a:latin typeface="Times New Roman"/>
                          <a:ea typeface="Times New Roman"/>
                          <a:cs typeface="Times New Roman"/>
                        </a:rPr>
                        <a:t>2476.25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c>
                  <a:txBody>
                    <a:bodyPr/>
                    <a:lstStyle/>
                    <a:p>
                      <a:pPr indent="36195" algn="just">
                        <a:lnSpc>
                          <a:spcPts val="1800"/>
                        </a:lnSpc>
                        <a:spcAft>
                          <a:spcPts val="0"/>
                        </a:spcAft>
                      </a:pPr>
                      <a:r>
                        <a:rPr lang="pl-PL" sz="1600" dirty="0">
                          <a:solidFill>
                            <a:schemeClr val="bg1"/>
                          </a:solidFill>
                          <a:latin typeface="Times New Roman"/>
                          <a:ea typeface="Times New Roman"/>
                          <a:cs typeface="Times New Roman"/>
                        </a:rPr>
                        <a:t>2563.725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90000"/>
                      </a:schemeClr>
                    </a:solidFill>
                  </a:tcPr>
                </a:tc>
              </a:tr>
            </a:tbl>
          </a:graphicData>
        </a:graphic>
      </p:graphicFrame>
      <p:sp>
        <p:nvSpPr>
          <p:cNvPr id="9" name="pole tekstowe 8"/>
          <p:cNvSpPr txBox="1"/>
          <p:nvPr/>
        </p:nvSpPr>
        <p:spPr>
          <a:xfrm>
            <a:off x="899592" y="1484784"/>
            <a:ext cx="1069524" cy="369332"/>
          </a:xfrm>
          <a:prstGeom prst="rect">
            <a:avLst/>
          </a:prstGeom>
          <a:noFill/>
        </p:spPr>
        <p:txBody>
          <a:bodyPr wrap="none" rtlCol="0">
            <a:spAutoFit/>
          </a:bodyPr>
          <a:lstStyle/>
          <a:p>
            <a:r>
              <a:rPr lang="pl-PL" dirty="0" err="1" smtClean="0">
                <a:solidFill>
                  <a:srgbClr val="FFFF00"/>
                </a:solidFill>
                <a:latin typeface="+mn-lt"/>
              </a:rPr>
              <a:t>Exercise</a:t>
            </a:r>
            <a:endParaRPr lang="pl-PL" dirty="0">
              <a:solidFill>
                <a:srgbClr val="FFFF00"/>
              </a:solidFill>
              <a:latin typeface="+mn-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62"/>
                                        </p:tgtEl>
                                        <p:attrNameLst>
                                          <p:attrName>style.visibility</p:attrName>
                                        </p:attrNameLst>
                                      </p:cBhvr>
                                      <p:to>
                                        <p:strVal val="visible"/>
                                      </p:to>
                                    </p:set>
                                    <p:anim calcmode="lin" valueType="num">
                                      <p:cBhvr additive="base">
                                        <p:cTn id="13" dur="500" fill="hold"/>
                                        <p:tgtEl>
                                          <p:spTgt spid="6162"/>
                                        </p:tgtEl>
                                        <p:attrNameLst>
                                          <p:attrName>ppt_x</p:attrName>
                                        </p:attrNameLst>
                                      </p:cBhvr>
                                      <p:tavLst>
                                        <p:tav tm="0">
                                          <p:val>
                                            <p:strVal val="0-#ppt_w/2"/>
                                          </p:val>
                                        </p:tav>
                                        <p:tav tm="100000">
                                          <p:val>
                                            <p:strVal val="#ppt_x"/>
                                          </p:val>
                                        </p:tav>
                                      </p:tavLst>
                                    </p:anim>
                                    <p:anim calcmode="lin" valueType="num">
                                      <p:cBhvr additive="base">
                                        <p:cTn id="14" dur="500" fill="hold"/>
                                        <p:tgtEl>
                                          <p:spTgt spid="616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616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P spid="616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362200" y="457200"/>
            <a:ext cx="6399213" cy="1173163"/>
          </a:xfrm>
        </p:spPr>
        <p:txBody>
          <a:bodyPr/>
          <a:lstStyle/>
          <a:p>
            <a:r>
              <a:rPr lang="pl-PL" dirty="0" err="1" smtClean="0"/>
              <a:t>Thank</a:t>
            </a:r>
            <a:r>
              <a:rPr lang="pl-PL" dirty="0" smtClean="0"/>
              <a:t> </a:t>
            </a:r>
            <a:r>
              <a:rPr lang="pl-PL" dirty="0" err="1" smtClean="0"/>
              <a:t>you</a:t>
            </a:r>
            <a:r>
              <a:rPr lang="pl-PL" dirty="0" smtClean="0"/>
              <a:t> for </a:t>
            </a:r>
            <a:r>
              <a:rPr lang="pl-PL" dirty="0" err="1" smtClean="0"/>
              <a:t>attention</a:t>
            </a:r>
            <a:r>
              <a:rPr lang="pl-PL" dirty="0" smtClean="0"/>
              <a:t> </a:t>
            </a:r>
            <a:r>
              <a:rPr lang="en-GB" dirty="0" smtClean="0"/>
              <a:t>!</a:t>
            </a:r>
            <a:endParaRPr lang="en-GB" dirty="0"/>
          </a:p>
        </p:txBody>
      </p:sp>
      <p:pic>
        <p:nvPicPr>
          <p:cNvPr id="1536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5365" name="Text Box 5"/>
          <p:cNvSpPr txBox="1">
            <a:spLocks noChangeArrowheads="1"/>
          </p:cNvSpPr>
          <p:nvPr/>
        </p:nvSpPr>
        <p:spPr bwMode="auto">
          <a:xfrm>
            <a:off x="3429000" y="2133600"/>
            <a:ext cx="5410200" cy="822325"/>
          </a:xfrm>
          <a:prstGeom prst="rect">
            <a:avLst/>
          </a:prstGeom>
          <a:noFill/>
          <a:ln w="9525">
            <a:noFill/>
            <a:miter lim="800000"/>
            <a:headEnd/>
            <a:tailEnd/>
          </a:ln>
        </p:spPr>
        <p:txBody>
          <a:bodyPr>
            <a:spAutoFit/>
          </a:bodyPr>
          <a:lstStyle/>
          <a:p>
            <a:endParaRPr kumimoji="0" lang="en-GB" sz="2400"/>
          </a:p>
          <a:p>
            <a:endParaRPr kumimoji="0" lang="en-GB"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Definitions</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23" name="Text Box 31"/>
          <p:cNvSpPr txBox="1">
            <a:spLocks noChangeArrowheads="1"/>
          </p:cNvSpPr>
          <p:nvPr/>
        </p:nvSpPr>
        <p:spPr bwMode="auto">
          <a:xfrm>
            <a:off x="2627784" y="1565275"/>
            <a:ext cx="6211416" cy="4462760"/>
          </a:xfrm>
          <a:prstGeom prst="rect">
            <a:avLst/>
          </a:prstGeom>
          <a:noFill/>
          <a:ln w="9525">
            <a:noFill/>
            <a:miter lim="800000"/>
            <a:headEnd/>
            <a:tailEnd/>
          </a:ln>
        </p:spPr>
        <p:txBody>
          <a:bodyPr wrap="square">
            <a:spAutoFit/>
          </a:bodyPr>
          <a:lstStyle/>
          <a:p>
            <a:pPr marL="273050" indent="-273050">
              <a:buFont typeface="Arial" pitchFamily="34" charset="0"/>
              <a:buChar char="•"/>
            </a:pPr>
            <a:r>
              <a:rPr lang="en-US" dirty="0" smtClean="0">
                <a:solidFill>
                  <a:srgbClr val="FFC000"/>
                </a:solidFill>
                <a:latin typeface="+mn-lt"/>
              </a:rPr>
              <a:t>Estimator - any function used to estimate the unknown parameter of the general population;</a:t>
            </a:r>
            <a:endParaRPr lang="pl-PL" dirty="0" smtClean="0">
              <a:solidFill>
                <a:srgbClr val="FFC000"/>
              </a:solidFill>
              <a:latin typeface="+mn-lt"/>
            </a:endParaRPr>
          </a:p>
          <a:p>
            <a:pPr marL="273050" indent="-273050">
              <a:buFont typeface="Arial" pitchFamily="34" charset="0"/>
              <a:buChar char="•"/>
            </a:pPr>
            <a:r>
              <a:rPr lang="pl-PL" dirty="0" smtClean="0">
                <a:solidFill>
                  <a:srgbClr val="FFC000"/>
                </a:solidFill>
                <a:latin typeface="+mn-lt"/>
              </a:rPr>
              <a:t>U</a:t>
            </a:r>
            <a:r>
              <a:rPr lang="en-US" dirty="0" err="1" smtClean="0">
                <a:solidFill>
                  <a:srgbClr val="FFC000"/>
                </a:solidFill>
                <a:latin typeface="+mn-lt"/>
              </a:rPr>
              <a:t>nloaded</a:t>
            </a:r>
            <a:r>
              <a:rPr lang="en-US" dirty="0" smtClean="0">
                <a:solidFill>
                  <a:srgbClr val="FFC000"/>
                </a:solidFill>
                <a:latin typeface="+mn-lt"/>
              </a:rPr>
              <a:t> </a:t>
            </a:r>
            <a:r>
              <a:rPr lang="pl-PL" dirty="0" smtClean="0">
                <a:solidFill>
                  <a:srgbClr val="FFC000"/>
                </a:solidFill>
                <a:latin typeface="+mn-lt"/>
              </a:rPr>
              <a:t>e</a:t>
            </a:r>
            <a:r>
              <a:rPr lang="en-US" dirty="0" err="1" smtClean="0">
                <a:solidFill>
                  <a:srgbClr val="FFC000"/>
                </a:solidFill>
                <a:latin typeface="+mn-lt"/>
              </a:rPr>
              <a:t>stimator</a:t>
            </a:r>
            <a:r>
              <a:rPr lang="en-US" dirty="0" smtClean="0">
                <a:solidFill>
                  <a:srgbClr val="FFC000"/>
                </a:solidFill>
                <a:latin typeface="+mn-lt"/>
              </a:rPr>
              <a:t> - estimator for which the average value is equal to zero, </a:t>
            </a:r>
            <a:r>
              <a:rPr lang="en-US" dirty="0" err="1" smtClean="0">
                <a:solidFill>
                  <a:srgbClr val="FFC000"/>
                </a:solidFill>
                <a:latin typeface="+mn-lt"/>
              </a:rPr>
              <a:t>ie</a:t>
            </a:r>
            <a:r>
              <a:rPr lang="en-US" dirty="0" smtClean="0">
                <a:solidFill>
                  <a:srgbClr val="FFC000"/>
                </a:solidFill>
                <a:latin typeface="+mn-lt"/>
              </a:rPr>
              <a:t>, the estimator estimating the distribution parameter without bias;</a:t>
            </a:r>
            <a:endParaRPr lang="pl-PL" dirty="0" smtClean="0">
              <a:solidFill>
                <a:srgbClr val="FFC000"/>
              </a:solidFill>
              <a:latin typeface="+mn-lt"/>
            </a:endParaRPr>
          </a:p>
          <a:p>
            <a:pPr marL="273050" indent="-273050">
              <a:buFont typeface="Arial" pitchFamily="34" charset="0"/>
              <a:buChar char="•"/>
            </a:pPr>
            <a:r>
              <a:rPr lang="en-US" dirty="0" smtClean="0">
                <a:solidFill>
                  <a:srgbClr val="FFC000"/>
                </a:solidFill>
                <a:latin typeface="+mn-lt"/>
              </a:rPr>
              <a:t>Efficient </a:t>
            </a:r>
            <a:r>
              <a:rPr lang="pl-PL" dirty="0" smtClean="0">
                <a:solidFill>
                  <a:srgbClr val="FFC000"/>
                </a:solidFill>
                <a:latin typeface="+mn-lt"/>
              </a:rPr>
              <a:t>e</a:t>
            </a:r>
            <a:r>
              <a:rPr lang="en-US" dirty="0" err="1" smtClean="0">
                <a:solidFill>
                  <a:srgbClr val="FFC000"/>
                </a:solidFill>
                <a:latin typeface="+mn-lt"/>
              </a:rPr>
              <a:t>stimator</a:t>
            </a:r>
            <a:r>
              <a:rPr lang="en-US" dirty="0" smtClean="0">
                <a:solidFill>
                  <a:srgbClr val="FFC000"/>
                </a:solidFill>
                <a:latin typeface="+mn-lt"/>
              </a:rPr>
              <a:t> - estimator with variance a</a:t>
            </a:r>
            <a:r>
              <a:rPr lang="pl-PL" dirty="0" smtClean="0">
                <a:solidFill>
                  <a:srgbClr val="FFC000"/>
                </a:solidFill>
                <a:latin typeface="+mn-lt"/>
              </a:rPr>
              <a:t>s</a:t>
            </a:r>
            <a:r>
              <a:rPr lang="en-US" dirty="0" smtClean="0">
                <a:solidFill>
                  <a:srgbClr val="FFC000"/>
                </a:solidFill>
                <a:latin typeface="+mn-lt"/>
              </a:rPr>
              <a:t> small as possible;</a:t>
            </a:r>
            <a:endParaRPr lang="pl-PL" dirty="0" smtClean="0">
              <a:solidFill>
                <a:srgbClr val="FFC000"/>
              </a:solidFill>
              <a:latin typeface="+mn-lt"/>
            </a:endParaRPr>
          </a:p>
          <a:p>
            <a:pPr marL="273050" indent="-273050">
              <a:buFont typeface="Arial" pitchFamily="34" charset="0"/>
              <a:buChar char="•"/>
            </a:pPr>
            <a:r>
              <a:rPr lang="pl-PL" dirty="0" smtClean="0">
                <a:solidFill>
                  <a:srgbClr val="FFC000"/>
                </a:solidFill>
                <a:latin typeface="+mn-lt"/>
              </a:rPr>
              <a:t>C</a:t>
            </a:r>
            <a:r>
              <a:rPr lang="en-US" dirty="0" err="1" smtClean="0">
                <a:solidFill>
                  <a:srgbClr val="FFC000"/>
                </a:solidFill>
                <a:latin typeface="+mn-lt"/>
              </a:rPr>
              <a:t>ompliant</a:t>
            </a:r>
            <a:r>
              <a:rPr lang="en-US" dirty="0" smtClean="0">
                <a:solidFill>
                  <a:srgbClr val="FFC000"/>
                </a:solidFill>
                <a:latin typeface="+mn-lt"/>
              </a:rPr>
              <a:t> </a:t>
            </a:r>
            <a:r>
              <a:rPr lang="pl-PL" dirty="0" smtClean="0">
                <a:solidFill>
                  <a:srgbClr val="FFC000"/>
                </a:solidFill>
                <a:latin typeface="+mn-lt"/>
              </a:rPr>
              <a:t>e</a:t>
            </a:r>
            <a:r>
              <a:rPr lang="en-US" dirty="0" err="1" smtClean="0">
                <a:solidFill>
                  <a:srgbClr val="FFC000"/>
                </a:solidFill>
                <a:latin typeface="+mn-lt"/>
              </a:rPr>
              <a:t>stimator</a:t>
            </a:r>
            <a:r>
              <a:rPr lang="en-US" dirty="0" smtClean="0">
                <a:solidFill>
                  <a:srgbClr val="FFC000"/>
                </a:solidFill>
                <a:latin typeface="+mn-lt"/>
              </a:rPr>
              <a:t>- the estimator that is stochastically converges to the parameter the estimator that is subject to the action of the law of large numbers (using larger samples improves the accuracy of the estimate);</a:t>
            </a:r>
            <a:endParaRPr lang="pl-PL" dirty="0" smtClean="0">
              <a:solidFill>
                <a:srgbClr val="FFC000"/>
              </a:solidFill>
              <a:latin typeface="+mn-lt"/>
            </a:endParaRPr>
          </a:p>
          <a:p>
            <a:pPr marL="273050" indent="-273050">
              <a:buFont typeface="Arial" pitchFamily="34" charset="0"/>
              <a:buChar char="•"/>
            </a:pPr>
            <a:r>
              <a:rPr lang="en-US" dirty="0" smtClean="0">
                <a:solidFill>
                  <a:srgbClr val="FFC000"/>
                </a:solidFill>
                <a:latin typeface="+mn-lt"/>
              </a:rPr>
              <a:t>Sufficient </a:t>
            </a:r>
            <a:r>
              <a:rPr lang="pl-PL" dirty="0" smtClean="0">
                <a:solidFill>
                  <a:srgbClr val="FFC000"/>
                </a:solidFill>
                <a:latin typeface="+mn-lt"/>
              </a:rPr>
              <a:t>e</a:t>
            </a:r>
            <a:r>
              <a:rPr lang="en-US" dirty="0" err="1" smtClean="0">
                <a:solidFill>
                  <a:srgbClr val="FFC000"/>
                </a:solidFill>
                <a:latin typeface="+mn-lt"/>
              </a:rPr>
              <a:t>stimator</a:t>
            </a:r>
            <a:r>
              <a:rPr lang="en-US" dirty="0" smtClean="0">
                <a:solidFill>
                  <a:srgbClr val="FFC000"/>
                </a:solidFill>
                <a:latin typeface="+mn-lt"/>
              </a:rPr>
              <a:t> - the estimator gathering together all the information about tested parameter included in the sample;</a:t>
            </a:r>
            <a:endParaRPr lang="pl-PL" dirty="0" smtClean="0">
              <a:solidFill>
                <a:srgbClr val="FFC000"/>
              </a:solidFill>
              <a:latin typeface="+mn-lt"/>
            </a:endParaRPr>
          </a:p>
          <a:p>
            <a:endParaRPr lang="pl-PL" sz="1600" dirty="0" smtClean="0"/>
          </a:p>
          <a:p>
            <a:endParaRPr kumimoji="0" lang="pl-PL" sz="1600"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228600"/>
            <a:ext cx="6934200" cy="1143000"/>
          </a:xfrm>
          <a:noFill/>
          <a:ln/>
        </p:spPr>
        <p:txBody>
          <a:bodyPr anchor="ctr"/>
          <a:lstStyle/>
          <a:p>
            <a:r>
              <a:rPr lang="pl-PL" dirty="0" err="1" smtClean="0"/>
              <a:t>Definitions</a:t>
            </a:r>
            <a:endParaRPr lang="pl-PL" dirty="0"/>
          </a:p>
        </p:txBody>
      </p:sp>
      <p:pic>
        <p:nvPicPr>
          <p:cNvPr id="8198"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8223" name="Text Box 31"/>
          <p:cNvSpPr txBox="1">
            <a:spLocks noChangeArrowheads="1"/>
          </p:cNvSpPr>
          <p:nvPr/>
        </p:nvSpPr>
        <p:spPr bwMode="auto">
          <a:xfrm>
            <a:off x="1965325" y="1565275"/>
            <a:ext cx="6873875" cy="3416320"/>
          </a:xfrm>
          <a:prstGeom prst="rect">
            <a:avLst/>
          </a:prstGeom>
          <a:noFill/>
          <a:ln w="9525">
            <a:noFill/>
            <a:miter lim="800000"/>
            <a:headEnd/>
            <a:tailEnd/>
          </a:ln>
        </p:spPr>
        <p:txBody>
          <a:bodyPr>
            <a:spAutoFit/>
          </a:bodyPr>
          <a:lstStyle/>
          <a:p>
            <a:pPr marL="273050" indent="-273050">
              <a:buFont typeface="Arial" pitchFamily="34" charset="0"/>
              <a:buChar char="•"/>
            </a:pPr>
            <a:r>
              <a:rPr lang="en-US" sz="2000" dirty="0" smtClean="0">
                <a:solidFill>
                  <a:srgbClr val="FFC000"/>
                </a:solidFill>
                <a:latin typeface="+mn-lt"/>
              </a:rPr>
              <a:t>Point estimation - an unknown parameter estimation method consists in the fact that as the value of the parameter estimator is the value of this parameter obtained from the n-element random sample;</a:t>
            </a:r>
            <a:endParaRPr lang="pl-PL" sz="2000" dirty="0" smtClean="0">
              <a:solidFill>
                <a:srgbClr val="FFC000"/>
              </a:solidFill>
              <a:latin typeface="+mn-lt"/>
            </a:endParaRPr>
          </a:p>
          <a:p>
            <a:pPr marL="273050" indent="-273050">
              <a:buFont typeface="Arial" pitchFamily="34" charset="0"/>
              <a:buChar char="•"/>
            </a:pPr>
            <a:r>
              <a:rPr lang="en-US" sz="2000" dirty="0" smtClean="0">
                <a:solidFill>
                  <a:srgbClr val="FFC000"/>
                </a:solidFill>
                <a:latin typeface="+mn-lt"/>
              </a:rPr>
              <a:t>Interval estimation - estimation consists in the construction of confidence intervals for this parameter. The confidence interval is a range defined by a random distribution of the estimator, and having the property that covers the value of the probability defined in advance, it usually is written in the form</a:t>
            </a:r>
            <a:r>
              <a:rPr lang="pl-PL" sz="2000" dirty="0" smtClean="0">
                <a:solidFill>
                  <a:srgbClr val="FFC000"/>
                </a:solidFill>
                <a:latin typeface="+mn-lt"/>
              </a:rPr>
              <a:t> </a:t>
            </a:r>
            <a:r>
              <a:rPr lang="pl-PL" sz="2000" dirty="0">
                <a:solidFill>
                  <a:srgbClr val="FFC000"/>
                </a:solidFill>
                <a:latin typeface="+mn-lt"/>
              </a:rPr>
              <a:t>P(</a:t>
            </a:r>
            <a:r>
              <a:rPr lang="pl-PL" sz="2000" dirty="0" err="1">
                <a:solidFill>
                  <a:srgbClr val="FFC000"/>
                </a:solidFill>
                <a:latin typeface="+mn-lt"/>
              </a:rPr>
              <a:t>a&lt;X&lt;b</a:t>
            </a:r>
            <a:r>
              <a:rPr lang="pl-PL" sz="2000" dirty="0">
                <a:solidFill>
                  <a:srgbClr val="FFC000"/>
                </a:solidFill>
                <a:latin typeface="+mn-lt"/>
              </a:rPr>
              <a:t>) = 1- </a:t>
            </a:r>
            <a:r>
              <a:rPr lang="el-GR" sz="2000" dirty="0" smtClean="0">
                <a:solidFill>
                  <a:srgbClr val="FFC000"/>
                </a:solidFill>
                <a:latin typeface="+mn-lt"/>
              </a:rPr>
              <a:t>α</a:t>
            </a:r>
            <a:r>
              <a:rPr lang="pl-PL" sz="2000" dirty="0" smtClean="0">
                <a:solidFill>
                  <a:srgbClr val="FFC000"/>
                </a:solidFill>
                <a:latin typeface="+mn-lt"/>
              </a:rPr>
              <a:t>.</a:t>
            </a:r>
            <a:endParaRPr lang="pl-PL" sz="2000" dirty="0">
              <a:solidFill>
                <a:srgbClr val="FFC000"/>
              </a:solidFill>
              <a:latin typeface="+mn-lt"/>
            </a:endParaRPr>
          </a:p>
          <a:p>
            <a:endParaRPr kumimoji="0" lang="pl-PL" sz="16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21" name="Text Box 1041"/>
          <p:cNvSpPr txBox="1">
            <a:spLocks noChangeArrowheads="1"/>
          </p:cNvSpPr>
          <p:nvPr/>
        </p:nvSpPr>
        <p:spPr bwMode="auto">
          <a:xfrm>
            <a:off x="2955925" y="1946275"/>
            <a:ext cx="6188075" cy="4493538"/>
          </a:xfrm>
          <a:prstGeom prst="rect">
            <a:avLst/>
          </a:prstGeom>
          <a:noFill/>
          <a:ln w="9525">
            <a:noFill/>
            <a:miter lim="800000"/>
            <a:headEnd/>
            <a:tailEnd/>
          </a:ln>
        </p:spPr>
        <p:txBody>
          <a:bodyPr>
            <a:spAutoFit/>
          </a:bodyPr>
          <a:lstStyle/>
          <a:p>
            <a:pPr marL="0" lvl="1"/>
            <a:r>
              <a:rPr lang="en-US" dirty="0" smtClean="0">
                <a:latin typeface="+mn-lt"/>
              </a:rPr>
              <a:t>This method allows you to find estimators of unknown parameters of such distributions in the population, which its functional form is known</a:t>
            </a:r>
            <a:r>
              <a:rPr lang="pl-PL" dirty="0" smtClean="0">
                <a:latin typeface="+mn-lt"/>
              </a:rPr>
              <a:t>.</a:t>
            </a:r>
          </a:p>
          <a:p>
            <a:pPr marL="0" lvl="1"/>
            <a:r>
              <a:rPr lang="en-US" dirty="0" smtClean="0">
                <a:latin typeface="+mn-lt"/>
              </a:rPr>
              <a:t>Estimates obtained by maximum likelihood have many desirable properties. The three most important for practical reasons are</a:t>
            </a:r>
            <a:r>
              <a:rPr lang="pl-PL" dirty="0" smtClean="0">
                <a:latin typeface="+mn-lt"/>
              </a:rPr>
              <a:t>:</a:t>
            </a:r>
            <a:endParaRPr lang="pl-PL" dirty="0">
              <a:latin typeface="+mn-lt"/>
            </a:endParaRPr>
          </a:p>
          <a:p>
            <a:pPr marL="190500" lvl="1"/>
            <a:endParaRPr lang="pl-PL" sz="1600" dirty="0"/>
          </a:p>
          <a:p>
            <a:pPr marL="177800" indent="-177800"/>
            <a:r>
              <a:rPr lang="pl-PL" dirty="0">
                <a:latin typeface="+mn-lt"/>
              </a:rPr>
              <a:t>1. </a:t>
            </a:r>
            <a:r>
              <a:rPr lang="en-US" dirty="0" smtClean="0">
                <a:latin typeface="+mn-lt"/>
              </a:rPr>
              <a:t>For a large number of measurements estimator </a:t>
            </a:r>
            <a:r>
              <a:rPr lang="pl-PL" dirty="0" err="1" smtClean="0">
                <a:latin typeface="+mn-lt"/>
              </a:rPr>
              <a:t>is</a:t>
            </a:r>
            <a:r>
              <a:rPr lang="pl-PL" dirty="0" smtClean="0">
                <a:latin typeface="+mn-lt"/>
              </a:rPr>
              <a:t> </a:t>
            </a:r>
            <a:r>
              <a:rPr lang="en-US" dirty="0" smtClean="0">
                <a:latin typeface="+mn-lt"/>
              </a:rPr>
              <a:t>normally distributed;</a:t>
            </a:r>
            <a:endParaRPr lang="pl-PL" dirty="0">
              <a:latin typeface="+mn-lt"/>
            </a:endParaRPr>
          </a:p>
          <a:p>
            <a:pPr marL="177800" indent="-177800"/>
            <a:r>
              <a:rPr lang="pl-PL" dirty="0">
                <a:latin typeface="+mn-lt"/>
              </a:rPr>
              <a:t>2. </a:t>
            </a:r>
            <a:r>
              <a:rPr lang="en-US" dirty="0" smtClean="0">
                <a:latin typeface="+mn-lt"/>
              </a:rPr>
              <a:t>Variance of the estimator, the evaluation of the accuracy of determination of the true, is the best that can be achieved in a given situation (optimal);</a:t>
            </a:r>
            <a:endParaRPr lang="pl-PL" dirty="0">
              <a:latin typeface="+mn-lt"/>
            </a:endParaRPr>
          </a:p>
          <a:p>
            <a:pPr marL="177800" indent="-177800"/>
            <a:r>
              <a:rPr lang="pl-PL" dirty="0">
                <a:latin typeface="+mn-lt"/>
              </a:rPr>
              <a:t>3. </a:t>
            </a:r>
            <a:r>
              <a:rPr lang="en-US" dirty="0" smtClean="0">
                <a:latin typeface="+mn-lt"/>
              </a:rPr>
              <a:t>Estimator obtained by this method does not depend on whether the maximum reliability calculated for the estimated parameter, or for any of its functions.</a:t>
            </a:r>
            <a:endParaRPr lang="pl-PL" dirty="0">
              <a:latin typeface="+mn-lt"/>
            </a:endParaRPr>
          </a:p>
          <a:p>
            <a:endParaRPr kumimoji="0" lang="pl-PL"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1"/>
                                        </p:tgtEl>
                                        <p:attrNameLst>
                                          <p:attrName>style.visibility</p:attrName>
                                        </p:attrNameLst>
                                      </p:cBhvr>
                                      <p:to>
                                        <p:strVal val="visible"/>
                                      </p:to>
                                    </p:set>
                                    <p:anim calcmode="lin" valueType="num">
                                      <p:cBhvr additive="base">
                                        <p:cTn id="7" dur="500" fill="hold"/>
                                        <p:tgtEl>
                                          <p:spTgt spid="21521"/>
                                        </p:tgtEl>
                                        <p:attrNameLst>
                                          <p:attrName>ppt_x</p:attrName>
                                        </p:attrNameLst>
                                      </p:cBhvr>
                                      <p:tavLst>
                                        <p:tav tm="0">
                                          <p:val>
                                            <p:strVal val="0-#ppt_w/2"/>
                                          </p:val>
                                        </p:tav>
                                        <p:tav tm="100000">
                                          <p:val>
                                            <p:strVal val="#ppt_x"/>
                                          </p:val>
                                        </p:tav>
                                      </p:tavLst>
                                    </p:anim>
                                    <p:anim calcmode="lin" valueType="num">
                                      <p:cBhvr additive="base">
                                        <p:cTn id="8" dur="500" fill="hold"/>
                                        <p:tgtEl>
                                          <p:spTgt spid="2152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3108325" y="2204864"/>
            <a:ext cx="6035675" cy="3754874"/>
          </a:xfrm>
          <a:prstGeom prst="rect">
            <a:avLst/>
          </a:prstGeom>
          <a:noFill/>
          <a:ln w="9525">
            <a:noFill/>
            <a:miter lim="800000"/>
            <a:headEnd/>
            <a:tailEnd/>
          </a:ln>
        </p:spPr>
        <p:txBody>
          <a:bodyPr>
            <a:spAutoFit/>
          </a:bodyPr>
          <a:lstStyle/>
          <a:p>
            <a:r>
              <a:rPr lang="en-US" sz="2000" dirty="0" smtClean="0">
                <a:solidFill>
                  <a:srgbClr val="FFC000"/>
                </a:solidFill>
                <a:latin typeface="+mn-lt"/>
              </a:rPr>
              <a:t>The maximum likelihood estimate of parameter vector  is obtained by</a:t>
            </a:r>
            <a:r>
              <a:rPr lang="pl-PL" sz="2000" dirty="0" smtClean="0">
                <a:solidFill>
                  <a:srgbClr val="FFC000"/>
                </a:solidFill>
                <a:latin typeface="+mn-lt"/>
              </a:rPr>
              <a:t> </a:t>
            </a:r>
            <a:r>
              <a:rPr lang="en-US" sz="2000" dirty="0" smtClean="0">
                <a:solidFill>
                  <a:srgbClr val="FFC000"/>
                </a:solidFill>
                <a:latin typeface="+mn-lt"/>
              </a:rPr>
              <a:t>maximizing the likelihood function. The likelihood contribution of an</a:t>
            </a:r>
            <a:r>
              <a:rPr lang="pl-PL" sz="2000" dirty="0" smtClean="0">
                <a:solidFill>
                  <a:srgbClr val="FFC000"/>
                </a:solidFill>
                <a:latin typeface="+mn-lt"/>
              </a:rPr>
              <a:t> </a:t>
            </a:r>
            <a:r>
              <a:rPr lang="en-US" sz="2000" dirty="0" smtClean="0">
                <a:solidFill>
                  <a:srgbClr val="FFC000"/>
                </a:solidFill>
                <a:latin typeface="+mn-lt"/>
              </a:rPr>
              <a:t>observation is the probability of observing the data. </a:t>
            </a:r>
            <a:endParaRPr lang="pl-PL" sz="2000" dirty="0" smtClean="0">
              <a:solidFill>
                <a:srgbClr val="FFC000"/>
              </a:solidFill>
              <a:latin typeface="+mn-lt"/>
            </a:endParaRPr>
          </a:p>
          <a:p>
            <a:endParaRPr lang="pl-PL" sz="2000" dirty="0" smtClean="0">
              <a:latin typeface="+mn-lt"/>
            </a:endParaRPr>
          </a:p>
          <a:p>
            <a:r>
              <a:rPr lang="en-US" sz="2000" dirty="0" smtClean="0">
                <a:latin typeface="+mn-lt"/>
              </a:rPr>
              <a:t>The likelihood function will vary depending on whether it is completely</a:t>
            </a:r>
            <a:r>
              <a:rPr lang="pl-PL" sz="2000" dirty="0" smtClean="0">
                <a:latin typeface="+mn-lt"/>
              </a:rPr>
              <a:t> </a:t>
            </a:r>
            <a:r>
              <a:rPr lang="en-US" sz="2000" dirty="0" smtClean="0">
                <a:latin typeface="+mn-lt"/>
              </a:rPr>
              <a:t>observed, or if not, then possibly truncated and/or censored. </a:t>
            </a:r>
            <a:endParaRPr lang="pl-PL" sz="2000" dirty="0" smtClean="0">
              <a:latin typeface="+mn-lt"/>
            </a:endParaRPr>
          </a:p>
          <a:p>
            <a:endParaRPr lang="pl-PL" sz="2000" dirty="0" smtClean="0">
              <a:latin typeface="+mn-lt"/>
            </a:endParaRPr>
          </a:p>
          <a:p>
            <a:r>
              <a:rPr lang="en-US" sz="2000" dirty="0" smtClean="0">
                <a:latin typeface="+mn-lt"/>
              </a:rPr>
              <a:t>In many cases, it is more straightforward to maximize the logarithm of the</a:t>
            </a:r>
            <a:r>
              <a:rPr lang="pl-PL" sz="2000" dirty="0" smtClean="0">
                <a:latin typeface="+mn-lt"/>
              </a:rPr>
              <a:t> </a:t>
            </a:r>
            <a:r>
              <a:rPr lang="pl-PL" sz="2000" dirty="0" err="1" smtClean="0">
                <a:latin typeface="+mn-lt"/>
              </a:rPr>
              <a:t>likelihood</a:t>
            </a:r>
            <a:r>
              <a:rPr lang="pl-PL" sz="2000" dirty="0" smtClean="0">
                <a:latin typeface="+mn-lt"/>
              </a:rPr>
              <a:t> </a:t>
            </a:r>
            <a:r>
              <a:rPr lang="pl-PL" sz="2000" dirty="0" err="1" smtClean="0">
                <a:latin typeface="+mn-lt"/>
              </a:rPr>
              <a:t>function</a:t>
            </a:r>
            <a:r>
              <a:rPr lang="pl-PL" sz="2000" dirty="0" smtClean="0">
                <a:latin typeface="+mn-lt"/>
              </a:rPr>
              <a:t>.</a:t>
            </a:r>
          </a:p>
          <a:p>
            <a:endParaRPr kumimoji="0" lang="pl-PL"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3816429"/>
          </a:xfrm>
          <a:prstGeom prst="rect">
            <a:avLst/>
          </a:prstGeom>
          <a:noFill/>
          <a:ln w="9525">
            <a:noFill/>
            <a:miter lim="800000"/>
            <a:headEnd/>
            <a:tailEnd/>
          </a:ln>
        </p:spPr>
        <p:txBody>
          <a:bodyPr>
            <a:spAutoFit/>
          </a:bodyPr>
          <a:lstStyle/>
          <a:p>
            <a:r>
              <a:rPr lang="en-US" sz="2000" dirty="0" smtClean="0">
                <a:latin typeface="+mn-lt"/>
              </a:rPr>
              <a:t>In the case where we have no truncation and no censoring and each</a:t>
            </a:r>
            <a:r>
              <a:rPr lang="pl-PL" sz="2000" dirty="0" smtClean="0">
                <a:latin typeface="+mn-lt"/>
              </a:rPr>
              <a:t> </a:t>
            </a:r>
            <a:r>
              <a:rPr lang="en-US" sz="2000" dirty="0" smtClean="0">
                <a:latin typeface="+mn-lt"/>
              </a:rPr>
              <a:t>observation X</a:t>
            </a:r>
            <a:r>
              <a:rPr lang="en-US" sz="2000" baseline="-25000" dirty="0" smtClean="0">
                <a:latin typeface="+mn-lt"/>
              </a:rPr>
              <a:t>i</a:t>
            </a:r>
            <a:r>
              <a:rPr lang="en-US" sz="2000" dirty="0" smtClean="0">
                <a:latin typeface="+mn-lt"/>
              </a:rPr>
              <a:t>, for </a:t>
            </a:r>
            <a:r>
              <a:rPr lang="en-US" sz="2000" dirty="0" err="1" smtClean="0">
                <a:latin typeface="+mn-lt"/>
              </a:rPr>
              <a:t>i</a:t>
            </a:r>
            <a:r>
              <a:rPr lang="en-US" sz="2000" dirty="0" smtClean="0">
                <a:latin typeface="+mn-lt"/>
              </a:rPr>
              <a:t> = 1</a:t>
            </a:r>
            <a:r>
              <a:rPr lang="pl-PL" sz="2000" dirty="0" smtClean="0">
                <a:latin typeface="+mn-lt"/>
              </a:rPr>
              <a:t> …</a:t>
            </a:r>
            <a:r>
              <a:rPr lang="en-US" sz="2000" dirty="0" smtClean="0">
                <a:latin typeface="+mn-lt"/>
              </a:rPr>
              <a:t> n, is recorded, the likelihood function is</a:t>
            </a:r>
            <a:endParaRPr lang="pl-PL" sz="2000" dirty="0" smtClean="0">
              <a:latin typeface="+mn-lt"/>
            </a:endParaRPr>
          </a:p>
          <a:p>
            <a:endParaRPr lang="pl-PL" sz="1600" dirty="0">
              <a:latin typeface="+mn-lt"/>
            </a:endParaRPr>
          </a:p>
          <a:p>
            <a:pPr>
              <a:spcAft>
                <a:spcPts val="600"/>
              </a:spcAft>
            </a:pPr>
            <a:endParaRPr lang="pl-PL" sz="1600" dirty="0"/>
          </a:p>
          <a:p>
            <a:pPr>
              <a:spcAft>
                <a:spcPts val="600"/>
              </a:spcAft>
            </a:pPr>
            <a:endParaRPr lang="pl-PL" sz="1600" dirty="0"/>
          </a:p>
          <a:p>
            <a:r>
              <a:rPr lang="pl-PL" sz="1600" dirty="0"/>
              <a:t>		</a:t>
            </a:r>
          </a:p>
          <a:p>
            <a:pPr>
              <a:spcBef>
                <a:spcPts val="600"/>
              </a:spcBef>
            </a:pPr>
            <a:endParaRPr lang="pl-PL" sz="2000" dirty="0" smtClean="0">
              <a:latin typeface="+mn-lt"/>
            </a:endParaRPr>
          </a:p>
          <a:p>
            <a:pPr>
              <a:spcBef>
                <a:spcPts val="600"/>
              </a:spcBef>
            </a:pPr>
            <a:r>
              <a:rPr lang="pl-PL" sz="2000" dirty="0" err="1" smtClean="0">
                <a:latin typeface="+mn-lt"/>
              </a:rPr>
              <a:t>where</a:t>
            </a:r>
            <a:r>
              <a:rPr lang="pl-PL" sz="2000" dirty="0" smtClean="0"/>
              <a:t> </a:t>
            </a:r>
            <a:r>
              <a:rPr lang="pl-PL" sz="2000" dirty="0"/>
              <a:t>f(x</a:t>
            </a:r>
            <a:r>
              <a:rPr lang="pl-PL" sz="2000" baseline="-25000" dirty="0"/>
              <a:t>i</a:t>
            </a:r>
            <a:r>
              <a:rPr lang="pl-PL" sz="2000" dirty="0"/>
              <a:t> , </a:t>
            </a:r>
            <a:r>
              <a:rPr lang="pl-PL" sz="2000" i="1" dirty="0">
                <a:sym typeface="Symbol" pitchFamily="18" charset="2"/>
              </a:rPr>
              <a:t></a:t>
            </a:r>
            <a:r>
              <a:rPr lang="pl-PL" sz="2000" dirty="0"/>
              <a:t>) </a:t>
            </a:r>
            <a:r>
              <a:rPr lang="pl-PL" sz="2000" dirty="0" err="1" smtClean="0">
                <a:latin typeface="+mn-lt"/>
              </a:rPr>
              <a:t>means</a:t>
            </a:r>
            <a:r>
              <a:rPr lang="pl-PL" sz="2000" dirty="0" smtClean="0">
                <a:latin typeface="+mn-lt"/>
              </a:rPr>
              <a:t> </a:t>
            </a:r>
            <a:r>
              <a:rPr lang="pl-PL" sz="2000" dirty="0" err="1" smtClean="0">
                <a:latin typeface="+mn-lt"/>
              </a:rPr>
              <a:t>probability</a:t>
            </a:r>
            <a:r>
              <a:rPr lang="pl-PL" sz="2000" dirty="0" smtClean="0">
                <a:latin typeface="+mn-lt"/>
              </a:rPr>
              <a:t> </a:t>
            </a:r>
            <a:r>
              <a:rPr lang="pl-PL" sz="2000" dirty="0" err="1" smtClean="0">
                <a:latin typeface="+mn-lt"/>
              </a:rPr>
              <a:t>density</a:t>
            </a:r>
            <a:r>
              <a:rPr lang="pl-PL" sz="2000" dirty="0" smtClean="0">
                <a:latin typeface="+mn-lt"/>
              </a:rPr>
              <a:t> </a:t>
            </a:r>
            <a:r>
              <a:rPr lang="pl-PL" sz="2000" dirty="0" err="1" smtClean="0">
                <a:latin typeface="+mn-lt"/>
              </a:rPr>
              <a:t>function</a:t>
            </a:r>
            <a:r>
              <a:rPr lang="pl-PL" sz="2000" dirty="0" smtClean="0">
                <a:latin typeface="+mn-lt"/>
              </a:rPr>
              <a:t> and </a:t>
            </a:r>
            <a:r>
              <a:rPr lang="pl-PL" sz="2000" dirty="0"/>
              <a:t>p(x</a:t>
            </a:r>
            <a:r>
              <a:rPr lang="pl-PL" sz="2000" baseline="-25000" dirty="0"/>
              <a:t>i</a:t>
            </a:r>
            <a:r>
              <a:rPr lang="pl-PL" sz="2000" dirty="0"/>
              <a:t> ,</a:t>
            </a:r>
            <a:r>
              <a:rPr lang="pl-PL" sz="2000" i="1" dirty="0">
                <a:sym typeface="Symbol" pitchFamily="18" charset="2"/>
              </a:rPr>
              <a:t></a:t>
            </a:r>
            <a:r>
              <a:rPr lang="pl-PL" sz="2000" dirty="0"/>
              <a:t>) </a:t>
            </a:r>
            <a:r>
              <a:rPr lang="pl-PL" sz="2000" dirty="0" err="1" smtClean="0">
                <a:latin typeface="+mn-lt"/>
              </a:rPr>
              <a:t>probability</a:t>
            </a:r>
            <a:r>
              <a:rPr lang="pl-PL" sz="2000" dirty="0" smtClean="0">
                <a:latin typeface="+mn-lt"/>
              </a:rPr>
              <a:t> </a:t>
            </a:r>
            <a:r>
              <a:rPr lang="pl-PL" sz="2000" dirty="0" err="1" smtClean="0">
                <a:latin typeface="+mn-lt"/>
              </a:rPr>
              <a:t>function</a:t>
            </a:r>
            <a:r>
              <a:rPr lang="pl-PL" sz="2000" dirty="0" smtClean="0">
                <a:latin typeface="+mn-lt"/>
              </a:rPr>
              <a:t>, </a:t>
            </a:r>
            <a:r>
              <a:rPr lang="pl-PL" sz="2000" dirty="0" err="1" smtClean="0">
                <a:latin typeface="+mn-lt"/>
              </a:rPr>
              <a:t>while</a:t>
            </a:r>
            <a:r>
              <a:rPr lang="pl-PL" sz="2000" dirty="0" smtClean="0">
                <a:latin typeface="+mn-lt"/>
              </a:rPr>
              <a:t> </a:t>
            </a:r>
            <a:r>
              <a:rPr lang="pl-PL" sz="2000" i="1" dirty="0" smtClean="0">
                <a:latin typeface="Symbol" pitchFamily="18" charset="2"/>
              </a:rPr>
              <a:t>q</a:t>
            </a:r>
            <a:r>
              <a:rPr lang="pl-PL" sz="2000" dirty="0" smtClean="0"/>
              <a:t> </a:t>
            </a:r>
            <a:r>
              <a:rPr lang="en-US" sz="2000" dirty="0" smtClean="0">
                <a:latin typeface="+mn-lt"/>
              </a:rPr>
              <a:t>may be a single parameter or a vector.</a:t>
            </a:r>
            <a:endParaRPr lang="pl-PL" sz="2000" dirty="0">
              <a:latin typeface="+mn-lt"/>
            </a:endParaRPr>
          </a:p>
          <a:p>
            <a:endParaRPr kumimoji="0" lang="pl-PL" dirty="0"/>
          </a:p>
        </p:txBody>
      </p:sp>
      <p:graphicFrame>
        <p:nvGraphicFramePr>
          <p:cNvPr id="38915" name="Object 1043"/>
          <p:cNvGraphicFramePr>
            <a:graphicFrameLocks noChangeAspect="1"/>
          </p:cNvGraphicFramePr>
          <p:nvPr/>
        </p:nvGraphicFramePr>
        <p:xfrm>
          <a:off x="929641" y="3356992"/>
          <a:ext cx="8214359" cy="936104"/>
        </p:xfrm>
        <a:graphic>
          <a:graphicData uri="http://schemas.openxmlformats.org/presentationml/2006/ole">
            <mc:AlternateContent xmlns:mc="http://schemas.openxmlformats.org/markup-compatibility/2006">
              <mc:Choice xmlns:v="urn:schemas-microsoft-com:vml" Requires="v">
                <p:oleObj spid="_x0000_s38916" name="Równanie" r:id="rId4" imgW="4216320" imgH="482400" progId="Equation.3">
                  <p:embed/>
                </p:oleObj>
              </mc:Choice>
              <mc:Fallback>
                <p:oleObj name="Równanie" r:id="rId4" imgW="4216320" imgH="482400" progId="Equation.3">
                  <p:embed/>
                  <p:pic>
                    <p:nvPicPr>
                      <p:cNvPr id="0" name="Object 10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9641" y="3356992"/>
                        <a:ext cx="8214359" cy="936104"/>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0-#ppt_w/2"/>
                                          </p:val>
                                        </p:tav>
                                        <p:tav tm="100000">
                                          <p:val>
                                            <p:strVal val="#ppt_x"/>
                                          </p:val>
                                        </p:tav>
                                      </p:tavLst>
                                    </p:anim>
                                    <p:anim calcmode="lin" valueType="num">
                                      <p:cBhvr additive="base">
                                        <p:cTn id="13" dur="500" fill="hold"/>
                                        <p:tgtEl>
                                          <p:spTgt spid="389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89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2200602"/>
          </a:xfrm>
          <a:prstGeom prst="rect">
            <a:avLst/>
          </a:prstGeom>
          <a:noFill/>
          <a:ln w="9525">
            <a:noFill/>
            <a:miter lim="800000"/>
            <a:headEnd/>
            <a:tailEnd/>
          </a:ln>
        </p:spPr>
        <p:txBody>
          <a:bodyPr>
            <a:spAutoFit/>
          </a:bodyPr>
          <a:lstStyle/>
          <a:p>
            <a:r>
              <a:rPr lang="en-US" sz="2000" dirty="0" smtClean="0">
                <a:latin typeface="+mn-lt"/>
              </a:rPr>
              <a:t>The corresponding log-likelihood function is</a:t>
            </a:r>
            <a:endParaRPr lang="pl-PL" sz="2000" dirty="0" smtClean="0">
              <a:latin typeface="+mn-lt"/>
            </a:endParaRPr>
          </a:p>
          <a:p>
            <a:endParaRPr lang="pl-PL" sz="1600" dirty="0">
              <a:latin typeface="+mn-lt"/>
            </a:endParaRPr>
          </a:p>
          <a:p>
            <a:pPr>
              <a:spcAft>
                <a:spcPts val="600"/>
              </a:spcAft>
            </a:pPr>
            <a:endParaRPr lang="pl-PL" sz="1600" dirty="0"/>
          </a:p>
          <a:p>
            <a:pPr>
              <a:spcAft>
                <a:spcPts val="600"/>
              </a:spcAft>
            </a:pPr>
            <a:endParaRPr lang="pl-PL" sz="1600" dirty="0"/>
          </a:p>
          <a:p>
            <a:r>
              <a:rPr lang="pl-PL" sz="1600" dirty="0"/>
              <a:t>		</a:t>
            </a:r>
          </a:p>
          <a:p>
            <a:pPr>
              <a:spcBef>
                <a:spcPts val="600"/>
              </a:spcBef>
            </a:pPr>
            <a:endParaRPr lang="pl-PL" sz="2000" dirty="0" smtClean="0">
              <a:latin typeface="+mn-lt"/>
            </a:endParaRPr>
          </a:p>
          <a:p>
            <a:endParaRPr kumimoji="0" lang="pl-PL" dirty="0"/>
          </a:p>
        </p:txBody>
      </p:sp>
      <p:graphicFrame>
        <p:nvGraphicFramePr>
          <p:cNvPr id="38915" name="Object 1043"/>
          <p:cNvGraphicFramePr>
            <a:graphicFrameLocks noChangeAspect="1"/>
          </p:cNvGraphicFramePr>
          <p:nvPr/>
        </p:nvGraphicFramePr>
        <p:xfrm>
          <a:off x="3749675" y="2614613"/>
          <a:ext cx="2573338" cy="836612"/>
        </p:xfrm>
        <a:graphic>
          <a:graphicData uri="http://schemas.openxmlformats.org/presentationml/2006/ole">
            <mc:AlternateContent xmlns:mc="http://schemas.openxmlformats.org/markup-compatibility/2006">
              <mc:Choice xmlns:v="urn:schemas-microsoft-com:vml" Requires="v">
                <p:oleObj spid="_x0000_s40963" name="Równanie" r:id="rId4" imgW="1320480" imgH="431640" progId="Equation.3">
                  <p:embed/>
                </p:oleObj>
              </mc:Choice>
              <mc:Fallback>
                <p:oleObj name="Równanie" r:id="rId4" imgW="1320480" imgH="431640" progId="Equation.3">
                  <p:embed/>
                  <p:pic>
                    <p:nvPicPr>
                      <p:cNvPr id="0" name="Object 10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9675" y="2614613"/>
                        <a:ext cx="2573338" cy="836612"/>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0-#ppt_w/2"/>
                                          </p:val>
                                        </p:tav>
                                        <p:tav tm="100000">
                                          <p:val>
                                            <p:strVal val="#ppt_x"/>
                                          </p:val>
                                        </p:tav>
                                      </p:tavLst>
                                    </p:anim>
                                    <p:anim calcmode="lin" valueType="num">
                                      <p:cBhvr additive="base">
                                        <p:cTn id="13" dur="500" fill="hold"/>
                                        <p:tgtEl>
                                          <p:spTgt spid="389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89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590800" y="381000"/>
            <a:ext cx="6096000" cy="1143000"/>
          </a:xfrm>
          <a:noFill/>
          <a:ln/>
        </p:spPr>
        <p:txBody>
          <a:bodyPr anchor="ctr"/>
          <a:lstStyle/>
          <a:p>
            <a:r>
              <a:rPr lang="pl-PL" dirty="0" err="1" smtClean="0"/>
              <a:t>Maximum</a:t>
            </a:r>
            <a:r>
              <a:rPr lang="pl-PL" dirty="0" smtClean="0"/>
              <a:t> </a:t>
            </a:r>
            <a:r>
              <a:rPr lang="pl-PL" dirty="0" err="1" smtClean="0"/>
              <a:t>likelihood</a:t>
            </a:r>
            <a:r>
              <a:rPr lang="pl-PL" dirty="0" smtClean="0"/>
              <a:t> </a:t>
            </a:r>
            <a:r>
              <a:rPr lang="pl-PL" dirty="0" err="1" smtClean="0"/>
              <a:t>method</a:t>
            </a:r>
            <a:endParaRPr lang="pl-PL" i="1" dirty="0"/>
          </a:p>
        </p:txBody>
      </p:sp>
      <p:pic>
        <p:nvPicPr>
          <p:cNvPr id="21508" name="Picture 1028"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22" name="Text Box 1042"/>
          <p:cNvSpPr txBox="1">
            <a:spLocks noChangeArrowheads="1"/>
          </p:cNvSpPr>
          <p:nvPr/>
        </p:nvSpPr>
        <p:spPr bwMode="auto">
          <a:xfrm>
            <a:off x="2843808" y="2060848"/>
            <a:ext cx="6035675" cy="4062651"/>
          </a:xfrm>
          <a:prstGeom prst="rect">
            <a:avLst/>
          </a:prstGeom>
          <a:noFill/>
          <a:ln w="9525">
            <a:noFill/>
            <a:miter lim="800000"/>
            <a:headEnd/>
            <a:tailEnd/>
          </a:ln>
        </p:spPr>
        <p:txBody>
          <a:bodyPr>
            <a:spAutoFit/>
          </a:bodyPr>
          <a:lstStyle/>
          <a:p>
            <a:r>
              <a:rPr lang="en-US" sz="2000" dirty="0" smtClean="0">
                <a:latin typeface="+mn-lt"/>
              </a:rPr>
              <a:t>Algorithm for finding the most reliable estimator the parameter </a:t>
            </a:r>
            <a:r>
              <a:rPr lang="el-GR" sz="2000" i="1" dirty="0" smtClean="0">
                <a:latin typeface="Times New Roman" pitchFamily="18" charset="0"/>
                <a:cs typeface="Times New Roman" pitchFamily="18" charset="0"/>
              </a:rPr>
              <a:t>Θ</a:t>
            </a:r>
            <a:r>
              <a:rPr lang="pl-PL" sz="2000" dirty="0" smtClean="0">
                <a:latin typeface="+mn-lt"/>
              </a:rPr>
              <a:t> </a:t>
            </a:r>
            <a:r>
              <a:rPr lang="en-US" sz="2000" dirty="0" smtClean="0">
                <a:latin typeface="+mn-lt"/>
              </a:rPr>
              <a:t>is as follows</a:t>
            </a:r>
            <a:r>
              <a:rPr lang="pl-PL" sz="2000" dirty="0" smtClean="0">
                <a:latin typeface="+mn-lt"/>
              </a:rPr>
              <a:t>:</a:t>
            </a:r>
          </a:p>
          <a:p>
            <a:pPr marL="177800" indent="-177800"/>
            <a:r>
              <a:rPr lang="pl-PL" sz="2000" dirty="0" smtClean="0">
                <a:latin typeface="+mn-lt"/>
              </a:rPr>
              <a:t>1. </a:t>
            </a:r>
            <a:r>
              <a:rPr lang="en-US" sz="2000" dirty="0" smtClean="0">
                <a:latin typeface="+mn-lt"/>
              </a:rPr>
              <a:t>find the likelihood function L for a given distribution of the population</a:t>
            </a:r>
            <a:r>
              <a:rPr lang="pl-PL" sz="2000" dirty="0" smtClean="0">
                <a:latin typeface="+mn-lt"/>
              </a:rPr>
              <a:t>;</a:t>
            </a:r>
          </a:p>
          <a:p>
            <a:pPr marL="177800" indent="-177800"/>
            <a:r>
              <a:rPr lang="pl-PL" sz="2000" dirty="0" smtClean="0">
                <a:latin typeface="+mn-lt"/>
              </a:rPr>
              <a:t>2. </a:t>
            </a:r>
            <a:r>
              <a:rPr lang="en-US" sz="2000" dirty="0" smtClean="0">
                <a:latin typeface="+mn-lt"/>
              </a:rPr>
              <a:t>calculate the logarithm of the likelihood function</a:t>
            </a:r>
            <a:r>
              <a:rPr lang="pl-PL" sz="2000" dirty="0" smtClean="0">
                <a:latin typeface="+mn-lt"/>
              </a:rPr>
              <a:t>;</a:t>
            </a:r>
          </a:p>
          <a:p>
            <a:pPr marL="177800" indent="-177800"/>
            <a:r>
              <a:rPr lang="pl-PL" sz="2000" dirty="0" smtClean="0">
                <a:latin typeface="+mn-lt"/>
              </a:rPr>
              <a:t>3. </a:t>
            </a:r>
            <a:r>
              <a:rPr lang="en-US" sz="2000" dirty="0" smtClean="0">
                <a:latin typeface="+mn-lt"/>
              </a:rPr>
              <a:t>using extreme prerequisite solve the equation:</a:t>
            </a:r>
            <a:endParaRPr lang="pl-PL" sz="2000" dirty="0" smtClean="0">
              <a:latin typeface="+mn-lt"/>
            </a:endParaRPr>
          </a:p>
          <a:p>
            <a:pPr marL="177800" indent="-177800"/>
            <a:endParaRPr lang="pl-PL" sz="2000" dirty="0" smtClean="0">
              <a:latin typeface="+mn-lt"/>
            </a:endParaRPr>
          </a:p>
          <a:p>
            <a:pPr marL="177800" indent="-177800"/>
            <a:endParaRPr lang="pl-PL" sz="2000" dirty="0" smtClean="0">
              <a:latin typeface="+mn-lt"/>
            </a:endParaRPr>
          </a:p>
          <a:p>
            <a:pPr marL="177800" indent="-177800"/>
            <a:r>
              <a:rPr lang="pl-PL" sz="2000" dirty="0" err="1" smtClean="0">
                <a:latin typeface="+mn-lt"/>
              </a:rPr>
              <a:t>obtaining</a:t>
            </a:r>
            <a:r>
              <a:rPr lang="pl-PL" sz="2000" dirty="0" smtClean="0">
                <a:latin typeface="+mn-lt"/>
              </a:rPr>
              <a:t> </a:t>
            </a:r>
            <a:r>
              <a:rPr lang="pl-PL" sz="2000" dirty="0" err="1" smtClean="0">
                <a:latin typeface="+mn-lt"/>
              </a:rPr>
              <a:t>estimator</a:t>
            </a:r>
            <a:r>
              <a:rPr lang="pl-PL" sz="2000" dirty="0" smtClean="0">
                <a:latin typeface="+mn-lt"/>
              </a:rPr>
              <a:t>:</a:t>
            </a:r>
          </a:p>
          <a:p>
            <a:pPr marL="177800" indent="-177800"/>
            <a:endParaRPr lang="pl-PL" sz="2000" dirty="0" smtClean="0">
              <a:latin typeface="+mn-lt"/>
            </a:endParaRPr>
          </a:p>
          <a:p>
            <a:pPr marL="177800" indent="-177800"/>
            <a:endParaRPr lang="pl-PL" sz="2000" dirty="0" smtClean="0">
              <a:latin typeface="+mn-lt"/>
            </a:endParaRPr>
          </a:p>
          <a:p>
            <a:pPr marL="177800" indent="-177800"/>
            <a:r>
              <a:rPr lang="pl-PL" sz="2000" dirty="0" smtClean="0">
                <a:latin typeface="+mn-lt"/>
              </a:rPr>
              <a:t>4. </a:t>
            </a:r>
            <a:r>
              <a:rPr lang="en-US" sz="2000" dirty="0" smtClean="0">
                <a:latin typeface="+mn-lt"/>
              </a:rPr>
              <a:t>check the sufficient condition for a maximum:</a:t>
            </a:r>
            <a:endParaRPr lang="pl-PL" sz="2000" dirty="0" smtClean="0">
              <a:latin typeface="+mn-lt"/>
            </a:endParaRPr>
          </a:p>
          <a:p>
            <a:endParaRPr kumimoji="0" lang="pl-PL" dirty="0"/>
          </a:p>
        </p:txBody>
      </p:sp>
      <p:graphicFrame>
        <p:nvGraphicFramePr>
          <p:cNvPr id="38915" name="Object 1043"/>
          <p:cNvGraphicFramePr>
            <a:graphicFrameLocks noChangeAspect="1"/>
          </p:cNvGraphicFramePr>
          <p:nvPr/>
        </p:nvGraphicFramePr>
        <p:xfrm>
          <a:off x="5004048" y="4077072"/>
          <a:ext cx="1138237" cy="344487"/>
        </p:xfrm>
        <a:graphic>
          <a:graphicData uri="http://schemas.openxmlformats.org/presentationml/2006/ole">
            <mc:AlternateContent xmlns:mc="http://schemas.openxmlformats.org/markup-compatibility/2006">
              <mc:Choice xmlns:v="urn:schemas-microsoft-com:vml" Requires="v">
                <p:oleObj spid="_x0000_s41990" name="Równanie" r:id="rId4" imgW="583920" imgH="177480" progId="Equation.3">
                  <p:embed/>
                </p:oleObj>
              </mc:Choice>
              <mc:Fallback>
                <p:oleObj name="Równanie" r:id="rId4" imgW="583920" imgH="177480" progId="Equation.3">
                  <p:embed/>
                  <p:pic>
                    <p:nvPicPr>
                      <p:cNvPr id="0" name="Object 10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4077072"/>
                        <a:ext cx="1138237" cy="344487"/>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987" name="Object 1043"/>
          <p:cNvGraphicFramePr>
            <a:graphicFrameLocks noChangeAspect="1"/>
          </p:cNvGraphicFramePr>
          <p:nvPr/>
        </p:nvGraphicFramePr>
        <p:xfrm>
          <a:off x="5004048" y="4941168"/>
          <a:ext cx="1336675" cy="419100"/>
        </p:xfrm>
        <a:graphic>
          <a:graphicData uri="http://schemas.openxmlformats.org/presentationml/2006/ole">
            <mc:AlternateContent xmlns:mc="http://schemas.openxmlformats.org/markup-compatibility/2006">
              <mc:Choice xmlns:v="urn:schemas-microsoft-com:vml" Requires="v">
                <p:oleObj spid="_x0000_s41991" name="Równanie" r:id="rId6" imgW="685800" imgH="215640" progId="Equation.3">
                  <p:embed/>
                </p:oleObj>
              </mc:Choice>
              <mc:Fallback>
                <p:oleObj name="Równanie" r:id="rId6" imgW="68580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4048" y="4941168"/>
                        <a:ext cx="1336675" cy="41910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989" name="Object 1043"/>
          <p:cNvGraphicFramePr>
            <a:graphicFrameLocks noChangeAspect="1"/>
          </p:cNvGraphicFramePr>
          <p:nvPr/>
        </p:nvGraphicFramePr>
        <p:xfrm>
          <a:off x="5076056" y="5877272"/>
          <a:ext cx="1138238" cy="344488"/>
        </p:xfrm>
        <a:graphic>
          <a:graphicData uri="http://schemas.openxmlformats.org/presentationml/2006/ole">
            <mc:AlternateContent xmlns:mc="http://schemas.openxmlformats.org/markup-compatibility/2006">
              <mc:Choice xmlns:v="urn:schemas-microsoft-com:vml" Requires="v">
                <p:oleObj spid="_x0000_s41992" name="Równanie" r:id="rId8" imgW="583920" imgH="177480" progId="Equation.3">
                  <p:embed/>
                </p:oleObj>
              </mc:Choice>
              <mc:Fallback>
                <p:oleObj name="Równanie" r:id="rId8" imgW="583920" imgH="17748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6056" y="5877272"/>
                        <a:ext cx="1138238" cy="344488"/>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22"/>
                                        </p:tgtEl>
                                        <p:attrNameLst>
                                          <p:attrName>style.visibility</p:attrName>
                                        </p:attrNameLst>
                                      </p:cBhvr>
                                      <p:to>
                                        <p:strVal val="visible"/>
                                      </p:to>
                                    </p:set>
                                    <p:anim calcmode="lin" valueType="num">
                                      <p:cBhvr additive="base">
                                        <p:cTn id="7" dur="500" fill="hold"/>
                                        <p:tgtEl>
                                          <p:spTgt spid="21522"/>
                                        </p:tgtEl>
                                        <p:attrNameLst>
                                          <p:attrName>ppt_x</p:attrName>
                                        </p:attrNameLst>
                                      </p:cBhvr>
                                      <p:tavLst>
                                        <p:tav tm="0">
                                          <p:val>
                                            <p:strVal val="0-#ppt_w/2"/>
                                          </p:val>
                                        </p:tav>
                                        <p:tav tm="100000">
                                          <p:val>
                                            <p:strVal val="#ppt_x"/>
                                          </p:val>
                                        </p:tav>
                                      </p:tavLst>
                                    </p:anim>
                                    <p:anim calcmode="lin" valueType="num">
                                      <p:cBhvr additive="base">
                                        <p:cTn id="8" dur="500" fill="hold"/>
                                        <p:tgtEl>
                                          <p:spTgt spid="215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52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0-#ppt_w/2"/>
                                          </p:val>
                                        </p:tav>
                                        <p:tav tm="100000">
                                          <p:val>
                                            <p:strVal val="#ppt_x"/>
                                          </p:val>
                                        </p:tav>
                                      </p:tavLst>
                                    </p:anim>
                                    <p:anim calcmode="lin" valueType="num">
                                      <p:cBhvr additive="base">
                                        <p:cTn id="13" dur="500" fill="hold"/>
                                        <p:tgtEl>
                                          <p:spTgt spid="389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8915"/>
                                        </p:tgtEl>
                                        <p:attrNameLst>
                                          <p:attrName>style.visibility</p:attrName>
                                        </p:attrNameLst>
                                      </p:cBhvr>
                                      <p:to>
                                        <p:strVal val="hidden"/>
                                      </p:to>
                                    </p:set>
                                  </p:sub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1987"/>
                                        </p:tgtEl>
                                        <p:attrNameLst>
                                          <p:attrName>style.visibility</p:attrName>
                                        </p:attrNameLst>
                                      </p:cBhvr>
                                      <p:to>
                                        <p:strVal val="visible"/>
                                      </p:to>
                                    </p:set>
                                    <p:anim calcmode="lin" valueType="num">
                                      <p:cBhvr additive="base">
                                        <p:cTn id="17" dur="500" fill="hold"/>
                                        <p:tgtEl>
                                          <p:spTgt spid="41987"/>
                                        </p:tgtEl>
                                        <p:attrNameLst>
                                          <p:attrName>ppt_x</p:attrName>
                                        </p:attrNameLst>
                                      </p:cBhvr>
                                      <p:tavLst>
                                        <p:tav tm="0">
                                          <p:val>
                                            <p:strVal val="0-#ppt_w/2"/>
                                          </p:val>
                                        </p:tav>
                                        <p:tav tm="100000">
                                          <p:val>
                                            <p:strVal val="#ppt_x"/>
                                          </p:val>
                                        </p:tav>
                                      </p:tavLst>
                                    </p:anim>
                                    <p:anim calcmode="lin" valueType="num">
                                      <p:cBhvr additive="base">
                                        <p:cTn id="18" dur="500" fill="hold"/>
                                        <p:tgtEl>
                                          <p:spTgt spid="4198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1987"/>
                                        </p:tgtEl>
                                        <p:attrNameLst>
                                          <p:attrName>style.visibility</p:attrName>
                                        </p:attrNameLst>
                                      </p:cBhvr>
                                      <p:to>
                                        <p:strVal val="hidden"/>
                                      </p:to>
                                    </p:set>
                                  </p:sub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41989"/>
                                        </p:tgtEl>
                                        <p:attrNameLst>
                                          <p:attrName>style.visibility</p:attrName>
                                        </p:attrNameLst>
                                      </p:cBhvr>
                                      <p:to>
                                        <p:strVal val="visible"/>
                                      </p:to>
                                    </p:set>
                                    <p:anim calcmode="lin" valueType="num">
                                      <p:cBhvr additive="base">
                                        <p:cTn id="22" dur="500" fill="hold"/>
                                        <p:tgtEl>
                                          <p:spTgt spid="41989"/>
                                        </p:tgtEl>
                                        <p:attrNameLst>
                                          <p:attrName>ppt_x</p:attrName>
                                        </p:attrNameLst>
                                      </p:cBhvr>
                                      <p:tavLst>
                                        <p:tav tm="0">
                                          <p:val>
                                            <p:strVal val="0-#ppt_w/2"/>
                                          </p:val>
                                        </p:tav>
                                        <p:tav tm="100000">
                                          <p:val>
                                            <p:strVal val="#ppt_x"/>
                                          </p:val>
                                        </p:tav>
                                      </p:tavLst>
                                    </p:anim>
                                    <p:anim calcmode="lin" valueType="num">
                                      <p:cBhvr additive="base">
                                        <p:cTn id="23" dur="500" fill="hold"/>
                                        <p:tgtEl>
                                          <p:spTgt spid="4198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198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Lst>
  </p:timing>
</p:sld>
</file>

<file path=ppt/theme/theme1.xml><?xml version="1.0" encoding="utf-8"?>
<a:theme xmlns:a="http://schemas.openxmlformats.org/drawingml/2006/main" name="Motyw pakietu Office">
  <a:themeElements>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Motyw pakietu Office">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lnDef>
  </a:objectDefaults>
  <a:extraClrSchemeLst>
    <a:extraClrScheme>
      <a:clrScheme name="Motyw pakietu Offic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1920</TotalTime>
  <Words>1350</Words>
  <Application>Microsoft Office PowerPoint</Application>
  <PresentationFormat>Rzutnik</PresentationFormat>
  <Paragraphs>239</Paragraphs>
  <Slides>24</Slides>
  <Notes>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24</vt:i4>
      </vt:variant>
    </vt:vector>
  </HeadingPairs>
  <TitlesOfParts>
    <vt:vector size="31" baseType="lpstr">
      <vt:lpstr>Arial</vt:lpstr>
      <vt:lpstr>Arial Narrow</vt:lpstr>
      <vt:lpstr>Monotype Sorts</vt:lpstr>
      <vt:lpstr>Symbol</vt:lpstr>
      <vt:lpstr>Times New Roman</vt:lpstr>
      <vt:lpstr>Motyw pakietu Office</vt:lpstr>
      <vt:lpstr>Równanie</vt:lpstr>
      <vt:lpstr>Fundamentals of Data Analysis   Lecture 11   Methods of parametric estimation</vt:lpstr>
      <vt:lpstr>Programm for today</vt:lpstr>
      <vt:lpstr>Definitions</vt:lpstr>
      <vt:lpstr>Definitions</vt:lpstr>
      <vt:lpstr>Maximum likelihood method</vt:lpstr>
      <vt:lpstr>Maximum likelihood method</vt:lpstr>
      <vt:lpstr>Maximum likelihood method</vt:lpstr>
      <vt:lpstr>Maximum likelihood method</vt:lpstr>
      <vt:lpstr>Maximum likelihood method</vt:lpstr>
      <vt:lpstr>Maximum likelihood method</vt:lpstr>
      <vt:lpstr>Maximum likelihood method</vt:lpstr>
      <vt:lpstr>Maximum likelihood method</vt:lpstr>
      <vt:lpstr>Maximum likelihood method</vt:lpstr>
      <vt:lpstr>Maximum likelihood method</vt:lpstr>
      <vt:lpstr>Maximum likelihood method</vt:lpstr>
      <vt:lpstr>Least square method</vt:lpstr>
      <vt:lpstr>Least square method</vt:lpstr>
      <vt:lpstr>Least square method</vt:lpstr>
      <vt:lpstr>Least square method</vt:lpstr>
      <vt:lpstr>Least square method</vt:lpstr>
      <vt:lpstr>Least square method</vt:lpstr>
      <vt:lpstr>Least square method</vt:lpstr>
      <vt:lpstr>Least square method</vt:lpstr>
      <vt:lpstr>Thank you for attention !</vt:lpstr>
    </vt:vector>
  </TitlesOfParts>
  <Company>Instytut Fizyki PŁ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Analizy Danych Doświadczalnych   Wykład 10  "Korelacja i regresja"</dc:title>
  <dc:creator>Tomasz W. Wojtatowicz</dc:creator>
  <cp:lastModifiedBy>T W</cp:lastModifiedBy>
  <cp:revision>112</cp:revision>
  <dcterms:created xsi:type="dcterms:W3CDTF">2004-02-19T16:17:01Z</dcterms:created>
  <dcterms:modified xsi:type="dcterms:W3CDTF">2015-11-26T10:57:16Z</dcterms:modified>
</cp:coreProperties>
</file>